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3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79" r:id="rId30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</p:sldIdLst>
  <p:notesMasterIdLst>
    <p:notesMasterId r:id="rId25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notesMaster" Target="notesMasters/notesMaster1.xml"/><Relationship Id="rId26" Type="http://schemas.openxmlformats.org/officeDocument/2006/relationships/presProps" Target="presProps.xml"/><Relationship Id="rId27" Type="http://schemas.openxmlformats.org/officeDocument/2006/relationships/viewProps" Target="viewProps.xml"/><Relationship Id="rId28" Type="http://schemas.openxmlformats.org/officeDocument/2006/relationships/theme" Target="theme/theme1.xml"/><Relationship Id="rId29" Type="http://schemas.openxmlformats.org/officeDocument/2006/relationships/tableStyles" Target="tableStyles.xml"/><Relationship Id="rId30" Type="http://schemas.openxmlformats.org/officeDocument/2006/relationships/slide" Target="slides/slide24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1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1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1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1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_rels/notesSlide1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_rels/notesSlide1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.xml"/></Relationships>
</file>

<file path=ppt/notesSlides/_rels/notesSlide1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7.xml"/></Relationships>
</file>

<file path=ppt/notesSlides/_rels/notesSlide1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8.xml"/></Relationships>
</file>

<file path=ppt/notesSlides/_rels/notesSlide1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9.xml"/></Relationships>
</file>

<file path=ppt/notesSlides/_rels/notesSlide2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0.xml"/></Relationships>
</file>

<file path=ppt/notesSlides/_rels/notesSlide2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1.xml"/></Relationships>
</file>

<file path=ppt/notesSlides/_rels/notesSlide2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2.xml"/></Relationships>
</file>

<file path=ppt/notesSlides/_rels/notesSlide2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3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image" Target="../media/image-2-5.png"/><Relationship Id="rId6" Type="http://schemas.openxmlformats.org/officeDocument/2006/relationships/image" Target="../media/image-2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5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7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8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9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0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1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2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image" Target="../media/image-23-1.png"/><Relationship Id="rId2" Type="http://schemas.openxmlformats.org/officeDocument/2006/relationships/image" Target="../media/image-23-2.png"/><Relationship Id="rId3" Type="http://schemas.openxmlformats.org/officeDocument/2006/relationships/image" Target="../media/image-2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3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B1E1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home/claude/work/newdecks/logo-stk-w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8640" y="356616"/>
            <a:ext cx="993953" cy="903427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342900" y="1417320"/>
            <a:ext cx="7772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100" kern="0" dirty="0">
                <a:solidFill>
                  <a:srgbClr val="1C72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TUESDAY SESSION · WEEK 24</a:t>
            </a:r>
            <a:endParaRPr lang="en-US" sz="1200" dirty="0"/>
          </a:p>
        </p:txBody>
      </p:sp>
      <p:sp>
        <p:nvSpPr>
          <p:cNvPr id="4" name="Text 1"/>
          <p:cNvSpPr/>
          <p:nvPr/>
        </p:nvSpPr>
        <p:spPr>
          <a:xfrm>
            <a:off x="342900" y="2148840"/>
            <a:ext cx="822960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4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System Backups &amp; Recovery Planning</a:t>
            </a:r>
            <a:endParaRPr lang="en-US" sz="3400" dirty="0"/>
          </a:p>
        </p:txBody>
      </p:sp>
      <p:sp>
        <p:nvSpPr>
          <p:cNvPr id="5" name="Text 2"/>
          <p:cNvSpPr/>
          <p:nvPr/>
        </p:nvSpPr>
        <p:spPr>
          <a:xfrm>
            <a:off x="342900" y="3108960"/>
            <a:ext cx="7863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rgbClr val="C9C0B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Building a backup you can trust, and proving it works before you need it</a:t>
            </a:r>
            <a:endParaRPr lang="en-US" sz="1500" dirty="0"/>
          </a:p>
        </p:txBody>
      </p:sp>
      <p:sp>
        <p:nvSpPr>
          <p:cNvPr id="6" name="Text 3"/>
          <p:cNvSpPr/>
          <p:nvPr/>
        </p:nvSpPr>
        <p:spPr>
          <a:xfrm>
            <a:off x="342900" y="4572000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A39A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Tuesdays &amp; Thursdays, 5:30-7:00 PM  •  Simons 281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42900" y="288036"/>
            <a:ext cx="7200900" cy="24003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b="1" spc="100" kern="0" dirty="0">
                <a:solidFill>
                  <a:srgbClr val="1C72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AGENDA</a:t>
            </a:r>
            <a:endParaRPr lang="en-US" sz="1000" dirty="0"/>
          </a:p>
        </p:txBody>
      </p:sp>
      <p:sp>
        <p:nvSpPr>
          <p:cNvPr id="3" name="Text 1"/>
          <p:cNvSpPr/>
          <p:nvPr/>
        </p:nvSpPr>
        <p:spPr>
          <a:xfrm>
            <a:off x="342900" y="493776"/>
            <a:ext cx="8161020" cy="6172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1B1E1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Tonight's agenda</a:t>
            </a:r>
            <a:endParaRPr lang="en-US" sz="2400" dirty="0"/>
          </a:p>
        </p:txBody>
      </p:sp>
      <p:sp>
        <p:nvSpPr>
          <p:cNvPr id="4" name="Text 2"/>
          <p:cNvSpPr/>
          <p:nvPr/>
        </p:nvSpPr>
        <p:spPr>
          <a:xfrm>
            <a:off x="342900" y="1078992"/>
            <a:ext cx="816102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56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From why backups matter to proving one restores</a:t>
            </a:r>
            <a:endParaRPr lang="en-US" sz="1200" dirty="0"/>
          </a:p>
        </p:txBody>
      </p:sp>
      <p:sp>
        <p:nvSpPr>
          <p:cNvPr id="5" name="Shape 3"/>
          <p:cNvSpPr/>
          <p:nvPr/>
        </p:nvSpPr>
        <p:spPr>
          <a:xfrm>
            <a:off x="342900" y="1600200"/>
            <a:ext cx="411480" cy="411480"/>
          </a:xfrm>
          <a:prstGeom prst="ellipse">
            <a:avLst/>
          </a:prstGeom>
          <a:solidFill>
            <a:srgbClr val="660000"/>
          </a:solidFill>
          <a:ln/>
        </p:spPr>
      </p:sp>
      <p:pic>
        <p:nvPicPr>
          <p:cNvPr id="6" name="Image 0" descr="/home/claude/work/newdecks/icons/warning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0507" y="1657807"/>
            <a:ext cx="296266" cy="296266"/>
          </a:xfrm>
          <a:prstGeom prst="rect">
            <a:avLst/>
          </a:prstGeom>
        </p:spPr>
      </p:pic>
      <p:sp>
        <p:nvSpPr>
          <p:cNvPr id="7" name="Text 4"/>
          <p:cNvSpPr/>
          <p:nvPr/>
        </p:nvSpPr>
        <p:spPr>
          <a:xfrm>
            <a:off x="909828" y="1581912"/>
            <a:ext cx="3410712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B1E1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Why backups matter</a:t>
            </a:r>
            <a:endParaRPr lang="en-US" sz="1300" dirty="0"/>
          </a:p>
        </p:txBody>
      </p:sp>
      <p:sp>
        <p:nvSpPr>
          <p:cNvPr id="8" name="Text 5"/>
          <p:cNvSpPr/>
          <p:nvPr/>
        </p:nvSpPr>
        <p:spPr>
          <a:xfrm>
            <a:off x="909828" y="1856232"/>
            <a:ext cx="3410712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6B656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What it costs to not have one.</a:t>
            </a:r>
            <a:endParaRPr lang="en-US" sz="1050" dirty="0"/>
          </a:p>
        </p:txBody>
      </p:sp>
      <p:sp>
        <p:nvSpPr>
          <p:cNvPr id="9" name="Shape 6"/>
          <p:cNvSpPr/>
          <p:nvPr/>
        </p:nvSpPr>
        <p:spPr>
          <a:xfrm>
            <a:off x="4594860" y="1600200"/>
            <a:ext cx="411480" cy="411480"/>
          </a:xfrm>
          <a:prstGeom prst="ellipse">
            <a:avLst/>
          </a:prstGeom>
          <a:solidFill>
            <a:srgbClr val="1C7268"/>
          </a:solidFill>
          <a:ln/>
        </p:spPr>
      </p:sp>
      <p:pic>
        <p:nvPicPr>
          <p:cNvPr id="10" name="Image 1" descr="/home/claude/work/newdecks/icons/save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52467" y="1657807"/>
            <a:ext cx="296266" cy="296266"/>
          </a:xfrm>
          <a:prstGeom prst="rect">
            <a:avLst/>
          </a:prstGeom>
        </p:spPr>
      </p:pic>
      <p:sp>
        <p:nvSpPr>
          <p:cNvPr id="11" name="Text 7"/>
          <p:cNvSpPr/>
          <p:nvPr/>
        </p:nvSpPr>
        <p:spPr>
          <a:xfrm>
            <a:off x="5161788" y="1581912"/>
            <a:ext cx="3410712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B1E1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Full, incremental, differential</a:t>
            </a:r>
            <a:endParaRPr lang="en-US" sz="1300" dirty="0"/>
          </a:p>
        </p:txBody>
      </p:sp>
      <p:sp>
        <p:nvSpPr>
          <p:cNvPr id="12" name="Text 8"/>
          <p:cNvSpPr/>
          <p:nvPr/>
        </p:nvSpPr>
        <p:spPr>
          <a:xfrm>
            <a:off x="5161788" y="1856232"/>
            <a:ext cx="3410712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6B656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Three strategies, three tradeoffs.</a:t>
            </a:r>
            <a:endParaRPr lang="en-US" sz="1050" dirty="0"/>
          </a:p>
        </p:txBody>
      </p:sp>
      <p:sp>
        <p:nvSpPr>
          <p:cNvPr id="13" name="Shape 9"/>
          <p:cNvSpPr/>
          <p:nvPr/>
        </p:nvSpPr>
        <p:spPr>
          <a:xfrm>
            <a:off x="342900" y="2651760"/>
            <a:ext cx="411480" cy="411480"/>
          </a:xfrm>
          <a:prstGeom prst="ellipse">
            <a:avLst/>
          </a:prstGeom>
          <a:solidFill>
            <a:srgbClr val="660000"/>
          </a:solidFill>
          <a:ln/>
        </p:spPr>
      </p:sp>
      <p:pic>
        <p:nvPicPr>
          <p:cNvPr id="14" name="Image 2" descr="/home/claude/work/newdecks/icons/storage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0507" y="2709367"/>
            <a:ext cx="296266" cy="296266"/>
          </a:xfrm>
          <a:prstGeom prst="rect">
            <a:avLst/>
          </a:prstGeom>
        </p:spPr>
      </p:pic>
      <p:sp>
        <p:nvSpPr>
          <p:cNvPr id="15" name="Text 10"/>
          <p:cNvSpPr/>
          <p:nvPr/>
        </p:nvSpPr>
        <p:spPr>
          <a:xfrm>
            <a:off x="909828" y="2633472"/>
            <a:ext cx="3410712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B1E1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The 3-2-1 rule</a:t>
            </a:r>
            <a:endParaRPr lang="en-US" sz="1300" dirty="0"/>
          </a:p>
        </p:txBody>
      </p:sp>
      <p:sp>
        <p:nvSpPr>
          <p:cNvPr id="16" name="Text 11"/>
          <p:cNvSpPr/>
          <p:nvPr/>
        </p:nvSpPr>
        <p:spPr>
          <a:xfrm>
            <a:off x="909828" y="2907792"/>
            <a:ext cx="3410712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6B656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simple standard worth building around.</a:t>
            </a:r>
            <a:endParaRPr lang="en-US" sz="1050" dirty="0"/>
          </a:p>
        </p:txBody>
      </p:sp>
      <p:sp>
        <p:nvSpPr>
          <p:cNvPr id="17" name="Shape 12"/>
          <p:cNvSpPr/>
          <p:nvPr/>
        </p:nvSpPr>
        <p:spPr>
          <a:xfrm>
            <a:off x="4594860" y="2651760"/>
            <a:ext cx="411480" cy="411480"/>
          </a:xfrm>
          <a:prstGeom prst="ellipse">
            <a:avLst/>
          </a:prstGeom>
          <a:solidFill>
            <a:srgbClr val="1C7268"/>
          </a:solidFill>
          <a:ln/>
        </p:spPr>
      </p:sp>
      <p:pic>
        <p:nvPicPr>
          <p:cNvPr id="18" name="Image 3" descr="/home/claude/work/newdecks/icons/history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52467" y="2709367"/>
            <a:ext cx="296266" cy="296266"/>
          </a:xfrm>
          <a:prstGeom prst="rect">
            <a:avLst/>
          </a:prstGeom>
        </p:spPr>
      </p:pic>
      <p:sp>
        <p:nvSpPr>
          <p:cNvPr id="19" name="Text 13"/>
          <p:cNvSpPr/>
          <p:nvPr/>
        </p:nvSpPr>
        <p:spPr>
          <a:xfrm>
            <a:off x="5161788" y="2633472"/>
            <a:ext cx="3410712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B1E1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Snapshots vs. backups</a:t>
            </a:r>
            <a:endParaRPr lang="en-US" sz="1300" dirty="0"/>
          </a:p>
        </p:txBody>
      </p:sp>
      <p:sp>
        <p:nvSpPr>
          <p:cNvPr id="20" name="Text 14"/>
          <p:cNvSpPr/>
          <p:nvPr/>
        </p:nvSpPr>
        <p:spPr>
          <a:xfrm>
            <a:off x="5161788" y="2907792"/>
            <a:ext cx="3410712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6B656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Not the same thing, and the difference matters.</a:t>
            </a:r>
            <a:endParaRPr lang="en-US" sz="1050" dirty="0"/>
          </a:p>
        </p:txBody>
      </p:sp>
      <p:sp>
        <p:nvSpPr>
          <p:cNvPr id="21" name="Shape 15"/>
          <p:cNvSpPr/>
          <p:nvPr/>
        </p:nvSpPr>
        <p:spPr>
          <a:xfrm>
            <a:off x="342900" y="3703320"/>
            <a:ext cx="411480" cy="411480"/>
          </a:xfrm>
          <a:prstGeom prst="ellipse">
            <a:avLst/>
          </a:prstGeom>
          <a:solidFill>
            <a:srgbClr val="660000"/>
          </a:solidFill>
          <a:ln/>
        </p:spPr>
      </p:sp>
      <p:pic>
        <p:nvPicPr>
          <p:cNvPr id="22" name="Image 4" descr="/home/claude/work/newdecks/icons/clock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00507" y="3760927"/>
            <a:ext cx="296266" cy="296266"/>
          </a:xfrm>
          <a:prstGeom prst="rect">
            <a:avLst/>
          </a:prstGeom>
        </p:spPr>
      </p:pic>
      <p:sp>
        <p:nvSpPr>
          <p:cNvPr id="23" name="Text 16"/>
          <p:cNvSpPr/>
          <p:nvPr/>
        </p:nvSpPr>
        <p:spPr>
          <a:xfrm>
            <a:off x="909828" y="3685032"/>
            <a:ext cx="3410712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B1E1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RPO &amp; RTO</a:t>
            </a:r>
            <a:endParaRPr lang="en-US" sz="1300" dirty="0"/>
          </a:p>
        </p:txBody>
      </p:sp>
      <p:sp>
        <p:nvSpPr>
          <p:cNvPr id="24" name="Text 17"/>
          <p:cNvSpPr/>
          <p:nvPr/>
        </p:nvSpPr>
        <p:spPr>
          <a:xfrm>
            <a:off x="909828" y="3959352"/>
            <a:ext cx="3410712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6B656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How much you can lose, and how long recovery takes.</a:t>
            </a:r>
            <a:endParaRPr lang="en-US" sz="1050" dirty="0"/>
          </a:p>
        </p:txBody>
      </p:sp>
      <p:sp>
        <p:nvSpPr>
          <p:cNvPr id="25" name="Shape 18"/>
          <p:cNvSpPr/>
          <p:nvPr/>
        </p:nvSpPr>
        <p:spPr>
          <a:xfrm>
            <a:off x="4594860" y="3703320"/>
            <a:ext cx="411480" cy="411480"/>
          </a:xfrm>
          <a:prstGeom prst="ellipse">
            <a:avLst/>
          </a:prstGeom>
          <a:solidFill>
            <a:srgbClr val="1C7268"/>
          </a:solidFill>
          <a:ln/>
        </p:spPr>
      </p:sp>
      <p:pic>
        <p:nvPicPr>
          <p:cNvPr id="26" name="Image 5" descr="/home/claude/work/newdecks/icons/check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652467" y="3760927"/>
            <a:ext cx="296266" cy="296266"/>
          </a:xfrm>
          <a:prstGeom prst="rect">
            <a:avLst/>
          </a:prstGeom>
        </p:spPr>
      </p:pic>
      <p:sp>
        <p:nvSpPr>
          <p:cNvPr id="27" name="Text 19"/>
          <p:cNvSpPr/>
          <p:nvPr/>
        </p:nvSpPr>
        <p:spPr>
          <a:xfrm>
            <a:off x="5161788" y="3685032"/>
            <a:ext cx="3410712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B1E1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Testing a restore</a:t>
            </a:r>
            <a:endParaRPr lang="en-US" sz="1300" dirty="0"/>
          </a:p>
        </p:txBody>
      </p:sp>
      <p:sp>
        <p:nvSpPr>
          <p:cNvPr id="28" name="Text 20"/>
          <p:cNvSpPr/>
          <p:nvPr/>
        </p:nvSpPr>
        <p:spPr>
          <a:xfrm>
            <a:off x="5161788" y="3959352"/>
            <a:ext cx="3410712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6B656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step almost everyone skips.</a:t>
            </a:r>
            <a:endParaRPr lang="en-US" sz="1050" dirty="0"/>
          </a:p>
        </p:txBody>
      </p:sp>
      <p:sp>
        <p:nvSpPr>
          <p:cNvPr id="29" name="Text 21"/>
          <p:cNvSpPr/>
          <p:nvPr/>
        </p:nvSpPr>
        <p:spPr>
          <a:xfrm>
            <a:off x="342900" y="4855464"/>
            <a:ext cx="4114800" cy="2057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800" dirty="0">
                <a:solidFill>
                  <a:srgbClr val="A39A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AGENDA</a:t>
            </a:r>
            <a:endParaRPr lang="en-US" sz="800" dirty="0"/>
          </a:p>
        </p:txBody>
      </p:sp>
      <p:sp>
        <p:nvSpPr>
          <p:cNvPr id="30" name="Text 22"/>
          <p:cNvSpPr/>
          <p:nvPr/>
        </p:nvSpPr>
        <p:spPr>
          <a:xfrm>
            <a:off x="5029200" y="4855464"/>
            <a:ext cx="3771900" cy="2057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800" dirty="0">
                <a:solidFill>
                  <a:srgbClr val="A39A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CofC Cybersecurity Club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1B1E1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42900" y="288036"/>
            <a:ext cx="7200900" cy="24003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b="1" spc="100" kern="0" dirty="0">
                <a:solidFill>
                  <a:srgbClr val="1C72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RECAP</a:t>
            </a:r>
            <a:endParaRPr lang="en-US" sz="1000" dirty="0"/>
          </a:p>
        </p:txBody>
      </p:sp>
      <p:sp>
        <p:nvSpPr>
          <p:cNvPr id="3" name="Text 1"/>
          <p:cNvSpPr/>
          <p:nvPr/>
        </p:nvSpPr>
        <p:spPr>
          <a:xfrm>
            <a:off x="342900" y="493776"/>
            <a:ext cx="8161020" cy="6172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Quick recap: catching an unauthorized change</a:t>
            </a:r>
            <a:endParaRPr lang="en-US" sz="2400" dirty="0"/>
          </a:p>
        </p:txBody>
      </p:sp>
      <p:sp>
        <p:nvSpPr>
          <p:cNvPr id="4" name="Text 2"/>
          <p:cNvSpPr/>
          <p:nvPr/>
        </p:nvSpPr>
        <p:spPr>
          <a:xfrm>
            <a:off x="342900" y="1234440"/>
            <a:ext cx="813816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D8D3C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Thursday covered fleet-wide checks and baselines: detecting when a file, account, or scheduled task changed without approval. Carrying forward: what happens when detection wasn't enough and something needs to be recovered.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342900" y="4855464"/>
            <a:ext cx="4114800" cy="2057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800" dirty="0">
                <a:solidFill>
                  <a:srgbClr val="8A85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RECAP</a:t>
            </a:r>
            <a:endParaRPr lang="en-US" sz="800" dirty="0"/>
          </a:p>
        </p:txBody>
      </p:sp>
      <p:sp>
        <p:nvSpPr>
          <p:cNvPr id="6" name="Text 4"/>
          <p:cNvSpPr/>
          <p:nvPr/>
        </p:nvSpPr>
        <p:spPr>
          <a:xfrm>
            <a:off x="5029200" y="4855464"/>
            <a:ext cx="3771900" cy="2057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800" dirty="0">
                <a:solidFill>
                  <a:srgbClr val="8A85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CofC Cybersecurity Club</a:t>
            </a:r>
            <a:endParaRPr lang="en-US" sz="8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42900" y="288036"/>
            <a:ext cx="7200900" cy="24003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b="1" spc="100" kern="0" dirty="0">
                <a:solidFill>
                  <a:srgbClr val="1C72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WHY IT MATTERS</a:t>
            </a:r>
            <a:endParaRPr lang="en-US" sz="1000" dirty="0"/>
          </a:p>
        </p:txBody>
      </p:sp>
      <p:sp>
        <p:nvSpPr>
          <p:cNvPr id="3" name="Text 1"/>
          <p:cNvSpPr/>
          <p:nvPr/>
        </p:nvSpPr>
        <p:spPr>
          <a:xfrm>
            <a:off x="342900" y="493776"/>
            <a:ext cx="8161020" cy="6172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1B1E1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Why backups matter</a:t>
            </a:r>
            <a:endParaRPr lang="en-US" sz="2400" dirty="0"/>
          </a:p>
        </p:txBody>
      </p:sp>
      <p:sp>
        <p:nvSpPr>
          <p:cNvPr id="4" name="Text 2"/>
          <p:cNvSpPr/>
          <p:nvPr/>
        </p:nvSpPr>
        <p:spPr>
          <a:xfrm>
            <a:off x="342900" y="1097280"/>
            <a:ext cx="813816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50" dirty="0">
                <a:solidFill>
                  <a:srgbClr val="1B1E1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backup is one of the few controls that helps no matter what caused the problem in the first place.</a:t>
            </a:r>
            <a:endParaRPr lang="en-US" sz="1250" dirty="0"/>
          </a:p>
        </p:txBody>
      </p:sp>
      <p:sp>
        <p:nvSpPr>
          <p:cNvPr id="5" name="Shape 3"/>
          <p:cNvSpPr/>
          <p:nvPr/>
        </p:nvSpPr>
        <p:spPr>
          <a:xfrm>
            <a:off x="342900" y="1965960"/>
            <a:ext cx="384048" cy="384048"/>
          </a:xfrm>
          <a:prstGeom prst="ellipse">
            <a:avLst/>
          </a:prstGeom>
          <a:solidFill>
            <a:srgbClr val="660000"/>
          </a:solidFill>
          <a:ln/>
        </p:spPr>
      </p:sp>
      <p:pic>
        <p:nvPicPr>
          <p:cNvPr id="6" name="Image 0" descr="/home/claude/work/newdecks/icons/warning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96667" y="2019727"/>
            <a:ext cx="276515" cy="276515"/>
          </a:xfrm>
          <a:prstGeom prst="rect">
            <a:avLst/>
          </a:prstGeom>
        </p:spPr>
      </p:pic>
      <p:sp>
        <p:nvSpPr>
          <p:cNvPr id="7" name="Text 4"/>
          <p:cNvSpPr/>
          <p:nvPr/>
        </p:nvSpPr>
        <p:spPr>
          <a:xfrm>
            <a:off x="342900" y="2423160"/>
            <a:ext cx="19431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1B1E1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Ransomware</a:t>
            </a:r>
            <a:endParaRPr lang="en-US" sz="1200" dirty="0"/>
          </a:p>
        </p:txBody>
      </p:sp>
      <p:sp>
        <p:nvSpPr>
          <p:cNvPr id="8" name="Text 5"/>
          <p:cNvSpPr/>
          <p:nvPr/>
        </p:nvSpPr>
        <p:spPr>
          <a:xfrm>
            <a:off x="342900" y="2697480"/>
            <a:ext cx="1943100" cy="1463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B656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 unrecoverable host is a far bigger problem than a compromised one you can rebuild from a known-good copy.</a:t>
            </a:r>
            <a:endParaRPr lang="en-US" sz="1000" dirty="0"/>
          </a:p>
        </p:txBody>
      </p:sp>
      <p:sp>
        <p:nvSpPr>
          <p:cNvPr id="9" name="Shape 6"/>
          <p:cNvSpPr/>
          <p:nvPr/>
        </p:nvSpPr>
        <p:spPr>
          <a:xfrm>
            <a:off x="2514600" y="1965960"/>
            <a:ext cx="384048" cy="384048"/>
          </a:xfrm>
          <a:prstGeom prst="ellipse">
            <a:avLst/>
          </a:prstGeom>
          <a:solidFill>
            <a:srgbClr val="660000"/>
          </a:solidFill>
          <a:ln/>
        </p:spPr>
      </p:sp>
      <p:pic>
        <p:nvPicPr>
          <p:cNvPr id="10" name="Image 1" descr="/home/claude/work/newdecks/icons/tools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68367" y="2019727"/>
            <a:ext cx="276515" cy="276515"/>
          </a:xfrm>
          <a:prstGeom prst="rect">
            <a:avLst/>
          </a:prstGeom>
        </p:spPr>
      </p:pic>
      <p:sp>
        <p:nvSpPr>
          <p:cNvPr id="11" name="Text 7"/>
          <p:cNvSpPr/>
          <p:nvPr/>
        </p:nvSpPr>
        <p:spPr>
          <a:xfrm>
            <a:off x="2514600" y="2423160"/>
            <a:ext cx="19431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1B1E1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Hardware failure</a:t>
            </a:r>
            <a:endParaRPr lang="en-US" sz="1200" dirty="0"/>
          </a:p>
        </p:txBody>
      </p:sp>
      <p:sp>
        <p:nvSpPr>
          <p:cNvPr id="12" name="Text 8"/>
          <p:cNvSpPr/>
          <p:nvPr/>
        </p:nvSpPr>
        <p:spPr>
          <a:xfrm>
            <a:off x="2514600" y="2697480"/>
            <a:ext cx="1943100" cy="1463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B656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Drives fail. Not if, when. A backup is the plan for the day it happens.</a:t>
            </a:r>
            <a:endParaRPr lang="en-US" sz="1000" dirty="0"/>
          </a:p>
        </p:txBody>
      </p:sp>
      <p:sp>
        <p:nvSpPr>
          <p:cNvPr id="13" name="Shape 9"/>
          <p:cNvSpPr/>
          <p:nvPr/>
        </p:nvSpPr>
        <p:spPr>
          <a:xfrm>
            <a:off x="4686300" y="1965960"/>
            <a:ext cx="384048" cy="384048"/>
          </a:xfrm>
          <a:prstGeom prst="ellipse">
            <a:avLst/>
          </a:prstGeom>
          <a:solidFill>
            <a:srgbClr val="660000"/>
          </a:solidFill>
          <a:ln/>
        </p:spPr>
      </p:sp>
      <p:pic>
        <p:nvPicPr>
          <p:cNvPr id="14" name="Image 2" descr="/home/claude/work/newdecks/icons/id_role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40067" y="2019727"/>
            <a:ext cx="276515" cy="276515"/>
          </a:xfrm>
          <a:prstGeom prst="rect">
            <a:avLst/>
          </a:prstGeom>
        </p:spPr>
      </p:pic>
      <p:sp>
        <p:nvSpPr>
          <p:cNvPr id="15" name="Text 10"/>
          <p:cNvSpPr/>
          <p:nvPr/>
        </p:nvSpPr>
        <p:spPr>
          <a:xfrm>
            <a:off x="4686300" y="2423160"/>
            <a:ext cx="19431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1B1E1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Human error</a:t>
            </a:r>
            <a:endParaRPr lang="en-US" sz="1200" dirty="0"/>
          </a:p>
        </p:txBody>
      </p:sp>
      <p:sp>
        <p:nvSpPr>
          <p:cNvPr id="16" name="Text 11"/>
          <p:cNvSpPr/>
          <p:nvPr/>
        </p:nvSpPr>
        <p:spPr>
          <a:xfrm>
            <a:off x="4686300" y="2697480"/>
            <a:ext cx="1943100" cy="1463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B656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bad command run against the wrong target happens to everyone, eventually, including careful people.</a:t>
            </a:r>
            <a:endParaRPr lang="en-US" sz="1000" dirty="0"/>
          </a:p>
        </p:txBody>
      </p:sp>
      <p:sp>
        <p:nvSpPr>
          <p:cNvPr id="17" name="Shape 12"/>
          <p:cNvSpPr/>
          <p:nvPr/>
        </p:nvSpPr>
        <p:spPr>
          <a:xfrm>
            <a:off x="6858000" y="1965960"/>
            <a:ext cx="384048" cy="384048"/>
          </a:xfrm>
          <a:prstGeom prst="ellipse">
            <a:avLst/>
          </a:prstGeom>
          <a:solidFill>
            <a:srgbClr val="660000"/>
          </a:solidFill>
          <a:ln/>
        </p:spPr>
      </p:sp>
      <p:pic>
        <p:nvPicPr>
          <p:cNvPr id="18" name="Image 3" descr="/home/claude/work/newdecks/icons/search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911767" y="2019727"/>
            <a:ext cx="276515" cy="276515"/>
          </a:xfrm>
          <a:prstGeom prst="rect">
            <a:avLst/>
          </a:prstGeom>
        </p:spPr>
      </p:pic>
      <p:sp>
        <p:nvSpPr>
          <p:cNvPr id="19" name="Text 13"/>
          <p:cNvSpPr/>
          <p:nvPr/>
        </p:nvSpPr>
        <p:spPr>
          <a:xfrm>
            <a:off x="6858000" y="2423160"/>
            <a:ext cx="19431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1B1E1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Silent corruption</a:t>
            </a:r>
            <a:endParaRPr lang="en-US" sz="1200" dirty="0"/>
          </a:p>
        </p:txBody>
      </p:sp>
      <p:sp>
        <p:nvSpPr>
          <p:cNvPr id="20" name="Text 14"/>
          <p:cNvSpPr/>
          <p:nvPr/>
        </p:nvSpPr>
        <p:spPr>
          <a:xfrm>
            <a:off x="6858000" y="2697480"/>
            <a:ext cx="1943100" cy="1463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B656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Not every loss announces itself right away. Some backups are the only proof of what a file used to say.</a:t>
            </a:r>
            <a:endParaRPr lang="en-US" sz="1000" dirty="0"/>
          </a:p>
        </p:txBody>
      </p:sp>
      <p:sp>
        <p:nvSpPr>
          <p:cNvPr id="21" name="Text 15"/>
          <p:cNvSpPr/>
          <p:nvPr/>
        </p:nvSpPr>
        <p:spPr>
          <a:xfrm>
            <a:off x="342900" y="4855464"/>
            <a:ext cx="4114800" cy="2057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800" dirty="0">
                <a:solidFill>
                  <a:srgbClr val="A39A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WHY BACKUPS MATTER</a:t>
            </a:r>
            <a:endParaRPr lang="en-US" sz="800" dirty="0"/>
          </a:p>
        </p:txBody>
      </p:sp>
      <p:sp>
        <p:nvSpPr>
          <p:cNvPr id="22" name="Text 16"/>
          <p:cNvSpPr/>
          <p:nvPr/>
        </p:nvSpPr>
        <p:spPr>
          <a:xfrm>
            <a:off x="5029200" y="4855464"/>
            <a:ext cx="3771900" cy="2057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800" dirty="0">
                <a:solidFill>
                  <a:srgbClr val="A39A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CofC Cybersecurity Club</a:t>
            </a:r>
            <a:endParaRPr lang="en-US" sz="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42900" y="288036"/>
            <a:ext cx="7200900" cy="24003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b="1" spc="100" kern="0" dirty="0">
                <a:solidFill>
                  <a:srgbClr val="1C72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THREE STRATEGIES</a:t>
            </a:r>
            <a:endParaRPr lang="en-US" sz="1000" dirty="0"/>
          </a:p>
        </p:txBody>
      </p:sp>
      <p:sp>
        <p:nvSpPr>
          <p:cNvPr id="3" name="Text 1"/>
          <p:cNvSpPr/>
          <p:nvPr/>
        </p:nvSpPr>
        <p:spPr>
          <a:xfrm>
            <a:off x="342900" y="493776"/>
            <a:ext cx="8161020" cy="6172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1B1E1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Full, incremental, and differential</a:t>
            </a:r>
            <a:endParaRPr lang="en-US" sz="2400" dirty="0"/>
          </a:p>
        </p:txBody>
      </p:sp>
      <p:sp>
        <p:nvSpPr>
          <p:cNvPr id="4" name="Text 2"/>
          <p:cNvSpPr/>
          <p:nvPr/>
        </p:nvSpPr>
        <p:spPr>
          <a:xfrm>
            <a:off x="342900" y="1078992"/>
            <a:ext cx="816102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56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same data, backed up three different ways, with real tradeoffs</a:t>
            </a:r>
            <a:endParaRPr lang="en-US" sz="1200" dirty="0"/>
          </a:p>
        </p:txBody>
      </p:sp>
      <p:graphicFrame>
        <p:nvGraphicFramePr>
          <p:cNvPr id="6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342900" y="1508760"/>
          <a:ext cx="8458200" cy="914400"/>
        </p:xfrm>
        <a:graphic>
          <a:graphicData uri="http://schemas.openxmlformats.org/drawingml/2006/table">
            <a:tbl>
              <a:tblPr/>
              <a:tblGrid>
                <a:gridCol w="1554480"/>
                <a:gridCol w="2651760"/>
                <a:gridCol w="2468880"/>
                <a:gridCol w="1737360"/>
              </a:tblGrid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mbria" pitchFamily="34" charset="0"/>
                          <a:ea typeface="Cambria" pitchFamily="34" charset="-122"/>
                          <a:cs typeface="Cambria" pitchFamily="34" charset="-120"/>
                        </a:rPr>
                        <a:t>Type</a:t>
                      </a:r>
                      <a:endParaRPr lang="en-US" sz="1100" dirty="0">
                        <a:latin typeface="Cambria" charset="0"/>
                        <a:ea typeface="Cambria" charset="0"/>
                        <a:cs typeface="Cambria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60000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mbria" pitchFamily="34" charset="0"/>
                          <a:ea typeface="Cambria" pitchFamily="34" charset="-122"/>
                          <a:cs typeface="Cambria" pitchFamily="34" charset="-120"/>
                        </a:rPr>
                        <a:t>What it captures</a:t>
                      </a:r>
                      <a:endParaRPr lang="en-US" sz="1100" dirty="0">
                        <a:latin typeface="Cambria" charset="0"/>
                        <a:ea typeface="Cambria" charset="0"/>
                        <a:cs typeface="Cambria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60000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mbria" pitchFamily="34" charset="0"/>
                          <a:ea typeface="Cambria" pitchFamily="34" charset="-122"/>
                          <a:cs typeface="Cambria" pitchFamily="34" charset="-120"/>
                        </a:rPr>
                        <a:t>Restore needs</a:t>
                      </a:r>
                      <a:endParaRPr lang="en-US" sz="1100" dirty="0">
                        <a:latin typeface="Cambria" charset="0"/>
                        <a:ea typeface="Cambria" charset="0"/>
                        <a:cs typeface="Cambria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60000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mbria" pitchFamily="34" charset="0"/>
                          <a:ea typeface="Cambria" pitchFamily="34" charset="-122"/>
                          <a:cs typeface="Cambria" pitchFamily="34" charset="-120"/>
                        </a:rPr>
                        <a:t>Storage cost</a:t>
                      </a:r>
                      <a:endParaRPr lang="en-US" sz="1100" dirty="0">
                        <a:latin typeface="Cambria" charset="0"/>
                        <a:ea typeface="Cambria" charset="0"/>
                        <a:cs typeface="Cambria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60000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1B1E1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Full</a:t>
                      </a:r>
                      <a:endParaRPr lang="en-US" sz="10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3EA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1B1E1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Every file, every time</a:t>
                      </a:r>
                      <a:endParaRPr lang="en-US" sz="10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3EA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1B1E1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Just the one backup set</a:t>
                      </a:r>
                      <a:endParaRPr lang="en-US" sz="10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3EA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1B1E1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Highest</a:t>
                      </a:r>
                      <a:endParaRPr lang="en-US" sz="10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3EA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1B1E1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Incremental</a:t>
                      </a:r>
                      <a:endParaRPr lang="en-US" sz="10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1B1E1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Only what changed since the last backup of any kind</a:t>
                      </a:r>
                      <a:endParaRPr lang="en-US" sz="10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1B1E1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The full, plus every incremental since</a:t>
                      </a:r>
                      <a:endParaRPr lang="en-US" sz="10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1B1E1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Lowest</a:t>
                      </a:r>
                      <a:endParaRPr lang="en-US" sz="10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1B1E1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Differential</a:t>
                      </a:r>
                      <a:endParaRPr lang="en-US" sz="10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3EA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1B1E1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Only what changed since the last full backup</a:t>
                      </a:r>
                      <a:endParaRPr lang="en-US" sz="10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3EA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1B1E1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The full, plus the latest differential</a:t>
                      </a:r>
                      <a:endParaRPr lang="en-US" sz="10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3EA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1B1E1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Middle ground</a:t>
                      </a:r>
                      <a:endParaRPr lang="en-US" sz="10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3EA"/>
                    </a:solidFill>
                  </a:tcPr>
                </a:tc>
              </a:tr>
            </a:tbl>
          </a:graphicData>
        </a:graphic>
      </p:graphicFrame>
      <p:sp>
        <p:nvSpPr>
          <p:cNvPr id="6" name="Text 3"/>
          <p:cNvSpPr/>
          <p:nvPr/>
        </p:nvSpPr>
        <p:spPr>
          <a:xfrm>
            <a:off x="342900" y="4855464"/>
            <a:ext cx="4114800" cy="2057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800" dirty="0">
                <a:solidFill>
                  <a:srgbClr val="A39A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FULL, INCREMENTAL, AND DIFFERENTIAL</a:t>
            </a:r>
            <a:endParaRPr lang="en-US" sz="800" dirty="0"/>
          </a:p>
        </p:txBody>
      </p:sp>
      <p:sp>
        <p:nvSpPr>
          <p:cNvPr id="7" name="Text 4"/>
          <p:cNvSpPr/>
          <p:nvPr/>
        </p:nvSpPr>
        <p:spPr>
          <a:xfrm>
            <a:off x="5029200" y="4855464"/>
            <a:ext cx="3771900" cy="2057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800" dirty="0">
                <a:solidFill>
                  <a:srgbClr val="A39A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CofC Cybersecurity Club</a:t>
            </a:r>
            <a:endParaRPr lang="en-US" sz="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42900" y="288036"/>
            <a:ext cx="7200900" cy="24003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b="1" spc="100" kern="0" dirty="0">
                <a:solidFill>
                  <a:srgbClr val="1C72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SIMPLE STANDARD</a:t>
            </a:r>
            <a:endParaRPr lang="en-US" sz="1000" dirty="0"/>
          </a:p>
        </p:txBody>
      </p:sp>
      <p:sp>
        <p:nvSpPr>
          <p:cNvPr id="3" name="Text 1"/>
          <p:cNvSpPr/>
          <p:nvPr/>
        </p:nvSpPr>
        <p:spPr>
          <a:xfrm>
            <a:off x="342900" y="493776"/>
            <a:ext cx="8161020" cy="6172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1B1E1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The 3-2-1 rule</a:t>
            </a:r>
            <a:endParaRPr lang="en-US" sz="2400" dirty="0"/>
          </a:p>
        </p:txBody>
      </p:sp>
      <p:sp>
        <p:nvSpPr>
          <p:cNvPr id="4" name="Text 2"/>
          <p:cNvSpPr/>
          <p:nvPr/>
        </p:nvSpPr>
        <p:spPr>
          <a:xfrm>
            <a:off x="342900" y="1078992"/>
            <a:ext cx="816102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56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Three numbers, and each one is protecting against a different failure</a:t>
            </a:r>
            <a:endParaRPr lang="en-US" sz="1200" dirty="0"/>
          </a:p>
        </p:txBody>
      </p:sp>
      <p:sp>
        <p:nvSpPr>
          <p:cNvPr id="5" name="Shape 3"/>
          <p:cNvSpPr/>
          <p:nvPr/>
        </p:nvSpPr>
        <p:spPr>
          <a:xfrm>
            <a:off x="342900" y="1600200"/>
            <a:ext cx="3931920" cy="1417320"/>
          </a:xfrm>
          <a:prstGeom prst="roundRect">
            <a:avLst>
              <a:gd name="adj" fmla="val 5161"/>
            </a:avLst>
          </a:prstGeom>
          <a:solidFill>
            <a:srgbClr val="F8F3EA"/>
          </a:solidFill>
          <a:ln/>
          <a:effectLst>
            <a:outerShdw sx="100000" sy="100000" kx="0" ky="0" algn="bl" rotWithShape="0" blurRad="50800" dist="12700" dir="5400000">
              <a:srgbClr val="000000">
                <a:alpha val="8000"/>
              </a:srgbClr>
            </a:outerShdw>
          </a:effectLst>
        </p:spPr>
      </p:sp>
      <p:sp>
        <p:nvSpPr>
          <p:cNvPr id="6" name="Shape 4"/>
          <p:cNvSpPr/>
          <p:nvPr/>
        </p:nvSpPr>
        <p:spPr>
          <a:xfrm>
            <a:off x="507492" y="1746504"/>
            <a:ext cx="365760" cy="365760"/>
          </a:xfrm>
          <a:prstGeom prst="ellipse">
            <a:avLst/>
          </a:prstGeom>
          <a:solidFill>
            <a:srgbClr val="660000"/>
          </a:solidFill>
          <a:ln/>
        </p:spPr>
      </p:sp>
      <p:pic>
        <p:nvPicPr>
          <p:cNvPr id="7" name="Image 0" descr="/home/claude/work/newdecks/icons/storag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58698" y="1797710"/>
            <a:ext cx="263347" cy="263347"/>
          </a:xfrm>
          <a:prstGeom prst="rect">
            <a:avLst/>
          </a:prstGeom>
        </p:spPr>
      </p:pic>
      <p:sp>
        <p:nvSpPr>
          <p:cNvPr id="8" name="Text 5"/>
          <p:cNvSpPr/>
          <p:nvPr/>
        </p:nvSpPr>
        <p:spPr>
          <a:xfrm>
            <a:off x="1001268" y="1728216"/>
            <a:ext cx="3108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1B1E1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3 copies of your data</a:t>
            </a:r>
            <a:endParaRPr lang="en-US" sz="1200" dirty="0"/>
          </a:p>
        </p:txBody>
      </p:sp>
      <p:sp>
        <p:nvSpPr>
          <p:cNvPr id="9" name="Text 6"/>
          <p:cNvSpPr/>
          <p:nvPr/>
        </p:nvSpPr>
        <p:spPr>
          <a:xfrm>
            <a:off x="1001268" y="2020824"/>
            <a:ext cx="310896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B656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original, plus at least two backups. One copy of anything is one mistake from being zero.</a:t>
            </a:r>
            <a:endParaRPr lang="en-US" sz="1000" dirty="0"/>
          </a:p>
        </p:txBody>
      </p:sp>
      <p:sp>
        <p:nvSpPr>
          <p:cNvPr id="10" name="Shape 7"/>
          <p:cNvSpPr/>
          <p:nvPr/>
        </p:nvSpPr>
        <p:spPr>
          <a:xfrm>
            <a:off x="4503420" y="1600200"/>
            <a:ext cx="3931920" cy="1417320"/>
          </a:xfrm>
          <a:prstGeom prst="roundRect">
            <a:avLst>
              <a:gd name="adj" fmla="val 5161"/>
            </a:avLst>
          </a:prstGeom>
          <a:solidFill>
            <a:srgbClr val="F8F3EA"/>
          </a:solidFill>
          <a:ln/>
          <a:effectLst>
            <a:outerShdw sx="100000" sy="100000" kx="0" ky="0" algn="bl" rotWithShape="0" blurRad="50800" dist="12700" dir="5400000">
              <a:srgbClr val="000000">
                <a:alpha val="8000"/>
              </a:srgbClr>
            </a:outerShdw>
          </a:effectLst>
        </p:spPr>
      </p:sp>
      <p:sp>
        <p:nvSpPr>
          <p:cNvPr id="11" name="Shape 8"/>
          <p:cNvSpPr/>
          <p:nvPr/>
        </p:nvSpPr>
        <p:spPr>
          <a:xfrm>
            <a:off x="4668012" y="1746504"/>
            <a:ext cx="365760" cy="365760"/>
          </a:xfrm>
          <a:prstGeom prst="ellipse">
            <a:avLst/>
          </a:prstGeom>
          <a:solidFill>
            <a:srgbClr val="660000"/>
          </a:solidFill>
          <a:ln/>
        </p:spPr>
      </p:sp>
      <p:pic>
        <p:nvPicPr>
          <p:cNvPr id="12" name="Image 1" descr="/home/claude/work/newdecks/icons/history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19218" y="1797710"/>
            <a:ext cx="263347" cy="263347"/>
          </a:xfrm>
          <a:prstGeom prst="rect">
            <a:avLst/>
          </a:prstGeom>
        </p:spPr>
      </p:pic>
      <p:sp>
        <p:nvSpPr>
          <p:cNvPr id="13" name="Text 9"/>
          <p:cNvSpPr/>
          <p:nvPr/>
        </p:nvSpPr>
        <p:spPr>
          <a:xfrm>
            <a:off x="5161788" y="1728216"/>
            <a:ext cx="3108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1B1E1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 different media types</a:t>
            </a:r>
            <a:endParaRPr lang="en-US" sz="1200" dirty="0"/>
          </a:p>
        </p:txBody>
      </p:sp>
      <p:sp>
        <p:nvSpPr>
          <p:cNvPr id="14" name="Text 10"/>
          <p:cNvSpPr/>
          <p:nvPr/>
        </p:nvSpPr>
        <p:spPr>
          <a:xfrm>
            <a:off x="5161788" y="2020824"/>
            <a:ext cx="310896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B656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local disk and a NAS, for example. The same failure should not be able to take out both.</a:t>
            </a:r>
            <a:endParaRPr lang="en-US" sz="1000" dirty="0"/>
          </a:p>
        </p:txBody>
      </p:sp>
      <p:sp>
        <p:nvSpPr>
          <p:cNvPr id="15" name="Shape 11"/>
          <p:cNvSpPr/>
          <p:nvPr/>
        </p:nvSpPr>
        <p:spPr>
          <a:xfrm>
            <a:off x="342900" y="3246120"/>
            <a:ext cx="3931920" cy="1417320"/>
          </a:xfrm>
          <a:prstGeom prst="roundRect">
            <a:avLst>
              <a:gd name="adj" fmla="val 5161"/>
            </a:avLst>
          </a:prstGeom>
          <a:solidFill>
            <a:srgbClr val="F8F3EA"/>
          </a:solidFill>
          <a:ln/>
          <a:effectLst>
            <a:outerShdw sx="100000" sy="100000" kx="0" ky="0" algn="bl" rotWithShape="0" blurRad="50800" dist="12700" dir="5400000">
              <a:srgbClr val="000000">
                <a:alpha val="8000"/>
              </a:srgbClr>
            </a:outerShdw>
          </a:effectLst>
        </p:spPr>
      </p:sp>
      <p:sp>
        <p:nvSpPr>
          <p:cNvPr id="16" name="Shape 12"/>
          <p:cNvSpPr/>
          <p:nvPr/>
        </p:nvSpPr>
        <p:spPr>
          <a:xfrm>
            <a:off x="507492" y="3392424"/>
            <a:ext cx="365760" cy="365760"/>
          </a:xfrm>
          <a:prstGeom prst="ellipse">
            <a:avLst/>
          </a:prstGeom>
          <a:solidFill>
            <a:srgbClr val="660000"/>
          </a:solidFill>
          <a:ln/>
        </p:spPr>
      </p:sp>
      <p:pic>
        <p:nvPicPr>
          <p:cNvPr id="17" name="Image 2" descr="/home/claude/work/newdecks/icons/clou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8698" y="3443630"/>
            <a:ext cx="263347" cy="263347"/>
          </a:xfrm>
          <a:prstGeom prst="rect">
            <a:avLst/>
          </a:prstGeom>
        </p:spPr>
      </p:pic>
      <p:sp>
        <p:nvSpPr>
          <p:cNvPr id="18" name="Text 13"/>
          <p:cNvSpPr/>
          <p:nvPr/>
        </p:nvSpPr>
        <p:spPr>
          <a:xfrm>
            <a:off x="1001268" y="3374136"/>
            <a:ext cx="3108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1B1E1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 copy offsite</a:t>
            </a:r>
            <a:endParaRPr lang="en-US" sz="1200" dirty="0"/>
          </a:p>
        </p:txBody>
      </p:sp>
      <p:sp>
        <p:nvSpPr>
          <p:cNvPr id="19" name="Text 14"/>
          <p:cNvSpPr/>
          <p:nvPr/>
        </p:nvSpPr>
        <p:spPr>
          <a:xfrm>
            <a:off x="1001268" y="3666744"/>
            <a:ext cx="310896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B656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Fire, theft, or a flood in the lab should not be able to take out every copy at once.</a:t>
            </a:r>
            <a:endParaRPr lang="en-US" sz="1000" dirty="0"/>
          </a:p>
        </p:txBody>
      </p:sp>
      <p:sp>
        <p:nvSpPr>
          <p:cNvPr id="20" name="Shape 15"/>
          <p:cNvSpPr/>
          <p:nvPr/>
        </p:nvSpPr>
        <p:spPr>
          <a:xfrm>
            <a:off x="4503420" y="3246120"/>
            <a:ext cx="3931920" cy="1417320"/>
          </a:xfrm>
          <a:prstGeom prst="roundRect">
            <a:avLst>
              <a:gd name="adj" fmla="val 5161"/>
            </a:avLst>
          </a:prstGeom>
          <a:solidFill>
            <a:srgbClr val="F8F3EA"/>
          </a:solidFill>
          <a:ln/>
          <a:effectLst>
            <a:outerShdw sx="100000" sy="100000" kx="0" ky="0" algn="bl" rotWithShape="0" blurRad="50800" dist="12700" dir="5400000">
              <a:srgbClr val="000000">
                <a:alpha val="8000"/>
              </a:srgbClr>
            </a:outerShdw>
          </a:effectLst>
        </p:spPr>
      </p:sp>
      <p:sp>
        <p:nvSpPr>
          <p:cNvPr id="21" name="Shape 16"/>
          <p:cNvSpPr/>
          <p:nvPr/>
        </p:nvSpPr>
        <p:spPr>
          <a:xfrm>
            <a:off x="4668012" y="3392424"/>
            <a:ext cx="365760" cy="365760"/>
          </a:xfrm>
          <a:prstGeom prst="ellipse">
            <a:avLst/>
          </a:prstGeom>
          <a:solidFill>
            <a:srgbClr val="660000"/>
          </a:solidFill>
          <a:ln/>
        </p:spPr>
      </p:sp>
      <p:pic>
        <p:nvPicPr>
          <p:cNvPr id="22" name="Image 3" descr="/home/claude/work/newdecks/icons/check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19218" y="3443630"/>
            <a:ext cx="263347" cy="263347"/>
          </a:xfrm>
          <a:prstGeom prst="rect">
            <a:avLst/>
          </a:prstGeom>
        </p:spPr>
      </p:pic>
      <p:sp>
        <p:nvSpPr>
          <p:cNvPr id="23" name="Text 17"/>
          <p:cNvSpPr/>
          <p:nvPr/>
        </p:nvSpPr>
        <p:spPr>
          <a:xfrm>
            <a:off x="5161788" y="3374136"/>
            <a:ext cx="3108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1B1E1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Why it works</a:t>
            </a:r>
            <a:endParaRPr lang="en-US" sz="1200" dirty="0"/>
          </a:p>
        </p:txBody>
      </p:sp>
      <p:sp>
        <p:nvSpPr>
          <p:cNvPr id="24" name="Text 18"/>
          <p:cNvSpPr/>
          <p:nvPr/>
        </p:nvSpPr>
        <p:spPr>
          <a:xfrm>
            <a:off x="5161788" y="3666744"/>
            <a:ext cx="310896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B656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Each number defends against a different kind of loss. Together, they cover far more than any one of them alone.</a:t>
            </a:r>
            <a:endParaRPr lang="en-US" sz="1000" dirty="0"/>
          </a:p>
        </p:txBody>
      </p:sp>
      <p:sp>
        <p:nvSpPr>
          <p:cNvPr id="25" name="Text 19"/>
          <p:cNvSpPr/>
          <p:nvPr/>
        </p:nvSpPr>
        <p:spPr>
          <a:xfrm>
            <a:off x="342900" y="4855464"/>
            <a:ext cx="4114800" cy="2057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800" dirty="0">
                <a:solidFill>
                  <a:srgbClr val="A39A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3-2-1 RULE</a:t>
            </a:r>
            <a:endParaRPr lang="en-US" sz="800" dirty="0"/>
          </a:p>
        </p:txBody>
      </p:sp>
      <p:sp>
        <p:nvSpPr>
          <p:cNvPr id="26" name="Text 20"/>
          <p:cNvSpPr/>
          <p:nvPr/>
        </p:nvSpPr>
        <p:spPr>
          <a:xfrm>
            <a:off x="5029200" y="4855464"/>
            <a:ext cx="3771900" cy="2057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800" dirty="0">
                <a:solidFill>
                  <a:srgbClr val="A39A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CofC Cybersecurity Club</a:t>
            </a:r>
            <a:endParaRPr lang="en-US" sz="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42900" y="288036"/>
            <a:ext cx="7200900" cy="24003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b="1" spc="100" kern="0" dirty="0">
                <a:solidFill>
                  <a:srgbClr val="1C72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 IMPORTANT DISTINCTION</a:t>
            </a:r>
            <a:endParaRPr lang="en-US" sz="1000" dirty="0"/>
          </a:p>
        </p:txBody>
      </p:sp>
      <p:sp>
        <p:nvSpPr>
          <p:cNvPr id="3" name="Text 1"/>
          <p:cNvSpPr/>
          <p:nvPr/>
        </p:nvSpPr>
        <p:spPr>
          <a:xfrm>
            <a:off x="342900" y="493776"/>
            <a:ext cx="8161020" cy="6172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1B1E1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Snapshots vs. backups</a:t>
            </a:r>
            <a:endParaRPr lang="en-US" sz="2400" dirty="0"/>
          </a:p>
        </p:txBody>
      </p:sp>
      <p:sp>
        <p:nvSpPr>
          <p:cNvPr id="4" name="Text 2"/>
          <p:cNvSpPr/>
          <p:nvPr/>
        </p:nvSpPr>
        <p:spPr>
          <a:xfrm>
            <a:off x="342900" y="1097280"/>
            <a:ext cx="813816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50" dirty="0">
                <a:solidFill>
                  <a:srgbClr val="1B1E1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These get used interchangeably in casual conversation, and they should not be. A snapshot living on the same disk as the original is not a backup of that disk.</a:t>
            </a:r>
            <a:endParaRPr lang="en-US" sz="1250" dirty="0"/>
          </a:p>
        </p:txBody>
      </p:sp>
      <p:sp>
        <p:nvSpPr>
          <p:cNvPr id="5" name="Shape 3"/>
          <p:cNvSpPr/>
          <p:nvPr/>
        </p:nvSpPr>
        <p:spPr>
          <a:xfrm>
            <a:off x="342900" y="1965960"/>
            <a:ext cx="384048" cy="384048"/>
          </a:xfrm>
          <a:prstGeom prst="ellipse">
            <a:avLst/>
          </a:prstGeom>
          <a:solidFill>
            <a:srgbClr val="660000"/>
          </a:solidFill>
          <a:ln/>
        </p:spPr>
      </p:sp>
      <p:pic>
        <p:nvPicPr>
          <p:cNvPr id="6" name="Image 0" descr="/home/claude/work/newdecks/icons/history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96667" y="2019727"/>
            <a:ext cx="276515" cy="276515"/>
          </a:xfrm>
          <a:prstGeom prst="rect">
            <a:avLst/>
          </a:prstGeom>
        </p:spPr>
      </p:pic>
      <p:sp>
        <p:nvSpPr>
          <p:cNvPr id="7" name="Text 4"/>
          <p:cNvSpPr/>
          <p:nvPr/>
        </p:nvSpPr>
        <p:spPr>
          <a:xfrm>
            <a:off x="342900" y="2423160"/>
            <a:ext cx="19431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1B1E1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 snapshot</a:t>
            </a:r>
            <a:endParaRPr lang="en-US" sz="1200" dirty="0"/>
          </a:p>
        </p:txBody>
      </p:sp>
      <p:sp>
        <p:nvSpPr>
          <p:cNvPr id="8" name="Text 5"/>
          <p:cNvSpPr/>
          <p:nvPr/>
        </p:nvSpPr>
        <p:spPr>
          <a:xfrm>
            <a:off x="342900" y="2697480"/>
            <a:ext cx="1943100" cy="1463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B656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point-in-time reference on the same underlying storage. Fast to take, fast to roll back to.</a:t>
            </a:r>
            <a:endParaRPr lang="en-US" sz="1000" dirty="0"/>
          </a:p>
        </p:txBody>
      </p:sp>
      <p:sp>
        <p:nvSpPr>
          <p:cNvPr id="9" name="Shape 6"/>
          <p:cNvSpPr/>
          <p:nvPr/>
        </p:nvSpPr>
        <p:spPr>
          <a:xfrm>
            <a:off x="2514600" y="1965960"/>
            <a:ext cx="384048" cy="384048"/>
          </a:xfrm>
          <a:prstGeom prst="ellipse">
            <a:avLst/>
          </a:prstGeom>
          <a:solidFill>
            <a:srgbClr val="660000"/>
          </a:solidFill>
          <a:ln/>
        </p:spPr>
      </p:sp>
      <p:pic>
        <p:nvPicPr>
          <p:cNvPr id="10" name="Image 1" descr="/home/claude/work/newdecks/icons/warning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68367" y="2019727"/>
            <a:ext cx="276515" cy="276515"/>
          </a:xfrm>
          <a:prstGeom prst="rect">
            <a:avLst/>
          </a:prstGeom>
        </p:spPr>
      </p:pic>
      <p:sp>
        <p:nvSpPr>
          <p:cNvPr id="11" name="Text 7"/>
          <p:cNvSpPr/>
          <p:nvPr/>
        </p:nvSpPr>
        <p:spPr>
          <a:xfrm>
            <a:off x="2514600" y="2423160"/>
            <a:ext cx="19431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1B1E1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Its limit</a:t>
            </a:r>
            <a:endParaRPr lang="en-US" sz="1200" dirty="0"/>
          </a:p>
        </p:txBody>
      </p:sp>
      <p:sp>
        <p:nvSpPr>
          <p:cNvPr id="12" name="Text 8"/>
          <p:cNvSpPr/>
          <p:nvPr/>
        </p:nvSpPr>
        <p:spPr>
          <a:xfrm>
            <a:off x="2514600" y="2697480"/>
            <a:ext cx="1943100" cy="1463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B656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If the underlying disk fails entirely, the snapshot fails with it. It was never independent.</a:t>
            </a:r>
            <a:endParaRPr lang="en-US" sz="1000" dirty="0"/>
          </a:p>
        </p:txBody>
      </p:sp>
      <p:sp>
        <p:nvSpPr>
          <p:cNvPr id="13" name="Shape 9"/>
          <p:cNvSpPr/>
          <p:nvPr/>
        </p:nvSpPr>
        <p:spPr>
          <a:xfrm>
            <a:off x="4686300" y="1965960"/>
            <a:ext cx="384048" cy="384048"/>
          </a:xfrm>
          <a:prstGeom prst="ellipse">
            <a:avLst/>
          </a:prstGeom>
          <a:solidFill>
            <a:srgbClr val="660000"/>
          </a:solidFill>
          <a:ln/>
        </p:spPr>
      </p:sp>
      <p:pic>
        <p:nvPicPr>
          <p:cNvPr id="14" name="Image 2" descr="/home/claude/work/newdecks/icons/storage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40067" y="2019727"/>
            <a:ext cx="276515" cy="276515"/>
          </a:xfrm>
          <a:prstGeom prst="rect">
            <a:avLst/>
          </a:prstGeom>
        </p:spPr>
      </p:pic>
      <p:sp>
        <p:nvSpPr>
          <p:cNvPr id="15" name="Text 10"/>
          <p:cNvSpPr/>
          <p:nvPr/>
        </p:nvSpPr>
        <p:spPr>
          <a:xfrm>
            <a:off x="4686300" y="2423160"/>
            <a:ext cx="19431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1B1E1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 backup</a:t>
            </a:r>
            <a:endParaRPr lang="en-US" sz="1200" dirty="0"/>
          </a:p>
        </p:txBody>
      </p:sp>
      <p:sp>
        <p:nvSpPr>
          <p:cNvPr id="16" name="Text 11"/>
          <p:cNvSpPr/>
          <p:nvPr/>
        </p:nvSpPr>
        <p:spPr>
          <a:xfrm>
            <a:off x="4686300" y="2697480"/>
            <a:ext cx="1943100" cy="1463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B656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separate, independent copy, ideally on different storage entirely.</a:t>
            </a:r>
            <a:endParaRPr lang="en-US" sz="1000" dirty="0"/>
          </a:p>
        </p:txBody>
      </p:sp>
      <p:sp>
        <p:nvSpPr>
          <p:cNvPr id="17" name="Shape 12"/>
          <p:cNvSpPr/>
          <p:nvPr/>
        </p:nvSpPr>
        <p:spPr>
          <a:xfrm>
            <a:off x="6858000" y="1965960"/>
            <a:ext cx="384048" cy="384048"/>
          </a:xfrm>
          <a:prstGeom prst="ellipse">
            <a:avLst/>
          </a:prstGeom>
          <a:solidFill>
            <a:srgbClr val="660000"/>
          </a:solidFill>
          <a:ln/>
        </p:spPr>
      </p:sp>
      <p:pic>
        <p:nvPicPr>
          <p:cNvPr id="18" name="Image 3" descr="/home/claude/work/newdecks/icons/check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911767" y="2019727"/>
            <a:ext cx="276515" cy="276515"/>
          </a:xfrm>
          <a:prstGeom prst="rect">
            <a:avLst/>
          </a:prstGeom>
        </p:spPr>
      </p:pic>
      <p:sp>
        <p:nvSpPr>
          <p:cNvPr id="19" name="Text 13"/>
          <p:cNvSpPr/>
          <p:nvPr/>
        </p:nvSpPr>
        <p:spPr>
          <a:xfrm>
            <a:off x="6858000" y="2423160"/>
            <a:ext cx="19431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1B1E1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Its advantage</a:t>
            </a:r>
            <a:endParaRPr lang="en-US" sz="1200" dirty="0"/>
          </a:p>
        </p:txBody>
      </p:sp>
      <p:sp>
        <p:nvSpPr>
          <p:cNvPr id="20" name="Text 14"/>
          <p:cNvSpPr/>
          <p:nvPr/>
        </p:nvSpPr>
        <p:spPr>
          <a:xfrm>
            <a:off x="6858000" y="2697480"/>
            <a:ext cx="1943100" cy="1463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B656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It survives the original disk dying completely, which is exactly the case a snapshot cannot cover.</a:t>
            </a:r>
            <a:endParaRPr lang="en-US" sz="1000" dirty="0"/>
          </a:p>
        </p:txBody>
      </p:sp>
      <p:sp>
        <p:nvSpPr>
          <p:cNvPr id="21" name="Text 15"/>
          <p:cNvSpPr/>
          <p:nvPr/>
        </p:nvSpPr>
        <p:spPr>
          <a:xfrm>
            <a:off x="342900" y="4855464"/>
            <a:ext cx="4114800" cy="2057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800" dirty="0">
                <a:solidFill>
                  <a:srgbClr val="A39A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SNAPSHOTS VS. BACKUPS</a:t>
            </a:r>
            <a:endParaRPr lang="en-US" sz="800" dirty="0"/>
          </a:p>
        </p:txBody>
      </p:sp>
      <p:sp>
        <p:nvSpPr>
          <p:cNvPr id="22" name="Text 16"/>
          <p:cNvSpPr/>
          <p:nvPr/>
        </p:nvSpPr>
        <p:spPr>
          <a:xfrm>
            <a:off x="5029200" y="4855464"/>
            <a:ext cx="3771900" cy="2057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800" dirty="0">
                <a:solidFill>
                  <a:srgbClr val="A39A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CofC Cybersecurity Club</a:t>
            </a:r>
            <a:endParaRPr lang="en-US" sz="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42900" y="288036"/>
            <a:ext cx="7200900" cy="24003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b="1" spc="100" kern="0" dirty="0">
                <a:solidFill>
                  <a:srgbClr val="1C72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TWO DIFFERENT QUESTIONS</a:t>
            </a:r>
            <a:endParaRPr lang="en-US" sz="1000" dirty="0"/>
          </a:p>
        </p:txBody>
      </p:sp>
      <p:sp>
        <p:nvSpPr>
          <p:cNvPr id="3" name="Text 1"/>
          <p:cNvSpPr/>
          <p:nvPr/>
        </p:nvSpPr>
        <p:spPr>
          <a:xfrm>
            <a:off x="342900" y="493776"/>
            <a:ext cx="8161020" cy="6172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1B1E1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RPO &amp; RTO</a:t>
            </a:r>
            <a:endParaRPr lang="en-US" sz="2400" dirty="0"/>
          </a:p>
        </p:txBody>
      </p:sp>
      <p:sp>
        <p:nvSpPr>
          <p:cNvPr id="4" name="Text 2"/>
          <p:cNvSpPr/>
          <p:nvPr/>
        </p:nvSpPr>
        <p:spPr>
          <a:xfrm>
            <a:off x="342900" y="1078992"/>
            <a:ext cx="816102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56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One measures backward, from the moment of loss. One measures forward, toward recovery</a:t>
            </a:r>
            <a:endParaRPr lang="en-US" sz="1200" dirty="0"/>
          </a:p>
        </p:txBody>
      </p:sp>
      <p:sp>
        <p:nvSpPr>
          <p:cNvPr id="5" name="Shape 3"/>
          <p:cNvSpPr/>
          <p:nvPr/>
        </p:nvSpPr>
        <p:spPr>
          <a:xfrm>
            <a:off x="342900" y="1600200"/>
            <a:ext cx="3931920" cy="1417320"/>
          </a:xfrm>
          <a:prstGeom prst="roundRect">
            <a:avLst>
              <a:gd name="adj" fmla="val 5161"/>
            </a:avLst>
          </a:prstGeom>
          <a:solidFill>
            <a:srgbClr val="F8F3EA"/>
          </a:solidFill>
          <a:ln/>
          <a:effectLst>
            <a:outerShdw sx="100000" sy="100000" kx="0" ky="0" algn="bl" rotWithShape="0" blurRad="50800" dist="12700" dir="5400000">
              <a:srgbClr val="000000">
                <a:alpha val="8000"/>
              </a:srgbClr>
            </a:outerShdw>
          </a:effectLst>
        </p:spPr>
      </p:sp>
      <p:sp>
        <p:nvSpPr>
          <p:cNvPr id="6" name="Shape 4"/>
          <p:cNvSpPr/>
          <p:nvPr/>
        </p:nvSpPr>
        <p:spPr>
          <a:xfrm>
            <a:off x="507492" y="1746504"/>
            <a:ext cx="365760" cy="365760"/>
          </a:xfrm>
          <a:prstGeom prst="ellipse">
            <a:avLst/>
          </a:prstGeom>
          <a:solidFill>
            <a:srgbClr val="660000"/>
          </a:solidFill>
          <a:ln/>
        </p:spPr>
      </p:sp>
      <p:pic>
        <p:nvPicPr>
          <p:cNvPr id="7" name="Image 0" descr="/home/claude/work/newdecks/icons/clock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58698" y="1797710"/>
            <a:ext cx="263347" cy="263347"/>
          </a:xfrm>
          <a:prstGeom prst="rect">
            <a:avLst/>
          </a:prstGeom>
        </p:spPr>
      </p:pic>
      <p:sp>
        <p:nvSpPr>
          <p:cNvPr id="8" name="Text 5"/>
          <p:cNvSpPr/>
          <p:nvPr/>
        </p:nvSpPr>
        <p:spPr>
          <a:xfrm>
            <a:off x="1001268" y="1728216"/>
            <a:ext cx="3108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1B1E1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RPO: Recovery Point Objective</a:t>
            </a:r>
            <a:endParaRPr lang="en-US" sz="1200" dirty="0"/>
          </a:p>
        </p:txBody>
      </p:sp>
      <p:sp>
        <p:nvSpPr>
          <p:cNvPr id="9" name="Text 6"/>
          <p:cNvSpPr/>
          <p:nvPr/>
        </p:nvSpPr>
        <p:spPr>
          <a:xfrm>
            <a:off x="1001268" y="2020824"/>
            <a:ext cx="310896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B656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How much data can you afford to lose? A nightly backup means up to 24 hours of it, at worst.</a:t>
            </a:r>
            <a:endParaRPr lang="en-US" sz="1000" dirty="0"/>
          </a:p>
        </p:txBody>
      </p:sp>
      <p:sp>
        <p:nvSpPr>
          <p:cNvPr id="10" name="Shape 7"/>
          <p:cNvSpPr/>
          <p:nvPr/>
        </p:nvSpPr>
        <p:spPr>
          <a:xfrm>
            <a:off x="4503420" y="1600200"/>
            <a:ext cx="3931920" cy="1417320"/>
          </a:xfrm>
          <a:prstGeom prst="roundRect">
            <a:avLst>
              <a:gd name="adj" fmla="val 5161"/>
            </a:avLst>
          </a:prstGeom>
          <a:solidFill>
            <a:srgbClr val="F8F3EA"/>
          </a:solidFill>
          <a:ln/>
          <a:effectLst>
            <a:outerShdw sx="100000" sy="100000" kx="0" ky="0" algn="bl" rotWithShape="0" blurRad="50800" dist="12700" dir="5400000">
              <a:srgbClr val="000000">
                <a:alpha val="8000"/>
              </a:srgbClr>
            </a:outerShdw>
          </a:effectLst>
        </p:spPr>
      </p:sp>
      <p:sp>
        <p:nvSpPr>
          <p:cNvPr id="11" name="Shape 8"/>
          <p:cNvSpPr/>
          <p:nvPr/>
        </p:nvSpPr>
        <p:spPr>
          <a:xfrm>
            <a:off x="4668012" y="1746504"/>
            <a:ext cx="365760" cy="365760"/>
          </a:xfrm>
          <a:prstGeom prst="ellipse">
            <a:avLst/>
          </a:prstGeom>
          <a:solidFill>
            <a:srgbClr val="660000"/>
          </a:solidFill>
          <a:ln/>
        </p:spPr>
      </p:sp>
      <p:pic>
        <p:nvPicPr>
          <p:cNvPr id="12" name="Image 1" descr="/home/claude/work/newdecks/icons/save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19218" y="1797710"/>
            <a:ext cx="263347" cy="263347"/>
          </a:xfrm>
          <a:prstGeom prst="rect">
            <a:avLst/>
          </a:prstGeom>
        </p:spPr>
      </p:pic>
      <p:sp>
        <p:nvSpPr>
          <p:cNvPr id="13" name="Text 9"/>
          <p:cNvSpPr/>
          <p:nvPr/>
        </p:nvSpPr>
        <p:spPr>
          <a:xfrm>
            <a:off x="5161788" y="1728216"/>
            <a:ext cx="3108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1B1E1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What drives RPO</a:t>
            </a:r>
            <a:endParaRPr lang="en-US" sz="1200" dirty="0"/>
          </a:p>
        </p:txBody>
      </p:sp>
      <p:sp>
        <p:nvSpPr>
          <p:cNvPr id="14" name="Text 10"/>
          <p:cNvSpPr/>
          <p:nvPr/>
        </p:nvSpPr>
        <p:spPr>
          <a:xfrm>
            <a:off x="5161788" y="2020824"/>
            <a:ext cx="310896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B656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Backup frequency. Backing up every hour instead of every night shrinks the worst case.</a:t>
            </a:r>
            <a:endParaRPr lang="en-US" sz="1000" dirty="0"/>
          </a:p>
        </p:txBody>
      </p:sp>
      <p:sp>
        <p:nvSpPr>
          <p:cNvPr id="15" name="Shape 11"/>
          <p:cNvSpPr/>
          <p:nvPr/>
        </p:nvSpPr>
        <p:spPr>
          <a:xfrm>
            <a:off x="342900" y="3246120"/>
            <a:ext cx="3931920" cy="1417320"/>
          </a:xfrm>
          <a:prstGeom prst="roundRect">
            <a:avLst>
              <a:gd name="adj" fmla="val 5161"/>
            </a:avLst>
          </a:prstGeom>
          <a:solidFill>
            <a:srgbClr val="F8F3EA"/>
          </a:solidFill>
          <a:ln/>
          <a:effectLst>
            <a:outerShdw sx="100000" sy="100000" kx="0" ky="0" algn="bl" rotWithShape="0" blurRad="50800" dist="12700" dir="5400000">
              <a:srgbClr val="000000">
                <a:alpha val="8000"/>
              </a:srgbClr>
            </a:outerShdw>
          </a:effectLst>
        </p:spPr>
      </p:sp>
      <p:sp>
        <p:nvSpPr>
          <p:cNvPr id="16" name="Shape 12"/>
          <p:cNvSpPr/>
          <p:nvPr/>
        </p:nvSpPr>
        <p:spPr>
          <a:xfrm>
            <a:off x="507492" y="3392424"/>
            <a:ext cx="365760" cy="365760"/>
          </a:xfrm>
          <a:prstGeom prst="ellipse">
            <a:avLst/>
          </a:prstGeom>
          <a:solidFill>
            <a:srgbClr val="660000"/>
          </a:solidFill>
          <a:ln/>
        </p:spPr>
      </p:sp>
      <p:pic>
        <p:nvPicPr>
          <p:cNvPr id="17" name="Image 2" descr="/home/claude/work/newdecks/icons/check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8698" y="3443630"/>
            <a:ext cx="263347" cy="263347"/>
          </a:xfrm>
          <a:prstGeom prst="rect">
            <a:avLst/>
          </a:prstGeom>
        </p:spPr>
      </p:pic>
      <p:sp>
        <p:nvSpPr>
          <p:cNvPr id="18" name="Text 13"/>
          <p:cNvSpPr/>
          <p:nvPr/>
        </p:nvSpPr>
        <p:spPr>
          <a:xfrm>
            <a:off x="1001268" y="3374136"/>
            <a:ext cx="3108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1B1E1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RTO: Recovery Time Objective</a:t>
            </a:r>
            <a:endParaRPr lang="en-US" sz="1200" dirty="0"/>
          </a:p>
        </p:txBody>
      </p:sp>
      <p:sp>
        <p:nvSpPr>
          <p:cNvPr id="19" name="Text 14"/>
          <p:cNvSpPr/>
          <p:nvPr/>
        </p:nvSpPr>
        <p:spPr>
          <a:xfrm>
            <a:off x="1001268" y="3666744"/>
            <a:ext cx="310896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B656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How long can you afford to be down? Measured from the incident to the service being back.</a:t>
            </a:r>
            <a:endParaRPr lang="en-US" sz="1000" dirty="0"/>
          </a:p>
        </p:txBody>
      </p:sp>
      <p:sp>
        <p:nvSpPr>
          <p:cNvPr id="20" name="Shape 15"/>
          <p:cNvSpPr/>
          <p:nvPr/>
        </p:nvSpPr>
        <p:spPr>
          <a:xfrm>
            <a:off x="4503420" y="3246120"/>
            <a:ext cx="3931920" cy="1417320"/>
          </a:xfrm>
          <a:prstGeom prst="roundRect">
            <a:avLst>
              <a:gd name="adj" fmla="val 5161"/>
            </a:avLst>
          </a:prstGeom>
          <a:solidFill>
            <a:srgbClr val="F8F3EA"/>
          </a:solidFill>
          <a:ln/>
          <a:effectLst>
            <a:outerShdw sx="100000" sy="100000" kx="0" ky="0" algn="bl" rotWithShape="0" blurRad="50800" dist="12700" dir="5400000">
              <a:srgbClr val="000000">
                <a:alpha val="8000"/>
              </a:srgbClr>
            </a:outerShdw>
          </a:effectLst>
        </p:spPr>
      </p:sp>
      <p:sp>
        <p:nvSpPr>
          <p:cNvPr id="21" name="Shape 16"/>
          <p:cNvSpPr/>
          <p:nvPr/>
        </p:nvSpPr>
        <p:spPr>
          <a:xfrm>
            <a:off x="4668012" y="3392424"/>
            <a:ext cx="365760" cy="365760"/>
          </a:xfrm>
          <a:prstGeom prst="ellipse">
            <a:avLst/>
          </a:prstGeom>
          <a:solidFill>
            <a:srgbClr val="660000"/>
          </a:solidFill>
          <a:ln/>
        </p:spPr>
      </p:sp>
      <p:pic>
        <p:nvPicPr>
          <p:cNvPr id="22" name="Image 3" descr="/home/claude/work/newdecks/icons/tools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19218" y="3443630"/>
            <a:ext cx="263347" cy="263347"/>
          </a:xfrm>
          <a:prstGeom prst="rect">
            <a:avLst/>
          </a:prstGeom>
        </p:spPr>
      </p:pic>
      <p:sp>
        <p:nvSpPr>
          <p:cNvPr id="23" name="Text 17"/>
          <p:cNvSpPr/>
          <p:nvPr/>
        </p:nvSpPr>
        <p:spPr>
          <a:xfrm>
            <a:off x="5161788" y="3374136"/>
            <a:ext cx="3108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1B1E1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What drives RTO</a:t>
            </a:r>
            <a:endParaRPr lang="en-US" sz="1200" dirty="0"/>
          </a:p>
        </p:txBody>
      </p:sp>
      <p:sp>
        <p:nvSpPr>
          <p:cNvPr id="24" name="Text 18"/>
          <p:cNvSpPr/>
          <p:nvPr/>
        </p:nvSpPr>
        <p:spPr>
          <a:xfrm>
            <a:off x="5161788" y="3666744"/>
            <a:ext cx="310896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B656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Your restore process. A tested, practiced restore is faster than one you are improvising for the first time.</a:t>
            </a:r>
            <a:endParaRPr lang="en-US" sz="1000" dirty="0"/>
          </a:p>
        </p:txBody>
      </p:sp>
      <p:sp>
        <p:nvSpPr>
          <p:cNvPr id="25" name="Text 19"/>
          <p:cNvSpPr/>
          <p:nvPr/>
        </p:nvSpPr>
        <p:spPr>
          <a:xfrm>
            <a:off x="342900" y="4855464"/>
            <a:ext cx="4114800" cy="2057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800" dirty="0">
                <a:solidFill>
                  <a:srgbClr val="A39A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RPO &amp; RTO</a:t>
            </a:r>
            <a:endParaRPr lang="en-US" sz="800" dirty="0"/>
          </a:p>
        </p:txBody>
      </p:sp>
      <p:sp>
        <p:nvSpPr>
          <p:cNvPr id="26" name="Text 20"/>
          <p:cNvSpPr/>
          <p:nvPr/>
        </p:nvSpPr>
        <p:spPr>
          <a:xfrm>
            <a:off x="5029200" y="4855464"/>
            <a:ext cx="3771900" cy="2057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800" dirty="0">
                <a:solidFill>
                  <a:srgbClr val="A39A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CofC Cybersecurity Club</a:t>
            </a:r>
            <a:endParaRPr lang="en-US" sz="8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42900" y="288036"/>
            <a:ext cx="7200900" cy="24003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b="1" spc="100" kern="0" dirty="0">
                <a:solidFill>
                  <a:srgbClr val="1C72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PICKING A TOOL</a:t>
            </a:r>
            <a:endParaRPr lang="en-US" sz="1000" dirty="0"/>
          </a:p>
        </p:txBody>
      </p:sp>
      <p:sp>
        <p:nvSpPr>
          <p:cNvPr id="3" name="Text 1"/>
          <p:cNvSpPr/>
          <p:nvPr/>
        </p:nvSpPr>
        <p:spPr>
          <a:xfrm>
            <a:off x="342900" y="493776"/>
            <a:ext cx="8161020" cy="6172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1B1E1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rsync vs. tar vs. Restic</a:t>
            </a:r>
            <a:endParaRPr lang="en-US" sz="2400" dirty="0"/>
          </a:p>
        </p:txBody>
      </p:sp>
      <p:sp>
        <p:nvSpPr>
          <p:cNvPr id="4" name="Text 2"/>
          <p:cNvSpPr/>
          <p:nvPr/>
        </p:nvSpPr>
        <p:spPr>
          <a:xfrm>
            <a:off x="342900" y="1078992"/>
            <a:ext cx="816102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56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Different tools, different strengths, and no single right answer</a:t>
            </a:r>
            <a:endParaRPr lang="en-US" sz="1200" dirty="0"/>
          </a:p>
        </p:txBody>
      </p:sp>
      <p:graphicFrame>
        <p:nvGraphicFramePr>
          <p:cNvPr id="10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342900" y="1508760"/>
          <a:ext cx="8458200" cy="914400"/>
        </p:xfrm>
        <a:graphic>
          <a:graphicData uri="http://schemas.openxmlformats.org/drawingml/2006/table">
            <a:tbl>
              <a:tblPr/>
              <a:tblGrid>
                <a:gridCol w="1737360"/>
                <a:gridCol w="2240280"/>
                <a:gridCol w="2148840"/>
                <a:gridCol w="2331720"/>
              </a:tblGrid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00" dirty="0">
                        <a:latin typeface="Cambria" charset="0"/>
                        <a:ea typeface="Cambria" charset="0"/>
                        <a:cs typeface="Cambria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60000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mbria" pitchFamily="34" charset="0"/>
                          <a:ea typeface="Cambria" pitchFamily="34" charset="-122"/>
                          <a:cs typeface="Cambria" pitchFamily="34" charset="-120"/>
                        </a:rPr>
                        <a:t>rsync</a:t>
                      </a:r>
                      <a:endParaRPr lang="en-US" sz="1100" dirty="0">
                        <a:latin typeface="Cambria" charset="0"/>
                        <a:ea typeface="Cambria" charset="0"/>
                        <a:cs typeface="Cambria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60000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mbria" pitchFamily="34" charset="0"/>
                          <a:ea typeface="Cambria" pitchFamily="34" charset="-122"/>
                          <a:cs typeface="Cambria" pitchFamily="34" charset="-120"/>
                        </a:rPr>
                        <a:t>tar</a:t>
                      </a:r>
                      <a:endParaRPr lang="en-US" sz="1100" dirty="0">
                        <a:latin typeface="Cambria" charset="0"/>
                        <a:ea typeface="Cambria" charset="0"/>
                        <a:cs typeface="Cambria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60000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mbria" pitchFamily="34" charset="0"/>
                          <a:ea typeface="Cambria" pitchFamily="34" charset="-122"/>
                          <a:cs typeface="Cambria" pitchFamily="34" charset="-120"/>
                        </a:rPr>
                        <a:t>Restic</a:t>
                      </a:r>
                      <a:endParaRPr lang="en-US" sz="1100" dirty="0">
                        <a:latin typeface="Cambria" charset="0"/>
                        <a:ea typeface="Cambria" charset="0"/>
                        <a:cs typeface="Cambria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60000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1B1E1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Incremental support</a:t>
                      </a:r>
                      <a:endParaRPr lang="en-US" sz="10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3EA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1B1E1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Yes, via hard links</a:t>
                      </a:r>
                      <a:endParaRPr lang="en-US" sz="10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3EA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1B1E1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No, not natively</a:t>
                      </a:r>
                      <a:endParaRPr lang="en-US" sz="10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3EA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1B1E1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Yes, built in</a:t>
                      </a:r>
                      <a:endParaRPr lang="en-US" sz="10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3EA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1B1E1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Encryption</a:t>
                      </a:r>
                      <a:endParaRPr lang="en-US" sz="10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1B1E1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No, add it separately</a:t>
                      </a:r>
                      <a:endParaRPr lang="en-US" sz="10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1B1E1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No, add it separately</a:t>
                      </a:r>
                      <a:endParaRPr lang="en-US" sz="10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1B1E1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Yes, built in</a:t>
                      </a:r>
                      <a:endParaRPr lang="en-US" sz="10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1B1E1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Deduplication</a:t>
                      </a:r>
                      <a:endParaRPr lang="en-US" sz="10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3EA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1B1E1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No</a:t>
                      </a:r>
                      <a:endParaRPr lang="en-US" sz="10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3EA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1B1E1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No</a:t>
                      </a:r>
                      <a:endParaRPr lang="en-US" sz="10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3EA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1B1E1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Yes</a:t>
                      </a:r>
                      <a:endParaRPr lang="en-US" sz="10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3EA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1B1E1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Typical use</a:t>
                      </a:r>
                      <a:endParaRPr lang="en-US" sz="10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1B1E1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Fast syncs, simple setups</a:t>
                      </a:r>
                      <a:endParaRPr lang="en-US" sz="10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1B1E1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Portable archives</a:t>
                      </a:r>
                      <a:endParaRPr lang="en-US" sz="10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1B1E1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Modern, encrypted backups</a:t>
                      </a:r>
                      <a:endParaRPr lang="en-US" sz="10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6" name="Text 3"/>
          <p:cNvSpPr/>
          <p:nvPr/>
        </p:nvSpPr>
        <p:spPr>
          <a:xfrm>
            <a:off x="342900" y="4855464"/>
            <a:ext cx="4114800" cy="2057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800" dirty="0">
                <a:solidFill>
                  <a:srgbClr val="A39A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RSYNC VS. TAR VS. RESTIC</a:t>
            </a:r>
            <a:endParaRPr lang="en-US" sz="800" dirty="0"/>
          </a:p>
        </p:txBody>
      </p:sp>
      <p:sp>
        <p:nvSpPr>
          <p:cNvPr id="7" name="Text 4"/>
          <p:cNvSpPr/>
          <p:nvPr/>
        </p:nvSpPr>
        <p:spPr>
          <a:xfrm>
            <a:off x="5029200" y="4855464"/>
            <a:ext cx="3771900" cy="2057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800" dirty="0">
                <a:solidFill>
                  <a:srgbClr val="A39A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CofC Cybersecurity Club</a:t>
            </a:r>
            <a:endParaRPr lang="en-US" sz="8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42900" y="288036"/>
            <a:ext cx="7200900" cy="24003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b="1" spc="100" kern="0" dirty="0">
                <a:solidFill>
                  <a:srgbClr val="1C72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WORKED EXAMPLE</a:t>
            </a:r>
            <a:endParaRPr lang="en-US" sz="1000" dirty="0"/>
          </a:p>
        </p:txBody>
      </p:sp>
      <p:sp>
        <p:nvSpPr>
          <p:cNvPr id="3" name="Text 1"/>
          <p:cNvSpPr/>
          <p:nvPr/>
        </p:nvSpPr>
        <p:spPr>
          <a:xfrm>
            <a:off x="342900" y="493776"/>
            <a:ext cx="8161020" cy="6172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1B1E1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Building an rsync backup command</a:t>
            </a:r>
            <a:endParaRPr lang="en-US" sz="2400" dirty="0"/>
          </a:p>
        </p:txBody>
      </p:sp>
      <p:sp>
        <p:nvSpPr>
          <p:cNvPr id="4" name="Text 2"/>
          <p:cNvSpPr/>
          <p:nvPr/>
        </p:nvSpPr>
        <p:spPr>
          <a:xfrm>
            <a:off x="342900" y="1078992"/>
            <a:ext cx="816102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56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Piece by piece, before you automate it</a:t>
            </a:r>
            <a:endParaRPr lang="en-US" sz="1200" dirty="0"/>
          </a:p>
        </p:txBody>
      </p:sp>
      <p:sp>
        <p:nvSpPr>
          <p:cNvPr id="5" name="Shape 3"/>
          <p:cNvSpPr/>
          <p:nvPr/>
        </p:nvSpPr>
        <p:spPr>
          <a:xfrm>
            <a:off x="342900" y="1554480"/>
            <a:ext cx="292608" cy="292608"/>
          </a:xfrm>
          <a:prstGeom prst="ellipse">
            <a:avLst/>
          </a:prstGeom>
          <a:solidFill>
            <a:srgbClr val="660000"/>
          </a:solidFill>
          <a:ln/>
        </p:spPr>
      </p:sp>
      <p:sp>
        <p:nvSpPr>
          <p:cNvPr id="6" name="Text 4"/>
          <p:cNvSpPr/>
          <p:nvPr/>
        </p:nvSpPr>
        <p:spPr>
          <a:xfrm>
            <a:off x="342900" y="1554480"/>
            <a:ext cx="292608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777240" y="1527048"/>
            <a:ext cx="28346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50" b="1" dirty="0">
                <a:solidFill>
                  <a:srgbClr val="1B1E1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Start with the basics</a:t>
            </a:r>
            <a:endParaRPr lang="en-US" sz="1150" dirty="0"/>
          </a:p>
        </p:txBody>
      </p:sp>
      <p:sp>
        <p:nvSpPr>
          <p:cNvPr id="8" name="Text 6"/>
          <p:cNvSpPr/>
          <p:nvPr/>
        </p:nvSpPr>
        <p:spPr>
          <a:xfrm>
            <a:off x="3703320" y="1527048"/>
            <a:ext cx="475488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B656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rsync -av /var/www/ backup-user@nas:/backups/www/</a:t>
            </a:r>
            <a:endParaRPr lang="en-US" sz="1000" dirty="0"/>
          </a:p>
        </p:txBody>
      </p:sp>
      <p:sp>
        <p:nvSpPr>
          <p:cNvPr id="9" name="Shape 7"/>
          <p:cNvSpPr/>
          <p:nvPr/>
        </p:nvSpPr>
        <p:spPr>
          <a:xfrm>
            <a:off x="342900" y="2212848"/>
            <a:ext cx="292608" cy="292608"/>
          </a:xfrm>
          <a:prstGeom prst="ellipse">
            <a:avLst/>
          </a:prstGeom>
          <a:solidFill>
            <a:srgbClr val="660000"/>
          </a:solidFill>
          <a:ln/>
        </p:spPr>
      </p:sp>
      <p:sp>
        <p:nvSpPr>
          <p:cNvPr id="10" name="Text 8"/>
          <p:cNvSpPr/>
          <p:nvPr/>
        </p:nvSpPr>
        <p:spPr>
          <a:xfrm>
            <a:off x="342900" y="2212848"/>
            <a:ext cx="292608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777240" y="2185416"/>
            <a:ext cx="28346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50" b="1" dirty="0">
                <a:solidFill>
                  <a:srgbClr val="1B1E1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Add compression for a slow link</a:t>
            </a:r>
            <a:endParaRPr lang="en-US" sz="1150" dirty="0"/>
          </a:p>
        </p:txBody>
      </p:sp>
      <p:sp>
        <p:nvSpPr>
          <p:cNvPr id="12" name="Text 10"/>
          <p:cNvSpPr/>
          <p:nvPr/>
        </p:nvSpPr>
        <p:spPr>
          <a:xfrm>
            <a:off x="3703320" y="2185416"/>
            <a:ext cx="475488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B656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-z flag compresses data in transit, worth it over a WAN, rarely worth it on a fast LAN.</a:t>
            </a:r>
            <a:endParaRPr lang="en-US" sz="1000" dirty="0"/>
          </a:p>
        </p:txBody>
      </p:sp>
      <p:sp>
        <p:nvSpPr>
          <p:cNvPr id="13" name="Shape 11"/>
          <p:cNvSpPr/>
          <p:nvPr/>
        </p:nvSpPr>
        <p:spPr>
          <a:xfrm>
            <a:off x="342900" y="2871216"/>
            <a:ext cx="292608" cy="292608"/>
          </a:xfrm>
          <a:prstGeom prst="ellipse">
            <a:avLst/>
          </a:prstGeom>
          <a:solidFill>
            <a:srgbClr val="660000"/>
          </a:solidFill>
          <a:ln/>
        </p:spPr>
      </p:sp>
      <p:sp>
        <p:nvSpPr>
          <p:cNvPr id="14" name="Text 12"/>
          <p:cNvSpPr/>
          <p:nvPr/>
        </p:nvSpPr>
        <p:spPr>
          <a:xfrm>
            <a:off x="342900" y="2871216"/>
            <a:ext cx="292608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3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777240" y="2843784"/>
            <a:ext cx="28346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50" b="1" dirty="0">
                <a:solidFill>
                  <a:srgbClr val="1B1E1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Mirror deletions too</a:t>
            </a:r>
            <a:endParaRPr lang="en-US" sz="1150" dirty="0"/>
          </a:p>
        </p:txBody>
      </p:sp>
      <p:sp>
        <p:nvSpPr>
          <p:cNvPr id="16" name="Text 14"/>
          <p:cNvSpPr/>
          <p:nvPr/>
        </p:nvSpPr>
        <p:spPr>
          <a:xfrm>
            <a:off x="3703320" y="2843784"/>
            <a:ext cx="475488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B656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--delete removes files on the destination that no longer exist on the source.</a:t>
            </a:r>
            <a:endParaRPr lang="en-US" sz="1000" dirty="0"/>
          </a:p>
        </p:txBody>
      </p:sp>
      <p:sp>
        <p:nvSpPr>
          <p:cNvPr id="17" name="Shape 15"/>
          <p:cNvSpPr/>
          <p:nvPr/>
        </p:nvSpPr>
        <p:spPr>
          <a:xfrm>
            <a:off x="342900" y="3529584"/>
            <a:ext cx="292608" cy="292608"/>
          </a:xfrm>
          <a:prstGeom prst="ellipse">
            <a:avLst/>
          </a:prstGeom>
          <a:solidFill>
            <a:srgbClr val="660000"/>
          </a:solidFill>
          <a:ln/>
        </p:spPr>
      </p:sp>
      <p:sp>
        <p:nvSpPr>
          <p:cNvPr id="18" name="Text 16"/>
          <p:cNvSpPr/>
          <p:nvPr/>
        </p:nvSpPr>
        <p:spPr>
          <a:xfrm>
            <a:off x="342900" y="3529584"/>
            <a:ext cx="292608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4</a:t>
            </a:r>
            <a:endParaRPr lang="en-US" sz="1200" dirty="0"/>
          </a:p>
        </p:txBody>
      </p:sp>
      <p:sp>
        <p:nvSpPr>
          <p:cNvPr id="19" name="Text 17"/>
          <p:cNvSpPr/>
          <p:nvPr/>
        </p:nvSpPr>
        <p:spPr>
          <a:xfrm>
            <a:off x="777240" y="3502152"/>
            <a:ext cx="28346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50" b="1" dirty="0">
                <a:solidFill>
                  <a:srgbClr val="1B1E1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Confirm the trailing slashes</a:t>
            </a:r>
            <a:endParaRPr lang="en-US" sz="1150" dirty="0"/>
          </a:p>
        </p:txBody>
      </p:sp>
      <p:sp>
        <p:nvSpPr>
          <p:cNvPr id="20" name="Text 18"/>
          <p:cNvSpPr/>
          <p:nvPr/>
        </p:nvSpPr>
        <p:spPr>
          <a:xfrm>
            <a:off x="3703320" y="3502152"/>
            <a:ext cx="475488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B656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source path with a trailing slash copies its contents. Without one, it copies the folder itself.</a:t>
            </a:r>
            <a:endParaRPr lang="en-US" sz="1000" dirty="0"/>
          </a:p>
        </p:txBody>
      </p:sp>
      <p:sp>
        <p:nvSpPr>
          <p:cNvPr id="21" name="Text 19"/>
          <p:cNvSpPr/>
          <p:nvPr/>
        </p:nvSpPr>
        <p:spPr>
          <a:xfrm>
            <a:off x="342900" y="4855464"/>
            <a:ext cx="4114800" cy="2057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800" dirty="0">
                <a:solidFill>
                  <a:srgbClr val="A39A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BUILDING AN RSYNC BACKUP COMMAND</a:t>
            </a:r>
            <a:endParaRPr lang="en-US" sz="800" dirty="0"/>
          </a:p>
        </p:txBody>
      </p:sp>
      <p:sp>
        <p:nvSpPr>
          <p:cNvPr id="22" name="Text 20"/>
          <p:cNvSpPr/>
          <p:nvPr/>
        </p:nvSpPr>
        <p:spPr>
          <a:xfrm>
            <a:off x="5029200" y="4855464"/>
            <a:ext cx="3771900" cy="2057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800" dirty="0">
                <a:solidFill>
                  <a:srgbClr val="A39A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CofC Cybersecurity Club</a:t>
            </a:r>
            <a:endParaRPr lang="en-US" sz="8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42900" y="288036"/>
            <a:ext cx="7200900" cy="24003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b="1" spc="100" kern="0" dirty="0">
                <a:solidFill>
                  <a:srgbClr val="1C72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PRACTICAL STEP ONE</a:t>
            </a:r>
            <a:endParaRPr lang="en-US" sz="1000" dirty="0"/>
          </a:p>
        </p:txBody>
      </p:sp>
      <p:sp>
        <p:nvSpPr>
          <p:cNvPr id="3" name="Text 1"/>
          <p:cNvSpPr/>
          <p:nvPr/>
        </p:nvSpPr>
        <p:spPr>
          <a:xfrm>
            <a:off x="342900" y="493776"/>
            <a:ext cx="8161020" cy="6172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1B1E1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Automating with cron</a:t>
            </a:r>
            <a:endParaRPr lang="en-US" sz="2400" dirty="0"/>
          </a:p>
        </p:txBody>
      </p:sp>
      <p:sp>
        <p:nvSpPr>
          <p:cNvPr id="4" name="Text 2"/>
          <p:cNvSpPr/>
          <p:nvPr/>
        </p:nvSpPr>
        <p:spPr>
          <a:xfrm>
            <a:off x="342900" y="1078992"/>
            <a:ext cx="816102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56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backup you have to remember to run by hand is a backup that eventually does not run</a:t>
            </a:r>
            <a:endParaRPr lang="en-US" sz="1200" dirty="0"/>
          </a:p>
        </p:txBody>
      </p:sp>
      <p:sp>
        <p:nvSpPr>
          <p:cNvPr id="5" name="Shape 3"/>
          <p:cNvSpPr/>
          <p:nvPr/>
        </p:nvSpPr>
        <p:spPr>
          <a:xfrm>
            <a:off x="342900" y="1554480"/>
            <a:ext cx="292608" cy="292608"/>
          </a:xfrm>
          <a:prstGeom prst="ellipse">
            <a:avLst/>
          </a:prstGeom>
          <a:solidFill>
            <a:srgbClr val="660000"/>
          </a:solidFill>
          <a:ln/>
        </p:spPr>
      </p:sp>
      <p:sp>
        <p:nvSpPr>
          <p:cNvPr id="6" name="Text 4"/>
          <p:cNvSpPr/>
          <p:nvPr/>
        </p:nvSpPr>
        <p:spPr>
          <a:xfrm>
            <a:off x="342900" y="1554480"/>
            <a:ext cx="292608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777240" y="1527048"/>
            <a:ext cx="28346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50" b="1" dirty="0">
                <a:solidFill>
                  <a:srgbClr val="1B1E1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Open the crontab</a:t>
            </a:r>
            <a:endParaRPr lang="en-US" sz="1150" dirty="0"/>
          </a:p>
        </p:txBody>
      </p:sp>
      <p:sp>
        <p:nvSpPr>
          <p:cNvPr id="8" name="Text 6"/>
          <p:cNvSpPr/>
          <p:nvPr/>
        </p:nvSpPr>
        <p:spPr>
          <a:xfrm>
            <a:off x="3703320" y="1527048"/>
            <a:ext cx="475488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B656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crontab -e</a:t>
            </a:r>
            <a:endParaRPr lang="en-US" sz="1000" dirty="0"/>
          </a:p>
        </p:txBody>
      </p:sp>
      <p:sp>
        <p:nvSpPr>
          <p:cNvPr id="9" name="Shape 7"/>
          <p:cNvSpPr/>
          <p:nvPr/>
        </p:nvSpPr>
        <p:spPr>
          <a:xfrm>
            <a:off x="342900" y="2212848"/>
            <a:ext cx="292608" cy="292608"/>
          </a:xfrm>
          <a:prstGeom prst="ellipse">
            <a:avLst/>
          </a:prstGeom>
          <a:solidFill>
            <a:srgbClr val="660000"/>
          </a:solidFill>
          <a:ln/>
        </p:spPr>
      </p:sp>
      <p:sp>
        <p:nvSpPr>
          <p:cNvPr id="10" name="Text 8"/>
          <p:cNvSpPr/>
          <p:nvPr/>
        </p:nvSpPr>
        <p:spPr>
          <a:xfrm>
            <a:off x="342900" y="2212848"/>
            <a:ext cx="292608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777240" y="2185416"/>
            <a:ext cx="28346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50" b="1" dirty="0">
                <a:solidFill>
                  <a:srgbClr val="1B1E1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Write the schedule</a:t>
            </a:r>
            <a:endParaRPr lang="en-US" sz="1150" dirty="0"/>
          </a:p>
        </p:txBody>
      </p:sp>
      <p:sp>
        <p:nvSpPr>
          <p:cNvPr id="12" name="Text 10"/>
          <p:cNvSpPr/>
          <p:nvPr/>
        </p:nvSpPr>
        <p:spPr>
          <a:xfrm>
            <a:off x="3703320" y="2185416"/>
            <a:ext cx="475488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B656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 2 * * * /usr/bin/rsync -avz --delete /var/www/ backup@nas:/backups/www/</a:t>
            </a:r>
            <a:endParaRPr lang="en-US" sz="1000" dirty="0"/>
          </a:p>
        </p:txBody>
      </p:sp>
      <p:sp>
        <p:nvSpPr>
          <p:cNvPr id="13" name="Shape 11"/>
          <p:cNvSpPr/>
          <p:nvPr/>
        </p:nvSpPr>
        <p:spPr>
          <a:xfrm>
            <a:off x="342900" y="2871216"/>
            <a:ext cx="292608" cy="292608"/>
          </a:xfrm>
          <a:prstGeom prst="ellipse">
            <a:avLst/>
          </a:prstGeom>
          <a:solidFill>
            <a:srgbClr val="660000"/>
          </a:solidFill>
          <a:ln/>
        </p:spPr>
      </p:sp>
      <p:sp>
        <p:nvSpPr>
          <p:cNvPr id="14" name="Text 12"/>
          <p:cNvSpPr/>
          <p:nvPr/>
        </p:nvSpPr>
        <p:spPr>
          <a:xfrm>
            <a:off x="342900" y="2871216"/>
            <a:ext cx="292608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3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777240" y="2843784"/>
            <a:ext cx="28346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50" b="1" dirty="0">
                <a:solidFill>
                  <a:srgbClr val="1B1E1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Read the five fields</a:t>
            </a:r>
            <a:endParaRPr lang="en-US" sz="1150" dirty="0"/>
          </a:p>
        </p:txBody>
      </p:sp>
      <p:sp>
        <p:nvSpPr>
          <p:cNvPr id="16" name="Text 14"/>
          <p:cNvSpPr/>
          <p:nvPr/>
        </p:nvSpPr>
        <p:spPr>
          <a:xfrm>
            <a:off x="3703320" y="2843784"/>
            <a:ext cx="475488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B656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Minute, hour, day of month, month, day of week. 0 2 * * * means 2:00 AM, every day.</a:t>
            </a:r>
            <a:endParaRPr lang="en-US" sz="1000" dirty="0"/>
          </a:p>
        </p:txBody>
      </p:sp>
      <p:sp>
        <p:nvSpPr>
          <p:cNvPr id="17" name="Shape 15"/>
          <p:cNvSpPr/>
          <p:nvPr/>
        </p:nvSpPr>
        <p:spPr>
          <a:xfrm>
            <a:off x="342900" y="3529584"/>
            <a:ext cx="292608" cy="292608"/>
          </a:xfrm>
          <a:prstGeom prst="ellipse">
            <a:avLst/>
          </a:prstGeom>
          <a:solidFill>
            <a:srgbClr val="660000"/>
          </a:solidFill>
          <a:ln/>
        </p:spPr>
      </p:sp>
      <p:sp>
        <p:nvSpPr>
          <p:cNvPr id="18" name="Text 16"/>
          <p:cNvSpPr/>
          <p:nvPr/>
        </p:nvSpPr>
        <p:spPr>
          <a:xfrm>
            <a:off x="342900" y="3529584"/>
            <a:ext cx="292608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4</a:t>
            </a:r>
            <a:endParaRPr lang="en-US" sz="1200" dirty="0"/>
          </a:p>
        </p:txBody>
      </p:sp>
      <p:sp>
        <p:nvSpPr>
          <p:cNvPr id="19" name="Text 17"/>
          <p:cNvSpPr/>
          <p:nvPr/>
        </p:nvSpPr>
        <p:spPr>
          <a:xfrm>
            <a:off x="777240" y="3502152"/>
            <a:ext cx="28346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50" b="1" dirty="0">
                <a:solidFill>
                  <a:srgbClr val="1B1E1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Log the output</a:t>
            </a:r>
            <a:endParaRPr lang="en-US" sz="1150" dirty="0"/>
          </a:p>
        </p:txBody>
      </p:sp>
      <p:sp>
        <p:nvSpPr>
          <p:cNvPr id="20" name="Text 18"/>
          <p:cNvSpPr/>
          <p:nvPr/>
        </p:nvSpPr>
        <p:spPr>
          <a:xfrm>
            <a:off x="3703320" y="3502152"/>
            <a:ext cx="475488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B656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Append &gt;&gt; /var/log/backup.log 2&gt;&amp;1 so a failure leaves a trace instead of vanishing.</a:t>
            </a:r>
            <a:endParaRPr lang="en-US" sz="1000" dirty="0"/>
          </a:p>
        </p:txBody>
      </p:sp>
      <p:sp>
        <p:nvSpPr>
          <p:cNvPr id="21" name="Text 19"/>
          <p:cNvSpPr/>
          <p:nvPr/>
        </p:nvSpPr>
        <p:spPr>
          <a:xfrm>
            <a:off x="342900" y="4855464"/>
            <a:ext cx="4114800" cy="2057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800" dirty="0">
                <a:solidFill>
                  <a:srgbClr val="A39A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AUTOMATING WITH CRON</a:t>
            </a:r>
            <a:endParaRPr lang="en-US" sz="800" dirty="0"/>
          </a:p>
        </p:txBody>
      </p:sp>
      <p:sp>
        <p:nvSpPr>
          <p:cNvPr id="22" name="Text 20"/>
          <p:cNvSpPr/>
          <p:nvPr/>
        </p:nvSpPr>
        <p:spPr>
          <a:xfrm>
            <a:off x="5029200" y="4855464"/>
            <a:ext cx="3771900" cy="2057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800" dirty="0">
                <a:solidFill>
                  <a:srgbClr val="A39A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CofC Cybersecurity Club</a:t>
            </a:r>
            <a:endParaRPr lang="en-US" sz="8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42900" y="288036"/>
            <a:ext cx="7200900" cy="24003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b="1" spc="100" kern="0" dirty="0">
                <a:solidFill>
                  <a:srgbClr val="1C72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 OFFSITE COPY IS STILL A TARGET</a:t>
            </a:r>
            <a:endParaRPr lang="en-US" sz="1000" dirty="0"/>
          </a:p>
        </p:txBody>
      </p:sp>
      <p:sp>
        <p:nvSpPr>
          <p:cNvPr id="3" name="Text 1"/>
          <p:cNvSpPr/>
          <p:nvPr/>
        </p:nvSpPr>
        <p:spPr>
          <a:xfrm>
            <a:off x="342900" y="493776"/>
            <a:ext cx="8161020" cy="6172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1B1E1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Encrypting backups</a:t>
            </a:r>
            <a:endParaRPr lang="en-US" sz="2400" dirty="0"/>
          </a:p>
        </p:txBody>
      </p:sp>
      <p:sp>
        <p:nvSpPr>
          <p:cNvPr id="4" name="Text 2"/>
          <p:cNvSpPr/>
          <p:nvPr/>
        </p:nvSpPr>
        <p:spPr>
          <a:xfrm>
            <a:off x="342900" y="1078992"/>
            <a:ext cx="816102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56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backup sitting in the cloud is a backup sitting somewhere you do not fully control</a:t>
            </a:r>
            <a:endParaRPr lang="en-US" sz="1200" dirty="0"/>
          </a:p>
        </p:txBody>
      </p:sp>
      <p:sp>
        <p:nvSpPr>
          <p:cNvPr id="5" name="Shape 3"/>
          <p:cNvSpPr/>
          <p:nvPr/>
        </p:nvSpPr>
        <p:spPr>
          <a:xfrm>
            <a:off x="342900" y="1600200"/>
            <a:ext cx="3931920" cy="1417320"/>
          </a:xfrm>
          <a:prstGeom prst="roundRect">
            <a:avLst>
              <a:gd name="adj" fmla="val 5161"/>
            </a:avLst>
          </a:prstGeom>
          <a:solidFill>
            <a:srgbClr val="F8F3EA"/>
          </a:solidFill>
          <a:ln/>
          <a:effectLst>
            <a:outerShdw sx="100000" sy="100000" kx="0" ky="0" algn="bl" rotWithShape="0" blurRad="50800" dist="12700" dir="5400000">
              <a:srgbClr val="000000">
                <a:alpha val="8000"/>
              </a:srgbClr>
            </a:outerShdw>
          </a:effectLst>
        </p:spPr>
      </p:sp>
      <p:sp>
        <p:nvSpPr>
          <p:cNvPr id="6" name="Shape 4"/>
          <p:cNvSpPr/>
          <p:nvPr/>
        </p:nvSpPr>
        <p:spPr>
          <a:xfrm>
            <a:off x="507492" y="1746504"/>
            <a:ext cx="365760" cy="365760"/>
          </a:xfrm>
          <a:prstGeom prst="ellipse">
            <a:avLst/>
          </a:prstGeom>
          <a:solidFill>
            <a:srgbClr val="660000"/>
          </a:solidFill>
          <a:ln/>
        </p:spPr>
      </p:sp>
      <p:pic>
        <p:nvPicPr>
          <p:cNvPr id="7" name="Image 0" descr="/home/claude/work/newdecks/icons/lock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58698" y="1797710"/>
            <a:ext cx="263347" cy="263347"/>
          </a:xfrm>
          <a:prstGeom prst="rect">
            <a:avLst/>
          </a:prstGeom>
        </p:spPr>
      </p:pic>
      <p:sp>
        <p:nvSpPr>
          <p:cNvPr id="8" name="Text 5"/>
          <p:cNvSpPr/>
          <p:nvPr/>
        </p:nvSpPr>
        <p:spPr>
          <a:xfrm>
            <a:off x="1001268" y="1728216"/>
            <a:ext cx="3108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1B1E1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At rest</a:t>
            </a:r>
            <a:endParaRPr lang="en-US" sz="1200" dirty="0"/>
          </a:p>
        </p:txBody>
      </p:sp>
      <p:sp>
        <p:nvSpPr>
          <p:cNvPr id="9" name="Text 6"/>
          <p:cNvSpPr/>
          <p:nvPr/>
        </p:nvSpPr>
        <p:spPr>
          <a:xfrm>
            <a:off x="1001268" y="2020824"/>
            <a:ext cx="310896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B656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Encrypt the data as it is stored, so a stolen drive or compromised cloud account does not hand over plaintext.</a:t>
            </a:r>
            <a:endParaRPr lang="en-US" sz="1000" dirty="0"/>
          </a:p>
        </p:txBody>
      </p:sp>
      <p:sp>
        <p:nvSpPr>
          <p:cNvPr id="10" name="Shape 7"/>
          <p:cNvSpPr/>
          <p:nvPr/>
        </p:nvSpPr>
        <p:spPr>
          <a:xfrm>
            <a:off x="4503420" y="1600200"/>
            <a:ext cx="3931920" cy="1417320"/>
          </a:xfrm>
          <a:prstGeom prst="roundRect">
            <a:avLst>
              <a:gd name="adj" fmla="val 5161"/>
            </a:avLst>
          </a:prstGeom>
          <a:solidFill>
            <a:srgbClr val="F8F3EA"/>
          </a:solidFill>
          <a:ln/>
          <a:effectLst>
            <a:outerShdw sx="100000" sy="100000" kx="0" ky="0" algn="bl" rotWithShape="0" blurRad="50800" dist="12700" dir="5400000">
              <a:srgbClr val="000000">
                <a:alpha val="8000"/>
              </a:srgbClr>
            </a:outerShdw>
          </a:effectLst>
        </p:spPr>
      </p:sp>
      <p:sp>
        <p:nvSpPr>
          <p:cNvPr id="11" name="Shape 8"/>
          <p:cNvSpPr/>
          <p:nvPr/>
        </p:nvSpPr>
        <p:spPr>
          <a:xfrm>
            <a:off x="4668012" y="1746504"/>
            <a:ext cx="365760" cy="365760"/>
          </a:xfrm>
          <a:prstGeom prst="ellipse">
            <a:avLst/>
          </a:prstGeom>
          <a:solidFill>
            <a:srgbClr val="660000"/>
          </a:solidFill>
          <a:ln/>
        </p:spPr>
      </p:sp>
      <p:pic>
        <p:nvPicPr>
          <p:cNvPr id="12" name="Image 1" descr="/home/claude/work/newdecks/icons/route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19218" y="1797710"/>
            <a:ext cx="263347" cy="263347"/>
          </a:xfrm>
          <a:prstGeom prst="rect">
            <a:avLst/>
          </a:prstGeom>
        </p:spPr>
      </p:pic>
      <p:sp>
        <p:nvSpPr>
          <p:cNvPr id="13" name="Text 9"/>
          <p:cNvSpPr/>
          <p:nvPr/>
        </p:nvSpPr>
        <p:spPr>
          <a:xfrm>
            <a:off x="5161788" y="1728216"/>
            <a:ext cx="3108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1B1E1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In transit</a:t>
            </a:r>
            <a:endParaRPr lang="en-US" sz="1200" dirty="0"/>
          </a:p>
        </p:txBody>
      </p:sp>
      <p:sp>
        <p:nvSpPr>
          <p:cNvPr id="14" name="Text 10"/>
          <p:cNvSpPr/>
          <p:nvPr/>
        </p:nvSpPr>
        <p:spPr>
          <a:xfrm>
            <a:off x="5161788" y="2020824"/>
            <a:ext cx="310896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B656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rsync over SSH already covers this. A plain, unencrypted transfer does not.</a:t>
            </a:r>
            <a:endParaRPr lang="en-US" sz="1000" dirty="0"/>
          </a:p>
        </p:txBody>
      </p:sp>
      <p:sp>
        <p:nvSpPr>
          <p:cNvPr id="15" name="Shape 11"/>
          <p:cNvSpPr/>
          <p:nvPr/>
        </p:nvSpPr>
        <p:spPr>
          <a:xfrm>
            <a:off x="342900" y="3246120"/>
            <a:ext cx="3931920" cy="1417320"/>
          </a:xfrm>
          <a:prstGeom prst="roundRect">
            <a:avLst>
              <a:gd name="adj" fmla="val 5161"/>
            </a:avLst>
          </a:prstGeom>
          <a:solidFill>
            <a:srgbClr val="F8F3EA"/>
          </a:solidFill>
          <a:ln/>
          <a:effectLst>
            <a:outerShdw sx="100000" sy="100000" kx="0" ky="0" algn="bl" rotWithShape="0" blurRad="50800" dist="12700" dir="5400000">
              <a:srgbClr val="000000">
                <a:alpha val="8000"/>
              </a:srgbClr>
            </a:outerShdw>
          </a:effectLst>
        </p:spPr>
      </p:sp>
      <p:sp>
        <p:nvSpPr>
          <p:cNvPr id="16" name="Shape 12"/>
          <p:cNvSpPr/>
          <p:nvPr/>
        </p:nvSpPr>
        <p:spPr>
          <a:xfrm>
            <a:off x="507492" y="3392424"/>
            <a:ext cx="365760" cy="365760"/>
          </a:xfrm>
          <a:prstGeom prst="ellipse">
            <a:avLst/>
          </a:prstGeom>
          <a:solidFill>
            <a:srgbClr val="660000"/>
          </a:solidFill>
          <a:ln/>
        </p:spPr>
      </p:sp>
      <p:pic>
        <p:nvPicPr>
          <p:cNvPr id="17" name="Image 2" descr="/home/claude/work/newdecks/icons/key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8698" y="3443630"/>
            <a:ext cx="263347" cy="263347"/>
          </a:xfrm>
          <a:prstGeom prst="rect">
            <a:avLst/>
          </a:prstGeom>
        </p:spPr>
      </p:pic>
      <p:sp>
        <p:nvSpPr>
          <p:cNvPr id="18" name="Text 13"/>
          <p:cNvSpPr/>
          <p:nvPr/>
        </p:nvSpPr>
        <p:spPr>
          <a:xfrm>
            <a:off x="1001268" y="3374136"/>
            <a:ext cx="3108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1B1E1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Tools</a:t>
            </a:r>
            <a:endParaRPr lang="en-US" sz="1200" dirty="0"/>
          </a:p>
        </p:txBody>
      </p:sp>
      <p:sp>
        <p:nvSpPr>
          <p:cNvPr id="19" name="Text 14"/>
          <p:cNvSpPr/>
          <p:nvPr/>
        </p:nvSpPr>
        <p:spPr>
          <a:xfrm>
            <a:off x="1001268" y="3666744"/>
            <a:ext cx="310896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B656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gpg for encrypting archives by hand, or Restic, which encrypts everything by default.</a:t>
            </a:r>
            <a:endParaRPr lang="en-US" sz="1000" dirty="0"/>
          </a:p>
        </p:txBody>
      </p:sp>
      <p:sp>
        <p:nvSpPr>
          <p:cNvPr id="20" name="Shape 15"/>
          <p:cNvSpPr/>
          <p:nvPr/>
        </p:nvSpPr>
        <p:spPr>
          <a:xfrm>
            <a:off x="4503420" y="3246120"/>
            <a:ext cx="3931920" cy="1417320"/>
          </a:xfrm>
          <a:prstGeom prst="roundRect">
            <a:avLst>
              <a:gd name="adj" fmla="val 5161"/>
            </a:avLst>
          </a:prstGeom>
          <a:solidFill>
            <a:srgbClr val="F8F3EA"/>
          </a:solidFill>
          <a:ln/>
          <a:effectLst>
            <a:outerShdw sx="100000" sy="100000" kx="0" ky="0" algn="bl" rotWithShape="0" blurRad="50800" dist="12700" dir="5400000">
              <a:srgbClr val="000000">
                <a:alpha val="8000"/>
              </a:srgbClr>
            </a:outerShdw>
          </a:effectLst>
        </p:spPr>
      </p:sp>
      <p:sp>
        <p:nvSpPr>
          <p:cNvPr id="21" name="Shape 16"/>
          <p:cNvSpPr/>
          <p:nvPr/>
        </p:nvSpPr>
        <p:spPr>
          <a:xfrm>
            <a:off x="4668012" y="3392424"/>
            <a:ext cx="365760" cy="365760"/>
          </a:xfrm>
          <a:prstGeom prst="ellipse">
            <a:avLst/>
          </a:prstGeom>
          <a:solidFill>
            <a:srgbClr val="660000"/>
          </a:solidFill>
          <a:ln/>
        </p:spPr>
      </p:sp>
      <p:pic>
        <p:nvPicPr>
          <p:cNvPr id="22" name="Image 3" descr="/home/claude/work/newdecks/icons/warning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19218" y="3443630"/>
            <a:ext cx="263347" cy="263347"/>
          </a:xfrm>
          <a:prstGeom prst="rect">
            <a:avLst/>
          </a:prstGeom>
        </p:spPr>
      </p:pic>
      <p:sp>
        <p:nvSpPr>
          <p:cNvPr id="23" name="Text 17"/>
          <p:cNvSpPr/>
          <p:nvPr/>
        </p:nvSpPr>
        <p:spPr>
          <a:xfrm>
            <a:off x="5161788" y="3374136"/>
            <a:ext cx="3108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1B1E1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Where the key lives</a:t>
            </a:r>
            <a:endParaRPr lang="en-US" sz="1200" dirty="0"/>
          </a:p>
        </p:txBody>
      </p:sp>
      <p:sp>
        <p:nvSpPr>
          <p:cNvPr id="24" name="Text 18"/>
          <p:cNvSpPr/>
          <p:nvPr/>
        </p:nvSpPr>
        <p:spPr>
          <a:xfrm>
            <a:off x="5161788" y="3666744"/>
            <a:ext cx="310896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B656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Never on the same host as the backup itself. Losing both together means losing the backup for good.</a:t>
            </a:r>
            <a:endParaRPr lang="en-US" sz="1000" dirty="0"/>
          </a:p>
        </p:txBody>
      </p:sp>
      <p:sp>
        <p:nvSpPr>
          <p:cNvPr id="25" name="Text 19"/>
          <p:cNvSpPr/>
          <p:nvPr/>
        </p:nvSpPr>
        <p:spPr>
          <a:xfrm>
            <a:off x="342900" y="4855464"/>
            <a:ext cx="4114800" cy="2057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800" dirty="0">
                <a:solidFill>
                  <a:srgbClr val="A39A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ENCRYPTING BACKUPS</a:t>
            </a:r>
            <a:endParaRPr lang="en-US" sz="800" dirty="0"/>
          </a:p>
        </p:txBody>
      </p:sp>
      <p:sp>
        <p:nvSpPr>
          <p:cNvPr id="26" name="Text 20"/>
          <p:cNvSpPr/>
          <p:nvPr/>
        </p:nvSpPr>
        <p:spPr>
          <a:xfrm>
            <a:off x="5029200" y="4855464"/>
            <a:ext cx="3771900" cy="2057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800" dirty="0">
                <a:solidFill>
                  <a:srgbClr val="A39A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CofC Cybersecurity Club</a:t>
            </a:r>
            <a:endParaRPr lang="en-US" sz="8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42900" y="288036"/>
            <a:ext cx="7200900" cy="24003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b="1" spc="100" kern="0" dirty="0">
                <a:solidFill>
                  <a:srgbClr val="1C72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HARDWARE OPTION</a:t>
            </a:r>
            <a:endParaRPr lang="en-US" sz="1000" dirty="0"/>
          </a:p>
        </p:txBody>
      </p:sp>
      <p:sp>
        <p:nvSpPr>
          <p:cNvPr id="3" name="Text 1"/>
          <p:cNvSpPr/>
          <p:nvPr/>
        </p:nvSpPr>
        <p:spPr>
          <a:xfrm>
            <a:off x="342900" y="493776"/>
            <a:ext cx="8161020" cy="6172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1B1E1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Setting up the lab NAS</a:t>
            </a:r>
            <a:endParaRPr lang="en-US" sz="2400" dirty="0"/>
          </a:p>
        </p:txBody>
      </p:sp>
      <p:sp>
        <p:nvSpPr>
          <p:cNvPr id="4" name="Text 2"/>
          <p:cNvSpPr/>
          <p:nvPr/>
        </p:nvSpPr>
        <p:spPr>
          <a:xfrm>
            <a:off x="342900" y="1078992"/>
            <a:ext cx="816102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56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dedicated place for backups to land, separate from anything they are protecting</a:t>
            </a:r>
            <a:endParaRPr lang="en-US" sz="1200" dirty="0"/>
          </a:p>
        </p:txBody>
      </p:sp>
      <p:sp>
        <p:nvSpPr>
          <p:cNvPr id="5" name="Shape 3"/>
          <p:cNvSpPr/>
          <p:nvPr/>
        </p:nvSpPr>
        <p:spPr>
          <a:xfrm>
            <a:off x="342900" y="1554480"/>
            <a:ext cx="292608" cy="292608"/>
          </a:xfrm>
          <a:prstGeom prst="ellipse">
            <a:avLst/>
          </a:prstGeom>
          <a:solidFill>
            <a:srgbClr val="660000"/>
          </a:solidFill>
          <a:ln/>
        </p:spPr>
      </p:sp>
      <p:sp>
        <p:nvSpPr>
          <p:cNvPr id="6" name="Text 4"/>
          <p:cNvSpPr/>
          <p:nvPr/>
        </p:nvSpPr>
        <p:spPr>
          <a:xfrm>
            <a:off x="342900" y="1554480"/>
            <a:ext cx="292608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777240" y="1527048"/>
            <a:ext cx="28346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50" b="1" dirty="0">
                <a:solidFill>
                  <a:srgbClr val="1B1E1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Pick the hardware</a:t>
            </a:r>
            <a:endParaRPr lang="en-US" sz="1150" dirty="0"/>
          </a:p>
        </p:txBody>
      </p:sp>
      <p:sp>
        <p:nvSpPr>
          <p:cNvPr id="8" name="Text 6"/>
          <p:cNvSpPr/>
          <p:nvPr/>
        </p:nvSpPr>
        <p:spPr>
          <a:xfrm>
            <a:off x="3703320" y="1527048"/>
            <a:ext cx="475488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B656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basic NAS enclosure, or a spare machine running TrueNAS or similar.</a:t>
            </a:r>
            <a:endParaRPr lang="en-US" sz="1000" dirty="0"/>
          </a:p>
        </p:txBody>
      </p:sp>
      <p:sp>
        <p:nvSpPr>
          <p:cNvPr id="9" name="Shape 7"/>
          <p:cNvSpPr/>
          <p:nvPr/>
        </p:nvSpPr>
        <p:spPr>
          <a:xfrm>
            <a:off x="342900" y="2212848"/>
            <a:ext cx="292608" cy="292608"/>
          </a:xfrm>
          <a:prstGeom prst="ellipse">
            <a:avLst/>
          </a:prstGeom>
          <a:solidFill>
            <a:srgbClr val="660000"/>
          </a:solidFill>
          <a:ln/>
        </p:spPr>
      </p:sp>
      <p:sp>
        <p:nvSpPr>
          <p:cNvPr id="10" name="Text 8"/>
          <p:cNvSpPr/>
          <p:nvPr/>
        </p:nvSpPr>
        <p:spPr>
          <a:xfrm>
            <a:off x="342900" y="2212848"/>
            <a:ext cx="292608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777240" y="2185416"/>
            <a:ext cx="28346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50" b="1" dirty="0">
                <a:solidFill>
                  <a:srgbClr val="1B1E1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Set up the array</a:t>
            </a:r>
            <a:endParaRPr lang="en-US" sz="1150" dirty="0"/>
          </a:p>
        </p:txBody>
      </p:sp>
      <p:sp>
        <p:nvSpPr>
          <p:cNvPr id="12" name="Text 10"/>
          <p:cNvSpPr/>
          <p:nvPr/>
        </p:nvSpPr>
        <p:spPr>
          <a:xfrm>
            <a:off x="3703320" y="2185416"/>
            <a:ext cx="475488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B656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RAID or a similar redundancy scheme, so one failed drive does not take out the whole NAS.</a:t>
            </a:r>
            <a:endParaRPr lang="en-US" sz="1000" dirty="0"/>
          </a:p>
        </p:txBody>
      </p:sp>
      <p:sp>
        <p:nvSpPr>
          <p:cNvPr id="13" name="Shape 11"/>
          <p:cNvSpPr/>
          <p:nvPr/>
        </p:nvSpPr>
        <p:spPr>
          <a:xfrm>
            <a:off x="342900" y="2871216"/>
            <a:ext cx="292608" cy="292608"/>
          </a:xfrm>
          <a:prstGeom prst="ellipse">
            <a:avLst/>
          </a:prstGeom>
          <a:solidFill>
            <a:srgbClr val="660000"/>
          </a:solidFill>
          <a:ln/>
        </p:spPr>
      </p:sp>
      <p:sp>
        <p:nvSpPr>
          <p:cNvPr id="14" name="Text 12"/>
          <p:cNvSpPr/>
          <p:nvPr/>
        </p:nvSpPr>
        <p:spPr>
          <a:xfrm>
            <a:off x="342900" y="2871216"/>
            <a:ext cx="292608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3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777240" y="2843784"/>
            <a:ext cx="28346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50" b="1" dirty="0">
                <a:solidFill>
                  <a:srgbClr val="1B1E1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Create a backups share</a:t>
            </a:r>
            <a:endParaRPr lang="en-US" sz="1150" dirty="0"/>
          </a:p>
        </p:txBody>
      </p:sp>
      <p:sp>
        <p:nvSpPr>
          <p:cNvPr id="16" name="Text 14"/>
          <p:cNvSpPr/>
          <p:nvPr/>
        </p:nvSpPr>
        <p:spPr>
          <a:xfrm>
            <a:off x="3703320" y="2843784"/>
            <a:ext cx="475488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B656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dedicated share, with its own access controls, not open to every account in the lab.</a:t>
            </a:r>
            <a:endParaRPr lang="en-US" sz="1000" dirty="0"/>
          </a:p>
        </p:txBody>
      </p:sp>
      <p:sp>
        <p:nvSpPr>
          <p:cNvPr id="17" name="Shape 15"/>
          <p:cNvSpPr/>
          <p:nvPr/>
        </p:nvSpPr>
        <p:spPr>
          <a:xfrm>
            <a:off x="342900" y="3529584"/>
            <a:ext cx="292608" cy="292608"/>
          </a:xfrm>
          <a:prstGeom prst="ellipse">
            <a:avLst/>
          </a:prstGeom>
          <a:solidFill>
            <a:srgbClr val="660000"/>
          </a:solidFill>
          <a:ln/>
        </p:spPr>
      </p:sp>
      <p:sp>
        <p:nvSpPr>
          <p:cNvPr id="18" name="Text 16"/>
          <p:cNvSpPr/>
          <p:nvPr/>
        </p:nvSpPr>
        <p:spPr>
          <a:xfrm>
            <a:off x="342900" y="3529584"/>
            <a:ext cx="292608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4</a:t>
            </a:r>
            <a:endParaRPr lang="en-US" sz="1200" dirty="0"/>
          </a:p>
        </p:txBody>
      </p:sp>
      <p:sp>
        <p:nvSpPr>
          <p:cNvPr id="19" name="Text 17"/>
          <p:cNvSpPr/>
          <p:nvPr/>
        </p:nvSpPr>
        <p:spPr>
          <a:xfrm>
            <a:off x="777240" y="3502152"/>
            <a:ext cx="28346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50" b="1" dirty="0">
                <a:solidFill>
                  <a:srgbClr val="1B1E1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Schedule automatic snapshots</a:t>
            </a:r>
            <a:endParaRPr lang="en-US" sz="1150" dirty="0"/>
          </a:p>
        </p:txBody>
      </p:sp>
      <p:sp>
        <p:nvSpPr>
          <p:cNvPr id="20" name="Text 18"/>
          <p:cNvSpPr/>
          <p:nvPr/>
        </p:nvSpPr>
        <p:spPr>
          <a:xfrm>
            <a:off x="3703320" y="3502152"/>
            <a:ext cx="475488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B656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NAS's own snapshot feature, as a second layer on top of the actual backup jobs.</a:t>
            </a:r>
            <a:endParaRPr lang="en-US" sz="1000" dirty="0"/>
          </a:p>
        </p:txBody>
      </p:sp>
      <p:sp>
        <p:nvSpPr>
          <p:cNvPr id="21" name="Text 19"/>
          <p:cNvSpPr/>
          <p:nvPr/>
        </p:nvSpPr>
        <p:spPr>
          <a:xfrm>
            <a:off x="342900" y="4855464"/>
            <a:ext cx="4114800" cy="2057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800" dirty="0">
                <a:solidFill>
                  <a:srgbClr val="A39A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SETTING UP THE LAB NAS</a:t>
            </a:r>
            <a:endParaRPr lang="en-US" sz="800" dirty="0"/>
          </a:p>
        </p:txBody>
      </p:sp>
      <p:sp>
        <p:nvSpPr>
          <p:cNvPr id="22" name="Text 20"/>
          <p:cNvSpPr/>
          <p:nvPr/>
        </p:nvSpPr>
        <p:spPr>
          <a:xfrm>
            <a:off x="5029200" y="4855464"/>
            <a:ext cx="3771900" cy="2057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800" dirty="0">
                <a:solidFill>
                  <a:srgbClr val="A39A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CofC Cybersecurity Club</a:t>
            </a:r>
            <a:endParaRPr lang="en-US" sz="8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42900" y="288036"/>
            <a:ext cx="7200900" cy="24003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b="1" spc="100" kern="0" dirty="0">
                <a:solidFill>
                  <a:srgbClr val="1C72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RULE THAT MATTERS MOST</a:t>
            </a:r>
            <a:endParaRPr lang="en-US" sz="1000" dirty="0"/>
          </a:p>
        </p:txBody>
      </p:sp>
      <p:sp>
        <p:nvSpPr>
          <p:cNvPr id="3" name="Text 1"/>
          <p:cNvSpPr/>
          <p:nvPr/>
        </p:nvSpPr>
        <p:spPr>
          <a:xfrm>
            <a:off x="342900" y="493776"/>
            <a:ext cx="8161020" cy="6172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1B1E1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An untested backup is not a backup</a:t>
            </a:r>
            <a:endParaRPr lang="en-US" sz="2400" dirty="0"/>
          </a:p>
        </p:txBody>
      </p:sp>
      <p:sp>
        <p:nvSpPr>
          <p:cNvPr id="4" name="Text 2"/>
          <p:cNvSpPr/>
          <p:nvPr/>
        </p:nvSpPr>
        <p:spPr>
          <a:xfrm>
            <a:off x="342900" y="1078992"/>
            <a:ext cx="816102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56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It is an unverified claim that a backup exists</a:t>
            </a:r>
            <a:endParaRPr lang="en-US" sz="1200" dirty="0"/>
          </a:p>
        </p:txBody>
      </p:sp>
      <p:sp>
        <p:nvSpPr>
          <p:cNvPr id="5" name="Shape 3"/>
          <p:cNvSpPr/>
          <p:nvPr/>
        </p:nvSpPr>
        <p:spPr>
          <a:xfrm>
            <a:off x="342900" y="1600200"/>
            <a:ext cx="3931920" cy="1417320"/>
          </a:xfrm>
          <a:prstGeom prst="roundRect">
            <a:avLst>
              <a:gd name="adj" fmla="val 5161"/>
            </a:avLst>
          </a:prstGeom>
          <a:solidFill>
            <a:srgbClr val="F8F3EA"/>
          </a:solidFill>
          <a:ln/>
          <a:effectLst>
            <a:outerShdw sx="100000" sy="100000" kx="0" ky="0" algn="bl" rotWithShape="0" blurRad="50800" dist="12700" dir="5400000">
              <a:srgbClr val="000000">
                <a:alpha val="8000"/>
              </a:srgbClr>
            </a:outerShdw>
          </a:effectLst>
        </p:spPr>
      </p:sp>
      <p:sp>
        <p:nvSpPr>
          <p:cNvPr id="6" name="Shape 4"/>
          <p:cNvSpPr/>
          <p:nvPr/>
        </p:nvSpPr>
        <p:spPr>
          <a:xfrm>
            <a:off x="507492" y="1746504"/>
            <a:ext cx="365760" cy="365760"/>
          </a:xfrm>
          <a:prstGeom prst="ellipse">
            <a:avLst/>
          </a:prstGeom>
          <a:solidFill>
            <a:srgbClr val="660000"/>
          </a:solidFill>
          <a:ln/>
        </p:spPr>
      </p:sp>
      <p:pic>
        <p:nvPicPr>
          <p:cNvPr id="7" name="Image 0" descr="/home/claude/work/newdecks/icons/storag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58698" y="1797710"/>
            <a:ext cx="263347" cy="263347"/>
          </a:xfrm>
          <a:prstGeom prst="rect">
            <a:avLst/>
          </a:prstGeom>
        </p:spPr>
      </p:pic>
      <p:sp>
        <p:nvSpPr>
          <p:cNvPr id="8" name="Text 5"/>
          <p:cNvSpPr/>
          <p:nvPr/>
        </p:nvSpPr>
        <p:spPr>
          <a:xfrm>
            <a:off x="1001268" y="1728216"/>
            <a:ext cx="3108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1B1E1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Restore somewhere else</a:t>
            </a:r>
            <a:endParaRPr lang="en-US" sz="1200" dirty="0"/>
          </a:p>
        </p:txBody>
      </p:sp>
      <p:sp>
        <p:nvSpPr>
          <p:cNvPr id="9" name="Text 6"/>
          <p:cNvSpPr/>
          <p:nvPr/>
        </p:nvSpPr>
        <p:spPr>
          <a:xfrm>
            <a:off x="1001268" y="2020824"/>
            <a:ext cx="310896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B656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Restore to a new location, never over the original. Confirm it lands, then compare.</a:t>
            </a:r>
            <a:endParaRPr lang="en-US" sz="1000" dirty="0"/>
          </a:p>
        </p:txBody>
      </p:sp>
      <p:sp>
        <p:nvSpPr>
          <p:cNvPr id="10" name="Shape 7"/>
          <p:cNvSpPr/>
          <p:nvPr/>
        </p:nvSpPr>
        <p:spPr>
          <a:xfrm>
            <a:off x="4503420" y="1600200"/>
            <a:ext cx="3931920" cy="1417320"/>
          </a:xfrm>
          <a:prstGeom prst="roundRect">
            <a:avLst>
              <a:gd name="adj" fmla="val 5161"/>
            </a:avLst>
          </a:prstGeom>
          <a:solidFill>
            <a:srgbClr val="F8F3EA"/>
          </a:solidFill>
          <a:ln/>
          <a:effectLst>
            <a:outerShdw sx="100000" sy="100000" kx="0" ky="0" algn="bl" rotWithShape="0" blurRad="50800" dist="12700" dir="5400000">
              <a:srgbClr val="000000">
                <a:alpha val="8000"/>
              </a:srgbClr>
            </a:outerShdw>
          </a:effectLst>
        </p:spPr>
      </p:sp>
      <p:sp>
        <p:nvSpPr>
          <p:cNvPr id="11" name="Shape 8"/>
          <p:cNvSpPr/>
          <p:nvPr/>
        </p:nvSpPr>
        <p:spPr>
          <a:xfrm>
            <a:off x="4668012" y="1746504"/>
            <a:ext cx="365760" cy="365760"/>
          </a:xfrm>
          <a:prstGeom prst="ellipse">
            <a:avLst/>
          </a:prstGeom>
          <a:solidFill>
            <a:srgbClr val="660000"/>
          </a:solidFill>
          <a:ln/>
        </p:spPr>
      </p:sp>
      <p:pic>
        <p:nvPicPr>
          <p:cNvPr id="12" name="Image 1" descr="/home/claude/work/newdecks/icons/check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19218" y="1797710"/>
            <a:ext cx="263347" cy="263347"/>
          </a:xfrm>
          <a:prstGeom prst="rect">
            <a:avLst/>
          </a:prstGeom>
        </p:spPr>
      </p:pic>
      <p:sp>
        <p:nvSpPr>
          <p:cNvPr id="13" name="Text 9"/>
          <p:cNvSpPr/>
          <p:nvPr/>
        </p:nvSpPr>
        <p:spPr>
          <a:xfrm>
            <a:off x="5161788" y="1728216"/>
            <a:ext cx="3108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1B1E1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Verify integrity, not just presence</a:t>
            </a:r>
            <a:endParaRPr lang="en-US" sz="1200" dirty="0"/>
          </a:p>
        </p:txBody>
      </p:sp>
      <p:sp>
        <p:nvSpPr>
          <p:cNvPr id="14" name="Text 10"/>
          <p:cNvSpPr/>
          <p:nvPr/>
        </p:nvSpPr>
        <p:spPr>
          <a:xfrm>
            <a:off x="5161788" y="2020824"/>
            <a:ext cx="310896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B656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file that restored but will not open is not a working backup.</a:t>
            </a:r>
            <a:endParaRPr lang="en-US" sz="1000" dirty="0"/>
          </a:p>
        </p:txBody>
      </p:sp>
      <p:sp>
        <p:nvSpPr>
          <p:cNvPr id="15" name="Shape 11"/>
          <p:cNvSpPr/>
          <p:nvPr/>
        </p:nvSpPr>
        <p:spPr>
          <a:xfrm>
            <a:off x="342900" y="3246120"/>
            <a:ext cx="3931920" cy="1417320"/>
          </a:xfrm>
          <a:prstGeom prst="roundRect">
            <a:avLst>
              <a:gd name="adj" fmla="val 5161"/>
            </a:avLst>
          </a:prstGeom>
          <a:solidFill>
            <a:srgbClr val="F8F3EA"/>
          </a:solidFill>
          <a:ln/>
          <a:effectLst>
            <a:outerShdw sx="100000" sy="100000" kx="0" ky="0" algn="bl" rotWithShape="0" blurRad="50800" dist="12700" dir="5400000">
              <a:srgbClr val="000000">
                <a:alpha val="8000"/>
              </a:srgbClr>
            </a:outerShdw>
          </a:effectLst>
        </p:spPr>
      </p:sp>
      <p:sp>
        <p:nvSpPr>
          <p:cNvPr id="16" name="Shape 12"/>
          <p:cNvSpPr/>
          <p:nvPr/>
        </p:nvSpPr>
        <p:spPr>
          <a:xfrm>
            <a:off x="507492" y="3392424"/>
            <a:ext cx="365760" cy="365760"/>
          </a:xfrm>
          <a:prstGeom prst="ellipse">
            <a:avLst/>
          </a:prstGeom>
          <a:solidFill>
            <a:srgbClr val="660000"/>
          </a:solidFill>
          <a:ln/>
        </p:spPr>
      </p:sp>
      <p:pic>
        <p:nvPicPr>
          <p:cNvPr id="17" name="Image 2" descr="/home/claude/work/newdecks/icons/clock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8698" y="3443630"/>
            <a:ext cx="263347" cy="263347"/>
          </a:xfrm>
          <a:prstGeom prst="rect">
            <a:avLst/>
          </a:prstGeom>
        </p:spPr>
      </p:pic>
      <p:sp>
        <p:nvSpPr>
          <p:cNvPr id="18" name="Text 13"/>
          <p:cNvSpPr/>
          <p:nvPr/>
        </p:nvSpPr>
        <p:spPr>
          <a:xfrm>
            <a:off x="1001268" y="3374136"/>
            <a:ext cx="3108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1B1E1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Time the restore</a:t>
            </a:r>
            <a:endParaRPr lang="en-US" sz="1200" dirty="0"/>
          </a:p>
        </p:txBody>
      </p:sp>
      <p:sp>
        <p:nvSpPr>
          <p:cNvPr id="19" name="Text 14"/>
          <p:cNvSpPr/>
          <p:nvPr/>
        </p:nvSpPr>
        <p:spPr>
          <a:xfrm>
            <a:off x="1001268" y="3666744"/>
            <a:ext cx="310896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B656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How long it takes is your real RTO, not whatever number was written down and never checked.</a:t>
            </a:r>
            <a:endParaRPr lang="en-US" sz="1000" dirty="0"/>
          </a:p>
        </p:txBody>
      </p:sp>
      <p:sp>
        <p:nvSpPr>
          <p:cNvPr id="20" name="Shape 15"/>
          <p:cNvSpPr/>
          <p:nvPr/>
        </p:nvSpPr>
        <p:spPr>
          <a:xfrm>
            <a:off x="4503420" y="3246120"/>
            <a:ext cx="3931920" cy="1417320"/>
          </a:xfrm>
          <a:prstGeom prst="roundRect">
            <a:avLst>
              <a:gd name="adj" fmla="val 5161"/>
            </a:avLst>
          </a:prstGeom>
          <a:solidFill>
            <a:srgbClr val="F8F3EA"/>
          </a:solidFill>
          <a:ln/>
          <a:effectLst>
            <a:outerShdw sx="100000" sy="100000" kx="0" ky="0" algn="bl" rotWithShape="0" blurRad="50800" dist="12700" dir="5400000">
              <a:srgbClr val="000000">
                <a:alpha val="8000"/>
              </a:srgbClr>
            </a:outerShdw>
          </a:effectLst>
        </p:spPr>
      </p:sp>
      <p:sp>
        <p:nvSpPr>
          <p:cNvPr id="21" name="Shape 16"/>
          <p:cNvSpPr/>
          <p:nvPr/>
        </p:nvSpPr>
        <p:spPr>
          <a:xfrm>
            <a:off x="4668012" y="3392424"/>
            <a:ext cx="365760" cy="365760"/>
          </a:xfrm>
          <a:prstGeom prst="ellipse">
            <a:avLst/>
          </a:prstGeom>
          <a:solidFill>
            <a:srgbClr val="660000"/>
          </a:solidFill>
          <a:ln/>
        </p:spPr>
      </p:sp>
      <p:pic>
        <p:nvPicPr>
          <p:cNvPr id="22" name="Image 3" descr="/home/claude/work/newdecks/icons/calendar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19218" y="3443630"/>
            <a:ext cx="263347" cy="263347"/>
          </a:xfrm>
          <a:prstGeom prst="rect">
            <a:avLst/>
          </a:prstGeom>
        </p:spPr>
      </p:pic>
      <p:sp>
        <p:nvSpPr>
          <p:cNvPr id="23" name="Text 17"/>
          <p:cNvSpPr/>
          <p:nvPr/>
        </p:nvSpPr>
        <p:spPr>
          <a:xfrm>
            <a:off x="5161788" y="3374136"/>
            <a:ext cx="3108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1B1E1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Do it on a schedule</a:t>
            </a:r>
            <a:endParaRPr lang="en-US" sz="1200" dirty="0"/>
          </a:p>
        </p:txBody>
      </p:sp>
      <p:sp>
        <p:nvSpPr>
          <p:cNvPr id="24" name="Text 18"/>
          <p:cNvSpPr/>
          <p:nvPr/>
        </p:nvSpPr>
        <p:spPr>
          <a:xfrm>
            <a:off x="5161788" y="3666744"/>
            <a:ext cx="310896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B656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Quarterly, at minimum. A restore process nobody has touched in a year has probably drifted.</a:t>
            </a:r>
            <a:endParaRPr lang="en-US" sz="1000" dirty="0"/>
          </a:p>
        </p:txBody>
      </p:sp>
      <p:sp>
        <p:nvSpPr>
          <p:cNvPr id="25" name="Text 19"/>
          <p:cNvSpPr/>
          <p:nvPr/>
        </p:nvSpPr>
        <p:spPr>
          <a:xfrm>
            <a:off x="342900" y="4855464"/>
            <a:ext cx="4114800" cy="2057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800" dirty="0">
                <a:solidFill>
                  <a:srgbClr val="A39A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 UNTESTED BACKUP IS NOT A BACKUP</a:t>
            </a:r>
            <a:endParaRPr lang="en-US" sz="800" dirty="0"/>
          </a:p>
        </p:txBody>
      </p:sp>
      <p:sp>
        <p:nvSpPr>
          <p:cNvPr id="26" name="Text 20"/>
          <p:cNvSpPr/>
          <p:nvPr/>
        </p:nvSpPr>
        <p:spPr>
          <a:xfrm>
            <a:off x="5029200" y="4855464"/>
            <a:ext cx="3771900" cy="2057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800" dirty="0">
                <a:solidFill>
                  <a:srgbClr val="A39A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CofC Cybersecurity Club</a:t>
            </a:r>
            <a:endParaRPr lang="en-US" sz="8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42900" y="288036"/>
            <a:ext cx="7200900" cy="24003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b="1" spc="100" kern="0" dirty="0">
                <a:solidFill>
                  <a:srgbClr val="1C72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HOW MANY VERSIONS TO KEEP</a:t>
            </a:r>
            <a:endParaRPr lang="en-US" sz="1000" dirty="0"/>
          </a:p>
        </p:txBody>
      </p:sp>
      <p:sp>
        <p:nvSpPr>
          <p:cNvPr id="3" name="Text 1"/>
          <p:cNvSpPr/>
          <p:nvPr/>
        </p:nvSpPr>
        <p:spPr>
          <a:xfrm>
            <a:off x="342900" y="493776"/>
            <a:ext cx="8161020" cy="6172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1B1E1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 basic retention schedule</a:t>
            </a:r>
            <a:endParaRPr lang="en-US" sz="2400" dirty="0"/>
          </a:p>
        </p:txBody>
      </p:sp>
      <p:sp>
        <p:nvSpPr>
          <p:cNvPr id="4" name="Text 2"/>
          <p:cNvSpPr/>
          <p:nvPr/>
        </p:nvSpPr>
        <p:spPr>
          <a:xfrm>
            <a:off x="342900" y="1078992"/>
            <a:ext cx="816102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56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Grandfather-father-son: a common, simple starting point</a:t>
            </a:r>
            <a:endParaRPr lang="en-US" sz="1200" dirty="0"/>
          </a:p>
        </p:txBody>
      </p:sp>
      <p:graphicFrame>
        <p:nvGraphicFramePr>
          <p:cNvPr id="16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342900" y="1508760"/>
          <a:ext cx="8458200" cy="914400"/>
        </p:xfrm>
        <a:graphic>
          <a:graphicData uri="http://schemas.openxmlformats.org/drawingml/2006/table">
            <a:tbl>
              <a:tblPr/>
              <a:tblGrid>
                <a:gridCol w="2011680"/>
                <a:gridCol w="3200400"/>
                <a:gridCol w="3246120"/>
              </a:tblGrid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mbria" pitchFamily="34" charset="0"/>
                          <a:ea typeface="Cambria" pitchFamily="34" charset="-122"/>
                          <a:cs typeface="Cambria" pitchFamily="34" charset="-120"/>
                        </a:rPr>
                        <a:t>Backup</a:t>
                      </a:r>
                      <a:endParaRPr lang="en-US" sz="1100" dirty="0">
                        <a:latin typeface="Cambria" charset="0"/>
                        <a:ea typeface="Cambria" charset="0"/>
                        <a:cs typeface="Cambria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60000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mbria" pitchFamily="34" charset="0"/>
                          <a:ea typeface="Cambria" pitchFamily="34" charset="-122"/>
                          <a:cs typeface="Cambria" pitchFamily="34" charset="-120"/>
                        </a:rPr>
                        <a:t>Frequency</a:t>
                      </a:r>
                      <a:endParaRPr lang="en-US" sz="1100" dirty="0">
                        <a:latin typeface="Cambria" charset="0"/>
                        <a:ea typeface="Cambria" charset="0"/>
                        <a:cs typeface="Cambria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60000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mbria" pitchFamily="34" charset="0"/>
                          <a:ea typeface="Cambria" pitchFamily="34" charset="-122"/>
                          <a:cs typeface="Cambria" pitchFamily="34" charset="-120"/>
                        </a:rPr>
                        <a:t>Kept for</a:t>
                      </a:r>
                      <a:endParaRPr lang="en-US" sz="1100" dirty="0">
                        <a:latin typeface="Cambria" charset="0"/>
                        <a:ea typeface="Cambria" charset="0"/>
                        <a:cs typeface="Cambria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60000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1B1E1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Daily ("son")</a:t>
                      </a:r>
                      <a:endParaRPr lang="en-US" sz="10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3EA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1B1E1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Every day</a:t>
                      </a:r>
                      <a:endParaRPr lang="en-US" sz="10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3EA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1B1E1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 days</a:t>
                      </a:r>
                      <a:endParaRPr lang="en-US" sz="10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3EA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1B1E1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Weekly ("father")</a:t>
                      </a:r>
                      <a:endParaRPr lang="en-US" sz="10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1B1E1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Every Sunday</a:t>
                      </a:r>
                      <a:endParaRPr lang="en-US" sz="10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1B1E1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 weeks</a:t>
                      </a:r>
                      <a:endParaRPr lang="en-US" sz="10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1B1E1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Monthly ("grandfather")</a:t>
                      </a:r>
                      <a:endParaRPr lang="en-US" sz="10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3EA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1B1E1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First of the month</a:t>
                      </a:r>
                      <a:endParaRPr lang="en-US" sz="10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3EA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1B1E1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12 months</a:t>
                      </a:r>
                      <a:endParaRPr lang="en-US" sz="10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3EA"/>
                    </a:solidFill>
                  </a:tcPr>
                </a:tc>
              </a:tr>
            </a:tbl>
          </a:graphicData>
        </a:graphic>
      </p:graphicFrame>
      <p:sp>
        <p:nvSpPr>
          <p:cNvPr id="6" name="Text 3"/>
          <p:cNvSpPr/>
          <p:nvPr/>
        </p:nvSpPr>
        <p:spPr>
          <a:xfrm>
            <a:off x="342900" y="4855464"/>
            <a:ext cx="4114800" cy="2057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800" dirty="0">
                <a:solidFill>
                  <a:srgbClr val="A39A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BASIC RETENTION SCHEDULE</a:t>
            </a:r>
            <a:endParaRPr lang="en-US" sz="800" dirty="0"/>
          </a:p>
        </p:txBody>
      </p:sp>
      <p:sp>
        <p:nvSpPr>
          <p:cNvPr id="7" name="Text 4"/>
          <p:cNvSpPr/>
          <p:nvPr/>
        </p:nvSpPr>
        <p:spPr>
          <a:xfrm>
            <a:off x="5029200" y="4855464"/>
            <a:ext cx="3771900" cy="2057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800" dirty="0">
                <a:solidFill>
                  <a:srgbClr val="A39A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CofC Cybersecurity Club</a:t>
            </a:r>
            <a:endParaRPr lang="en-US" sz="8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42900" y="288036"/>
            <a:ext cx="7200900" cy="24003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b="1" spc="100" kern="0" dirty="0">
                <a:solidFill>
                  <a:srgbClr val="1C72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WHAT TRIPS PEOPLE UP</a:t>
            </a:r>
            <a:endParaRPr lang="en-US" sz="1000" dirty="0"/>
          </a:p>
        </p:txBody>
      </p:sp>
      <p:sp>
        <p:nvSpPr>
          <p:cNvPr id="3" name="Text 1"/>
          <p:cNvSpPr/>
          <p:nvPr/>
        </p:nvSpPr>
        <p:spPr>
          <a:xfrm>
            <a:off x="342900" y="493776"/>
            <a:ext cx="8161020" cy="6172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1B1E1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Common backup failures</a:t>
            </a:r>
            <a:endParaRPr lang="en-US" sz="2400" dirty="0"/>
          </a:p>
        </p:txBody>
      </p:sp>
      <p:sp>
        <p:nvSpPr>
          <p:cNvPr id="4" name="Text 2"/>
          <p:cNvSpPr/>
          <p:nvPr/>
        </p:nvSpPr>
        <p:spPr>
          <a:xfrm>
            <a:off x="342900" y="1078992"/>
            <a:ext cx="816102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56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Almost none of these are discovered until the backup is needed</a:t>
            </a:r>
            <a:endParaRPr lang="en-US" sz="1200" dirty="0"/>
          </a:p>
        </p:txBody>
      </p:sp>
      <p:sp>
        <p:nvSpPr>
          <p:cNvPr id="5" name="Shape 3"/>
          <p:cNvSpPr/>
          <p:nvPr/>
        </p:nvSpPr>
        <p:spPr>
          <a:xfrm>
            <a:off x="342900" y="1600200"/>
            <a:ext cx="3931920" cy="1417320"/>
          </a:xfrm>
          <a:prstGeom prst="roundRect">
            <a:avLst>
              <a:gd name="adj" fmla="val 5161"/>
            </a:avLst>
          </a:prstGeom>
          <a:solidFill>
            <a:srgbClr val="F8F3EA"/>
          </a:solidFill>
          <a:ln/>
          <a:effectLst>
            <a:outerShdw sx="100000" sy="100000" kx="0" ky="0" algn="bl" rotWithShape="0" blurRad="50800" dist="12700" dir="5400000">
              <a:srgbClr val="000000">
                <a:alpha val="8000"/>
              </a:srgbClr>
            </a:outerShdw>
          </a:effectLst>
        </p:spPr>
      </p:sp>
      <p:sp>
        <p:nvSpPr>
          <p:cNvPr id="6" name="Shape 4"/>
          <p:cNvSpPr/>
          <p:nvPr/>
        </p:nvSpPr>
        <p:spPr>
          <a:xfrm>
            <a:off x="507492" y="1746504"/>
            <a:ext cx="365760" cy="365760"/>
          </a:xfrm>
          <a:prstGeom prst="ellipse">
            <a:avLst/>
          </a:prstGeom>
          <a:solidFill>
            <a:srgbClr val="660000"/>
          </a:solidFill>
          <a:ln/>
        </p:spPr>
      </p:sp>
      <p:pic>
        <p:nvPicPr>
          <p:cNvPr id="7" name="Image 0" descr="/home/claude/work/newdecks/icons/warning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58698" y="1797710"/>
            <a:ext cx="263347" cy="263347"/>
          </a:xfrm>
          <a:prstGeom prst="rect">
            <a:avLst/>
          </a:prstGeom>
        </p:spPr>
      </p:pic>
      <p:sp>
        <p:nvSpPr>
          <p:cNvPr id="8" name="Text 5"/>
          <p:cNvSpPr/>
          <p:nvPr/>
        </p:nvSpPr>
        <p:spPr>
          <a:xfrm>
            <a:off x="1001268" y="1728216"/>
            <a:ext cx="3108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1B1E1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Silent failures</a:t>
            </a:r>
            <a:endParaRPr lang="en-US" sz="1200" dirty="0"/>
          </a:p>
        </p:txBody>
      </p:sp>
      <p:sp>
        <p:nvSpPr>
          <p:cNvPr id="9" name="Text 6"/>
          <p:cNvSpPr/>
          <p:nvPr/>
        </p:nvSpPr>
        <p:spPr>
          <a:xfrm>
            <a:off x="1001268" y="2020824"/>
            <a:ext cx="310896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B656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cron job that stopped running weeks ago, and nobody noticed because nothing else changed.</a:t>
            </a:r>
            <a:endParaRPr lang="en-US" sz="1000" dirty="0"/>
          </a:p>
        </p:txBody>
      </p:sp>
      <p:sp>
        <p:nvSpPr>
          <p:cNvPr id="10" name="Shape 7"/>
          <p:cNvSpPr/>
          <p:nvPr/>
        </p:nvSpPr>
        <p:spPr>
          <a:xfrm>
            <a:off x="4503420" y="1600200"/>
            <a:ext cx="3931920" cy="1417320"/>
          </a:xfrm>
          <a:prstGeom prst="roundRect">
            <a:avLst>
              <a:gd name="adj" fmla="val 5161"/>
            </a:avLst>
          </a:prstGeom>
          <a:solidFill>
            <a:srgbClr val="F8F3EA"/>
          </a:solidFill>
          <a:ln/>
          <a:effectLst>
            <a:outerShdw sx="100000" sy="100000" kx="0" ky="0" algn="bl" rotWithShape="0" blurRad="50800" dist="12700" dir="5400000">
              <a:srgbClr val="000000">
                <a:alpha val="8000"/>
              </a:srgbClr>
            </a:outerShdw>
          </a:effectLst>
        </p:spPr>
      </p:sp>
      <p:sp>
        <p:nvSpPr>
          <p:cNvPr id="11" name="Shape 8"/>
          <p:cNvSpPr/>
          <p:nvPr/>
        </p:nvSpPr>
        <p:spPr>
          <a:xfrm>
            <a:off x="4668012" y="1746504"/>
            <a:ext cx="365760" cy="365760"/>
          </a:xfrm>
          <a:prstGeom prst="ellipse">
            <a:avLst/>
          </a:prstGeom>
          <a:solidFill>
            <a:srgbClr val="660000"/>
          </a:solidFill>
          <a:ln/>
        </p:spPr>
      </p:sp>
      <p:pic>
        <p:nvPicPr>
          <p:cNvPr id="12" name="Image 1" descr="/home/claude/work/newdecks/icons/key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19218" y="1797710"/>
            <a:ext cx="263347" cy="263347"/>
          </a:xfrm>
          <a:prstGeom prst="rect">
            <a:avLst/>
          </a:prstGeom>
        </p:spPr>
      </p:pic>
      <p:sp>
        <p:nvSpPr>
          <p:cNvPr id="13" name="Text 9"/>
          <p:cNvSpPr/>
          <p:nvPr/>
        </p:nvSpPr>
        <p:spPr>
          <a:xfrm>
            <a:off x="5161788" y="1728216"/>
            <a:ext cx="3108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1B1E1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Permissions issues</a:t>
            </a:r>
            <a:endParaRPr lang="en-US" sz="1200" dirty="0"/>
          </a:p>
        </p:txBody>
      </p:sp>
      <p:sp>
        <p:nvSpPr>
          <p:cNvPr id="14" name="Text 10"/>
          <p:cNvSpPr/>
          <p:nvPr/>
        </p:nvSpPr>
        <p:spPr>
          <a:xfrm>
            <a:off x="5161788" y="2020824"/>
            <a:ext cx="310896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B656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backup account cannot read every file it is supposed to, so the backup is quietly incomplete.</a:t>
            </a:r>
            <a:endParaRPr lang="en-US" sz="1000" dirty="0"/>
          </a:p>
        </p:txBody>
      </p:sp>
      <p:sp>
        <p:nvSpPr>
          <p:cNvPr id="15" name="Shape 11"/>
          <p:cNvSpPr/>
          <p:nvPr/>
        </p:nvSpPr>
        <p:spPr>
          <a:xfrm>
            <a:off x="342900" y="3246120"/>
            <a:ext cx="3931920" cy="1417320"/>
          </a:xfrm>
          <a:prstGeom prst="roundRect">
            <a:avLst>
              <a:gd name="adj" fmla="val 5161"/>
            </a:avLst>
          </a:prstGeom>
          <a:solidFill>
            <a:srgbClr val="F8F3EA"/>
          </a:solidFill>
          <a:ln/>
          <a:effectLst>
            <a:outerShdw sx="100000" sy="100000" kx="0" ky="0" algn="bl" rotWithShape="0" blurRad="50800" dist="12700" dir="5400000">
              <a:srgbClr val="000000">
                <a:alpha val="8000"/>
              </a:srgbClr>
            </a:outerShdw>
          </a:effectLst>
        </p:spPr>
      </p:sp>
      <p:sp>
        <p:nvSpPr>
          <p:cNvPr id="16" name="Shape 12"/>
          <p:cNvSpPr/>
          <p:nvPr/>
        </p:nvSpPr>
        <p:spPr>
          <a:xfrm>
            <a:off x="507492" y="3392424"/>
            <a:ext cx="365760" cy="365760"/>
          </a:xfrm>
          <a:prstGeom prst="ellipse">
            <a:avLst/>
          </a:prstGeom>
          <a:solidFill>
            <a:srgbClr val="660000"/>
          </a:solidFill>
          <a:ln/>
        </p:spPr>
      </p:sp>
      <p:pic>
        <p:nvPicPr>
          <p:cNvPr id="17" name="Image 2" descr="/home/claude/work/newdecks/icons/file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8698" y="3443630"/>
            <a:ext cx="263347" cy="263347"/>
          </a:xfrm>
          <a:prstGeom prst="rect">
            <a:avLst/>
          </a:prstGeom>
        </p:spPr>
      </p:pic>
      <p:sp>
        <p:nvSpPr>
          <p:cNvPr id="18" name="Text 13"/>
          <p:cNvSpPr/>
          <p:nvPr/>
        </p:nvSpPr>
        <p:spPr>
          <a:xfrm>
            <a:off x="1001268" y="3374136"/>
            <a:ext cx="3108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1B1E1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Backing up open files</a:t>
            </a:r>
            <a:endParaRPr lang="en-US" sz="1200" dirty="0"/>
          </a:p>
        </p:txBody>
      </p:sp>
      <p:sp>
        <p:nvSpPr>
          <p:cNvPr id="19" name="Text 14"/>
          <p:cNvSpPr/>
          <p:nvPr/>
        </p:nvSpPr>
        <p:spPr>
          <a:xfrm>
            <a:off x="1001268" y="3666744"/>
            <a:ext cx="310896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B656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database file mid-write can back up in an inconsistent state without an error being raised.</a:t>
            </a:r>
            <a:endParaRPr lang="en-US" sz="1000" dirty="0"/>
          </a:p>
        </p:txBody>
      </p:sp>
      <p:sp>
        <p:nvSpPr>
          <p:cNvPr id="20" name="Shape 15"/>
          <p:cNvSpPr/>
          <p:nvPr/>
        </p:nvSpPr>
        <p:spPr>
          <a:xfrm>
            <a:off x="4503420" y="3246120"/>
            <a:ext cx="3931920" cy="1417320"/>
          </a:xfrm>
          <a:prstGeom prst="roundRect">
            <a:avLst>
              <a:gd name="adj" fmla="val 5161"/>
            </a:avLst>
          </a:prstGeom>
          <a:solidFill>
            <a:srgbClr val="F8F3EA"/>
          </a:solidFill>
          <a:ln/>
          <a:effectLst>
            <a:outerShdw sx="100000" sy="100000" kx="0" ky="0" algn="bl" rotWithShape="0" blurRad="50800" dist="12700" dir="5400000">
              <a:srgbClr val="000000">
                <a:alpha val="8000"/>
              </a:srgbClr>
            </a:outerShdw>
          </a:effectLst>
        </p:spPr>
      </p:sp>
      <p:sp>
        <p:nvSpPr>
          <p:cNvPr id="21" name="Shape 16"/>
          <p:cNvSpPr/>
          <p:nvPr/>
        </p:nvSpPr>
        <p:spPr>
          <a:xfrm>
            <a:off x="4668012" y="3392424"/>
            <a:ext cx="365760" cy="365760"/>
          </a:xfrm>
          <a:prstGeom prst="ellipse">
            <a:avLst/>
          </a:prstGeom>
          <a:solidFill>
            <a:srgbClr val="660000"/>
          </a:solidFill>
          <a:ln/>
        </p:spPr>
      </p:sp>
      <p:pic>
        <p:nvPicPr>
          <p:cNvPr id="22" name="Image 3" descr="/home/claude/work/newdecks/icons/search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19218" y="3443630"/>
            <a:ext cx="263347" cy="263347"/>
          </a:xfrm>
          <a:prstGeom prst="rect">
            <a:avLst/>
          </a:prstGeom>
        </p:spPr>
      </p:pic>
      <p:sp>
        <p:nvSpPr>
          <p:cNvPr id="23" name="Text 17"/>
          <p:cNvSpPr/>
          <p:nvPr/>
        </p:nvSpPr>
        <p:spPr>
          <a:xfrm>
            <a:off x="5161788" y="3374136"/>
            <a:ext cx="3108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1B1E1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Never testing</a:t>
            </a:r>
            <a:endParaRPr lang="en-US" sz="1200" dirty="0"/>
          </a:p>
        </p:txBody>
      </p:sp>
      <p:sp>
        <p:nvSpPr>
          <p:cNvPr id="24" name="Text 18"/>
          <p:cNvSpPr/>
          <p:nvPr/>
        </p:nvSpPr>
        <p:spPr>
          <a:xfrm>
            <a:off x="5161788" y="3666744"/>
            <a:ext cx="310896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B656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one time it is needed is a very late time to discover the backup was corrupted.</a:t>
            </a:r>
            <a:endParaRPr lang="en-US" sz="1000" dirty="0"/>
          </a:p>
        </p:txBody>
      </p:sp>
      <p:sp>
        <p:nvSpPr>
          <p:cNvPr id="25" name="Text 19"/>
          <p:cNvSpPr/>
          <p:nvPr/>
        </p:nvSpPr>
        <p:spPr>
          <a:xfrm>
            <a:off x="342900" y="4855464"/>
            <a:ext cx="4114800" cy="2057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800" dirty="0">
                <a:solidFill>
                  <a:srgbClr val="A39A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COMMON BACKUP FAILURES</a:t>
            </a:r>
            <a:endParaRPr lang="en-US" sz="800" dirty="0"/>
          </a:p>
        </p:txBody>
      </p:sp>
      <p:sp>
        <p:nvSpPr>
          <p:cNvPr id="26" name="Text 20"/>
          <p:cNvSpPr/>
          <p:nvPr/>
        </p:nvSpPr>
        <p:spPr>
          <a:xfrm>
            <a:off x="5029200" y="4855464"/>
            <a:ext cx="3771900" cy="2057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800" dirty="0">
                <a:solidFill>
                  <a:srgbClr val="A39A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CofC Cybersecurity Club</a:t>
            </a:r>
            <a:endParaRPr lang="en-US" sz="8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42900" y="288036"/>
            <a:ext cx="7200900" cy="24003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b="1" spc="100" kern="0" dirty="0">
                <a:solidFill>
                  <a:srgbClr val="1C72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TONIGHT'S PRACTICE</a:t>
            </a:r>
            <a:endParaRPr lang="en-US" sz="1000" dirty="0"/>
          </a:p>
        </p:txBody>
      </p:sp>
      <p:sp>
        <p:nvSpPr>
          <p:cNvPr id="3" name="Text 1"/>
          <p:cNvSpPr/>
          <p:nvPr/>
        </p:nvSpPr>
        <p:spPr>
          <a:xfrm>
            <a:off x="342900" y="493776"/>
            <a:ext cx="8161020" cy="6172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1B1E1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Tonight's exercises</a:t>
            </a:r>
            <a:endParaRPr lang="en-US" sz="2400" dirty="0"/>
          </a:p>
        </p:txBody>
      </p:sp>
      <p:sp>
        <p:nvSpPr>
          <p:cNvPr id="4" name="Shape 2"/>
          <p:cNvSpPr/>
          <p:nvPr/>
        </p:nvSpPr>
        <p:spPr>
          <a:xfrm>
            <a:off x="342900" y="1280160"/>
            <a:ext cx="292608" cy="292608"/>
          </a:xfrm>
          <a:prstGeom prst="ellipse">
            <a:avLst/>
          </a:prstGeom>
          <a:solidFill>
            <a:srgbClr val="660000"/>
          </a:solidFill>
          <a:ln/>
        </p:spPr>
      </p:sp>
      <p:sp>
        <p:nvSpPr>
          <p:cNvPr id="5" name="Text 3"/>
          <p:cNvSpPr/>
          <p:nvPr/>
        </p:nvSpPr>
        <p:spPr>
          <a:xfrm>
            <a:off x="342900" y="1280160"/>
            <a:ext cx="292608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</a:t>
            </a:r>
            <a:endParaRPr lang="en-US" sz="1200" dirty="0"/>
          </a:p>
        </p:txBody>
      </p:sp>
      <p:sp>
        <p:nvSpPr>
          <p:cNvPr id="6" name="Text 4"/>
          <p:cNvSpPr/>
          <p:nvPr/>
        </p:nvSpPr>
        <p:spPr>
          <a:xfrm>
            <a:off x="777240" y="1252728"/>
            <a:ext cx="28346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50" b="1" dirty="0">
                <a:solidFill>
                  <a:srgbClr val="1B1E1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Snapshot, break, and roll back</a:t>
            </a:r>
            <a:endParaRPr lang="en-US" sz="1150" dirty="0"/>
          </a:p>
        </p:txBody>
      </p:sp>
      <p:sp>
        <p:nvSpPr>
          <p:cNvPr id="7" name="Text 5"/>
          <p:cNvSpPr/>
          <p:nvPr/>
        </p:nvSpPr>
        <p:spPr>
          <a:xfrm>
            <a:off x="3703320" y="1252728"/>
            <a:ext cx="475488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B656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Take a VM snapshot, break something on purpose, then roll it back.</a:t>
            </a:r>
            <a:endParaRPr lang="en-US" sz="1000" dirty="0"/>
          </a:p>
        </p:txBody>
      </p:sp>
      <p:sp>
        <p:nvSpPr>
          <p:cNvPr id="8" name="Shape 6"/>
          <p:cNvSpPr/>
          <p:nvPr/>
        </p:nvSpPr>
        <p:spPr>
          <a:xfrm>
            <a:off x="342900" y="1938528"/>
            <a:ext cx="292608" cy="292608"/>
          </a:xfrm>
          <a:prstGeom prst="ellipse">
            <a:avLst/>
          </a:prstGeom>
          <a:solidFill>
            <a:srgbClr val="660000"/>
          </a:solidFill>
          <a:ln/>
        </p:spPr>
      </p:sp>
      <p:sp>
        <p:nvSpPr>
          <p:cNvPr id="9" name="Text 7"/>
          <p:cNvSpPr/>
          <p:nvPr/>
        </p:nvSpPr>
        <p:spPr>
          <a:xfrm>
            <a:off x="342900" y="1938528"/>
            <a:ext cx="292608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777240" y="1911096"/>
            <a:ext cx="28346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50" b="1" dirty="0">
                <a:solidFill>
                  <a:srgbClr val="1B1E1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Schedule a real backup job</a:t>
            </a:r>
            <a:endParaRPr lang="en-US" sz="1150" dirty="0"/>
          </a:p>
        </p:txBody>
      </p:sp>
      <p:sp>
        <p:nvSpPr>
          <p:cNvPr id="11" name="Text 9"/>
          <p:cNvSpPr/>
          <p:nvPr/>
        </p:nvSpPr>
        <p:spPr>
          <a:xfrm>
            <a:off x="3703320" y="1911096"/>
            <a:ext cx="475488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B656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rsync plus cron, running automatically, not by hand.</a:t>
            </a:r>
            <a:endParaRPr lang="en-US" sz="1000" dirty="0"/>
          </a:p>
        </p:txBody>
      </p:sp>
      <p:sp>
        <p:nvSpPr>
          <p:cNvPr id="12" name="Shape 10"/>
          <p:cNvSpPr/>
          <p:nvPr/>
        </p:nvSpPr>
        <p:spPr>
          <a:xfrm>
            <a:off x="342900" y="2596896"/>
            <a:ext cx="292608" cy="292608"/>
          </a:xfrm>
          <a:prstGeom prst="ellipse">
            <a:avLst/>
          </a:prstGeom>
          <a:solidFill>
            <a:srgbClr val="660000"/>
          </a:solidFill>
          <a:ln/>
        </p:spPr>
      </p:sp>
      <p:sp>
        <p:nvSpPr>
          <p:cNvPr id="13" name="Text 11"/>
          <p:cNvSpPr/>
          <p:nvPr/>
        </p:nvSpPr>
        <p:spPr>
          <a:xfrm>
            <a:off x="342900" y="2596896"/>
            <a:ext cx="292608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3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777240" y="2569464"/>
            <a:ext cx="28346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50" b="1" dirty="0">
                <a:solidFill>
                  <a:srgbClr val="1B1E1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Prove a backup restores</a:t>
            </a:r>
            <a:endParaRPr lang="en-US" sz="1150" dirty="0"/>
          </a:p>
        </p:txBody>
      </p:sp>
      <p:sp>
        <p:nvSpPr>
          <p:cNvPr id="15" name="Text 13"/>
          <p:cNvSpPr/>
          <p:nvPr/>
        </p:nvSpPr>
        <p:spPr>
          <a:xfrm>
            <a:off x="3703320" y="2569464"/>
            <a:ext cx="475488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B656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Restore to a new location and verify the files are intact.</a:t>
            </a:r>
            <a:endParaRPr lang="en-US" sz="1000" dirty="0"/>
          </a:p>
        </p:txBody>
      </p:sp>
      <p:sp>
        <p:nvSpPr>
          <p:cNvPr id="16" name="Shape 14"/>
          <p:cNvSpPr/>
          <p:nvPr/>
        </p:nvSpPr>
        <p:spPr>
          <a:xfrm>
            <a:off x="342900" y="3255264"/>
            <a:ext cx="292608" cy="292608"/>
          </a:xfrm>
          <a:prstGeom prst="ellipse">
            <a:avLst/>
          </a:prstGeom>
          <a:solidFill>
            <a:srgbClr val="660000"/>
          </a:solidFill>
          <a:ln/>
        </p:spPr>
      </p:sp>
      <p:sp>
        <p:nvSpPr>
          <p:cNvPr id="17" name="Text 15"/>
          <p:cNvSpPr/>
          <p:nvPr/>
        </p:nvSpPr>
        <p:spPr>
          <a:xfrm>
            <a:off x="342900" y="3255264"/>
            <a:ext cx="292608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4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777240" y="3227832"/>
            <a:ext cx="28346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50" b="1" dirty="0">
                <a:solidFill>
                  <a:srgbClr val="1B1E1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Bonus: build a retention rule</a:t>
            </a:r>
            <a:endParaRPr lang="en-US" sz="1150" dirty="0"/>
          </a:p>
        </p:txBody>
      </p:sp>
      <p:sp>
        <p:nvSpPr>
          <p:cNvPr id="19" name="Text 17"/>
          <p:cNvSpPr/>
          <p:nvPr/>
        </p:nvSpPr>
        <p:spPr>
          <a:xfrm>
            <a:off x="3703320" y="3227832"/>
            <a:ext cx="475488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B656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script that deletes backups older than a set number of days.</a:t>
            </a:r>
            <a:endParaRPr lang="en-US" sz="1000" dirty="0"/>
          </a:p>
        </p:txBody>
      </p:sp>
      <p:sp>
        <p:nvSpPr>
          <p:cNvPr id="20" name="Text 18"/>
          <p:cNvSpPr/>
          <p:nvPr/>
        </p:nvSpPr>
        <p:spPr>
          <a:xfrm>
            <a:off x="342900" y="4855464"/>
            <a:ext cx="4114800" cy="2057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800" dirty="0">
                <a:solidFill>
                  <a:srgbClr val="A39A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TONIGHT'S EXERCISES</a:t>
            </a:r>
            <a:endParaRPr lang="en-US" sz="800" dirty="0"/>
          </a:p>
        </p:txBody>
      </p:sp>
      <p:sp>
        <p:nvSpPr>
          <p:cNvPr id="21" name="Text 19"/>
          <p:cNvSpPr/>
          <p:nvPr/>
        </p:nvSpPr>
        <p:spPr>
          <a:xfrm>
            <a:off x="5029200" y="4855464"/>
            <a:ext cx="3771900" cy="2057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800" dirty="0">
                <a:solidFill>
                  <a:srgbClr val="A39A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CofC Cybersecurity Club</a:t>
            </a:r>
            <a:endParaRPr lang="en-US" sz="8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42900" y="288036"/>
            <a:ext cx="7200900" cy="24003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b="1" spc="100" kern="0" dirty="0">
                <a:solidFill>
                  <a:srgbClr val="1C72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EXERCISE 1</a:t>
            </a:r>
            <a:endParaRPr lang="en-US" sz="1000" dirty="0"/>
          </a:p>
        </p:txBody>
      </p:sp>
      <p:sp>
        <p:nvSpPr>
          <p:cNvPr id="3" name="Text 1"/>
          <p:cNvSpPr/>
          <p:nvPr/>
        </p:nvSpPr>
        <p:spPr>
          <a:xfrm>
            <a:off x="342900" y="493776"/>
            <a:ext cx="8161020" cy="6172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1B1E1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Snapshot, break, and roll back</a:t>
            </a:r>
            <a:endParaRPr lang="en-US" sz="2400" dirty="0"/>
          </a:p>
        </p:txBody>
      </p:sp>
      <p:sp>
        <p:nvSpPr>
          <p:cNvPr id="4" name="Shape 2"/>
          <p:cNvSpPr/>
          <p:nvPr/>
        </p:nvSpPr>
        <p:spPr>
          <a:xfrm>
            <a:off x="342900" y="1280160"/>
            <a:ext cx="292608" cy="292608"/>
          </a:xfrm>
          <a:prstGeom prst="ellipse">
            <a:avLst/>
          </a:prstGeom>
          <a:solidFill>
            <a:srgbClr val="660000"/>
          </a:solidFill>
          <a:ln/>
        </p:spPr>
      </p:sp>
      <p:sp>
        <p:nvSpPr>
          <p:cNvPr id="5" name="Text 3"/>
          <p:cNvSpPr/>
          <p:nvPr/>
        </p:nvSpPr>
        <p:spPr>
          <a:xfrm>
            <a:off x="342900" y="1280160"/>
            <a:ext cx="292608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</a:t>
            </a:r>
            <a:endParaRPr lang="en-US" sz="1200" dirty="0"/>
          </a:p>
        </p:txBody>
      </p:sp>
      <p:sp>
        <p:nvSpPr>
          <p:cNvPr id="6" name="Text 4"/>
          <p:cNvSpPr/>
          <p:nvPr/>
        </p:nvSpPr>
        <p:spPr>
          <a:xfrm>
            <a:off x="777240" y="1252728"/>
            <a:ext cx="28346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50" b="1" dirty="0">
                <a:solidFill>
                  <a:srgbClr val="1B1E1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Take a snapshot</a:t>
            </a:r>
            <a:endParaRPr lang="en-US" sz="1150" dirty="0"/>
          </a:p>
        </p:txBody>
      </p:sp>
      <p:sp>
        <p:nvSpPr>
          <p:cNvPr id="7" name="Text 5"/>
          <p:cNvSpPr/>
          <p:nvPr/>
        </p:nvSpPr>
        <p:spPr>
          <a:xfrm>
            <a:off x="3703320" y="1252728"/>
            <a:ext cx="475488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B656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Of a Range VM, before making any change.</a:t>
            </a:r>
            <a:endParaRPr lang="en-US" sz="1000" dirty="0"/>
          </a:p>
        </p:txBody>
      </p:sp>
      <p:sp>
        <p:nvSpPr>
          <p:cNvPr id="8" name="Shape 6"/>
          <p:cNvSpPr/>
          <p:nvPr/>
        </p:nvSpPr>
        <p:spPr>
          <a:xfrm>
            <a:off x="342900" y="1938528"/>
            <a:ext cx="292608" cy="292608"/>
          </a:xfrm>
          <a:prstGeom prst="ellipse">
            <a:avLst/>
          </a:prstGeom>
          <a:solidFill>
            <a:srgbClr val="660000"/>
          </a:solidFill>
          <a:ln/>
        </p:spPr>
      </p:sp>
      <p:sp>
        <p:nvSpPr>
          <p:cNvPr id="9" name="Text 7"/>
          <p:cNvSpPr/>
          <p:nvPr/>
        </p:nvSpPr>
        <p:spPr>
          <a:xfrm>
            <a:off x="342900" y="1938528"/>
            <a:ext cx="292608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777240" y="1911096"/>
            <a:ext cx="28346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50" b="1" dirty="0">
                <a:solidFill>
                  <a:srgbClr val="1B1E1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Break something on purpose</a:t>
            </a:r>
            <a:endParaRPr lang="en-US" sz="1150" dirty="0"/>
          </a:p>
        </p:txBody>
      </p:sp>
      <p:sp>
        <p:nvSpPr>
          <p:cNvPr id="11" name="Text 9"/>
          <p:cNvSpPr/>
          <p:nvPr/>
        </p:nvSpPr>
        <p:spPr>
          <a:xfrm>
            <a:off x="3703320" y="1911096"/>
            <a:ext cx="475488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B656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Delete a config file, or stop a service in a way that will not restart cleanly.</a:t>
            </a:r>
            <a:endParaRPr lang="en-US" sz="1000" dirty="0"/>
          </a:p>
        </p:txBody>
      </p:sp>
      <p:sp>
        <p:nvSpPr>
          <p:cNvPr id="12" name="Shape 10"/>
          <p:cNvSpPr/>
          <p:nvPr/>
        </p:nvSpPr>
        <p:spPr>
          <a:xfrm>
            <a:off x="342900" y="2596896"/>
            <a:ext cx="292608" cy="292608"/>
          </a:xfrm>
          <a:prstGeom prst="ellipse">
            <a:avLst/>
          </a:prstGeom>
          <a:solidFill>
            <a:srgbClr val="660000"/>
          </a:solidFill>
          <a:ln/>
        </p:spPr>
      </p:sp>
      <p:sp>
        <p:nvSpPr>
          <p:cNvPr id="13" name="Text 11"/>
          <p:cNvSpPr/>
          <p:nvPr/>
        </p:nvSpPr>
        <p:spPr>
          <a:xfrm>
            <a:off x="342900" y="2596896"/>
            <a:ext cx="292608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3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777240" y="2569464"/>
            <a:ext cx="28346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50" b="1" dirty="0">
                <a:solidFill>
                  <a:srgbClr val="1B1E1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Confirm it is broken</a:t>
            </a:r>
            <a:endParaRPr lang="en-US" sz="1150" dirty="0"/>
          </a:p>
        </p:txBody>
      </p:sp>
      <p:sp>
        <p:nvSpPr>
          <p:cNvPr id="15" name="Text 13"/>
          <p:cNvSpPr/>
          <p:nvPr/>
        </p:nvSpPr>
        <p:spPr>
          <a:xfrm>
            <a:off x="3703320" y="2569464"/>
            <a:ext cx="475488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B656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service should visibly be down before you roll back.</a:t>
            </a:r>
            <a:endParaRPr lang="en-US" sz="1000" dirty="0"/>
          </a:p>
        </p:txBody>
      </p:sp>
      <p:sp>
        <p:nvSpPr>
          <p:cNvPr id="16" name="Shape 14"/>
          <p:cNvSpPr/>
          <p:nvPr/>
        </p:nvSpPr>
        <p:spPr>
          <a:xfrm>
            <a:off x="342900" y="3255264"/>
            <a:ext cx="292608" cy="292608"/>
          </a:xfrm>
          <a:prstGeom prst="ellipse">
            <a:avLst/>
          </a:prstGeom>
          <a:solidFill>
            <a:srgbClr val="660000"/>
          </a:solidFill>
          <a:ln/>
        </p:spPr>
      </p:sp>
      <p:sp>
        <p:nvSpPr>
          <p:cNvPr id="17" name="Text 15"/>
          <p:cNvSpPr/>
          <p:nvPr/>
        </p:nvSpPr>
        <p:spPr>
          <a:xfrm>
            <a:off x="342900" y="3255264"/>
            <a:ext cx="292608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4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777240" y="3227832"/>
            <a:ext cx="28346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50" b="1" dirty="0">
                <a:solidFill>
                  <a:srgbClr val="1B1E1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Roll back to the snapshot</a:t>
            </a:r>
            <a:endParaRPr lang="en-US" sz="1150" dirty="0"/>
          </a:p>
        </p:txBody>
      </p:sp>
      <p:sp>
        <p:nvSpPr>
          <p:cNvPr id="19" name="Text 17"/>
          <p:cNvSpPr/>
          <p:nvPr/>
        </p:nvSpPr>
        <p:spPr>
          <a:xfrm>
            <a:off x="3703320" y="3227832"/>
            <a:ext cx="475488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B656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Confirm the VM returns to exactly the state it was in before the break.</a:t>
            </a:r>
            <a:endParaRPr lang="en-US" sz="1000" dirty="0"/>
          </a:p>
        </p:txBody>
      </p:sp>
      <p:sp>
        <p:nvSpPr>
          <p:cNvPr id="20" name="Text 18"/>
          <p:cNvSpPr/>
          <p:nvPr/>
        </p:nvSpPr>
        <p:spPr>
          <a:xfrm>
            <a:off x="342900" y="4855464"/>
            <a:ext cx="4114800" cy="2057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800" dirty="0">
                <a:solidFill>
                  <a:srgbClr val="A39A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SNAPSHOT, BREAK, AND ROLL BACK</a:t>
            </a:r>
            <a:endParaRPr lang="en-US" sz="800" dirty="0"/>
          </a:p>
        </p:txBody>
      </p:sp>
      <p:sp>
        <p:nvSpPr>
          <p:cNvPr id="21" name="Text 19"/>
          <p:cNvSpPr/>
          <p:nvPr/>
        </p:nvSpPr>
        <p:spPr>
          <a:xfrm>
            <a:off x="5029200" y="4855464"/>
            <a:ext cx="3771900" cy="2057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800" dirty="0">
                <a:solidFill>
                  <a:srgbClr val="A39A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CofC Cybersecurity Club</a:t>
            </a:r>
            <a:endParaRPr lang="en-US" sz="8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42900" y="288036"/>
            <a:ext cx="7200900" cy="24003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b="1" spc="100" kern="0" dirty="0">
                <a:solidFill>
                  <a:srgbClr val="1C72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EXERCISE 2</a:t>
            </a:r>
            <a:endParaRPr lang="en-US" sz="1000" dirty="0"/>
          </a:p>
        </p:txBody>
      </p:sp>
      <p:sp>
        <p:nvSpPr>
          <p:cNvPr id="3" name="Text 1"/>
          <p:cNvSpPr/>
          <p:nvPr/>
        </p:nvSpPr>
        <p:spPr>
          <a:xfrm>
            <a:off x="342900" y="493776"/>
            <a:ext cx="8161020" cy="6172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1B1E1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Schedule a real backup job</a:t>
            </a:r>
            <a:endParaRPr lang="en-US" sz="2400" dirty="0"/>
          </a:p>
        </p:txBody>
      </p:sp>
      <p:sp>
        <p:nvSpPr>
          <p:cNvPr id="4" name="Shape 2"/>
          <p:cNvSpPr/>
          <p:nvPr/>
        </p:nvSpPr>
        <p:spPr>
          <a:xfrm>
            <a:off x="342900" y="1280160"/>
            <a:ext cx="292608" cy="292608"/>
          </a:xfrm>
          <a:prstGeom prst="ellipse">
            <a:avLst/>
          </a:prstGeom>
          <a:solidFill>
            <a:srgbClr val="660000"/>
          </a:solidFill>
          <a:ln/>
        </p:spPr>
      </p:sp>
      <p:sp>
        <p:nvSpPr>
          <p:cNvPr id="5" name="Text 3"/>
          <p:cNvSpPr/>
          <p:nvPr/>
        </p:nvSpPr>
        <p:spPr>
          <a:xfrm>
            <a:off x="342900" y="1280160"/>
            <a:ext cx="292608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</a:t>
            </a:r>
            <a:endParaRPr lang="en-US" sz="1200" dirty="0"/>
          </a:p>
        </p:txBody>
      </p:sp>
      <p:sp>
        <p:nvSpPr>
          <p:cNvPr id="6" name="Text 4"/>
          <p:cNvSpPr/>
          <p:nvPr/>
        </p:nvSpPr>
        <p:spPr>
          <a:xfrm>
            <a:off x="777240" y="1252728"/>
            <a:ext cx="28346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50" b="1" dirty="0">
                <a:solidFill>
                  <a:srgbClr val="1B1E1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Write the rsync command</a:t>
            </a:r>
            <a:endParaRPr lang="en-US" sz="1150" dirty="0"/>
          </a:p>
        </p:txBody>
      </p:sp>
      <p:sp>
        <p:nvSpPr>
          <p:cNvPr id="7" name="Text 5"/>
          <p:cNvSpPr/>
          <p:nvPr/>
        </p:nvSpPr>
        <p:spPr>
          <a:xfrm>
            <a:off x="3703320" y="1252728"/>
            <a:ext cx="475488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B656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Source directory, destination, and the flags from tonight's worked example.</a:t>
            </a:r>
            <a:endParaRPr lang="en-US" sz="1000" dirty="0"/>
          </a:p>
        </p:txBody>
      </p:sp>
      <p:sp>
        <p:nvSpPr>
          <p:cNvPr id="8" name="Shape 6"/>
          <p:cNvSpPr/>
          <p:nvPr/>
        </p:nvSpPr>
        <p:spPr>
          <a:xfrm>
            <a:off x="342900" y="1938528"/>
            <a:ext cx="292608" cy="292608"/>
          </a:xfrm>
          <a:prstGeom prst="ellipse">
            <a:avLst/>
          </a:prstGeom>
          <a:solidFill>
            <a:srgbClr val="660000"/>
          </a:solidFill>
          <a:ln/>
        </p:spPr>
      </p:sp>
      <p:sp>
        <p:nvSpPr>
          <p:cNvPr id="9" name="Text 7"/>
          <p:cNvSpPr/>
          <p:nvPr/>
        </p:nvSpPr>
        <p:spPr>
          <a:xfrm>
            <a:off x="342900" y="1938528"/>
            <a:ext cx="292608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777240" y="1911096"/>
            <a:ext cx="28346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50" b="1" dirty="0">
                <a:solidFill>
                  <a:srgbClr val="1B1E1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Test it by hand first</a:t>
            </a:r>
            <a:endParaRPr lang="en-US" sz="1150" dirty="0"/>
          </a:p>
        </p:txBody>
      </p:sp>
      <p:sp>
        <p:nvSpPr>
          <p:cNvPr id="11" name="Text 9"/>
          <p:cNvSpPr/>
          <p:nvPr/>
        </p:nvSpPr>
        <p:spPr>
          <a:xfrm>
            <a:off x="3703320" y="1911096"/>
            <a:ext cx="475488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B656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Run it manually once, confirm the files land correctly.</a:t>
            </a:r>
            <a:endParaRPr lang="en-US" sz="1000" dirty="0"/>
          </a:p>
        </p:txBody>
      </p:sp>
      <p:sp>
        <p:nvSpPr>
          <p:cNvPr id="12" name="Shape 10"/>
          <p:cNvSpPr/>
          <p:nvPr/>
        </p:nvSpPr>
        <p:spPr>
          <a:xfrm>
            <a:off x="342900" y="2596896"/>
            <a:ext cx="292608" cy="292608"/>
          </a:xfrm>
          <a:prstGeom prst="ellipse">
            <a:avLst/>
          </a:prstGeom>
          <a:solidFill>
            <a:srgbClr val="660000"/>
          </a:solidFill>
          <a:ln/>
        </p:spPr>
      </p:sp>
      <p:sp>
        <p:nvSpPr>
          <p:cNvPr id="13" name="Text 11"/>
          <p:cNvSpPr/>
          <p:nvPr/>
        </p:nvSpPr>
        <p:spPr>
          <a:xfrm>
            <a:off x="342900" y="2596896"/>
            <a:ext cx="292608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3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777240" y="2569464"/>
            <a:ext cx="28346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50" b="1" dirty="0">
                <a:solidFill>
                  <a:srgbClr val="1B1E1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Add it to cron</a:t>
            </a:r>
            <a:endParaRPr lang="en-US" sz="1150" dirty="0"/>
          </a:p>
        </p:txBody>
      </p:sp>
      <p:sp>
        <p:nvSpPr>
          <p:cNvPr id="15" name="Text 13"/>
          <p:cNvSpPr/>
          <p:nvPr/>
        </p:nvSpPr>
        <p:spPr>
          <a:xfrm>
            <a:off x="3703320" y="2569464"/>
            <a:ext cx="475488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B656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crontab -e, schedule it to run automatically.</a:t>
            </a:r>
            <a:endParaRPr lang="en-US" sz="1000" dirty="0"/>
          </a:p>
        </p:txBody>
      </p:sp>
      <p:sp>
        <p:nvSpPr>
          <p:cNvPr id="16" name="Shape 14"/>
          <p:cNvSpPr/>
          <p:nvPr/>
        </p:nvSpPr>
        <p:spPr>
          <a:xfrm>
            <a:off x="342900" y="3255264"/>
            <a:ext cx="292608" cy="292608"/>
          </a:xfrm>
          <a:prstGeom prst="ellipse">
            <a:avLst/>
          </a:prstGeom>
          <a:solidFill>
            <a:srgbClr val="660000"/>
          </a:solidFill>
          <a:ln/>
        </p:spPr>
      </p:sp>
      <p:sp>
        <p:nvSpPr>
          <p:cNvPr id="17" name="Text 15"/>
          <p:cNvSpPr/>
          <p:nvPr/>
        </p:nvSpPr>
        <p:spPr>
          <a:xfrm>
            <a:off x="342900" y="3255264"/>
            <a:ext cx="292608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4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777240" y="3227832"/>
            <a:ext cx="28346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50" b="1" dirty="0">
                <a:solidFill>
                  <a:srgbClr val="1B1E1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Confirm the log</a:t>
            </a:r>
            <a:endParaRPr lang="en-US" sz="1150" dirty="0"/>
          </a:p>
        </p:txBody>
      </p:sp>
      <p:sp>
        <p:nvSpPr>
          <p:cNvPr id="19" name="Text 17"/>
          <p:cNvSpPr/>
          <p:nvPr/>
        </p:nvSpPr>
        <p:spPr>
          <a:xfrm>
            <a:off x="3703320" y="3227832"/>
            <a:ext cx="475488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B656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Check the log file after the scheduled time passes, not just the command's exit code.</a:t>
            </a:r>
            <a:endParaRPr lang="en-US" sz="1000" dirty="0"/>
          </a:p>
        </p:txBody>
      </p:sp>
      <p:sp>
        <p:nvSpPr>
          <p:cNvPr id="20" name="Text 18"/>
          <p:cNvSpPr/>
          <p:nvPr/>
        </p:nvSpPr>
        <p:spPr>
          <a:xfrm>
            <a:off x="342900" y="4855464"/>
            <a:ext cx="4114800" cy="2057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800" dirty="0">
                <a:solidFill>
                  <a:srgbClr val="A39A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SCHEDULE A REAL BACKUP JOB</a:t>
            </a:r>
            <a:endParaRPr lang="en-US" sz="800" dirty="0"/>
          </a:p>
        </p:txBody>
      </p:sp>
      <p:sp>
        <p:nvSpPr>
          <p:cNvPr id="21" name="Text 19"/>
          <p:cNvSpPr/>
          <p:nvPr/>
        </p:nvSpPr>
        <p:spPr>
          <a:xfrm>
            <a:off x="5029200" y="4855464"/>
            <a:ext cx="3771900" cy="2057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800" dirty="0">
                <a:solidFill>
                  <a:srgbClr val="A39A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CofC Cybersecurity Club</a:t>
            </a:r>
            <a:endParaRPr lang="en-US" sz="8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42900" y="288036"/>
            <a:ext cx="7200900" cy="24003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b="1" spc="100" kern="0" dirty="0">
                <a:solidFill>
                  <a:srgbClr val="1C72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EXERCISE 3</a:t>
            </a:r>
            <a:endParaRPr lang="en-US" sz="1000" dirty="0"/>
          </a:p>
        </p:txBody>
      </p:sp>
      <p:sp>
        <p:nvSpPr>
          <p:cNvPr id="3" name="Text 1"/>
          <p:cNvSpPr/>
          <p:nvPr/>
        </p:nvSpPr>
        <p:spPr>
          <a:xfrm>
            <a:off x="342900" y="493776"/>
            <a:ext cx="8161020" cy="6172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1B1E1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Prove a backup restores</a:t>
            </a:r>
            <a:endParaRPr lang="en-US" sz="2400" dirty="0"/>
          </a:p>
        </p:txBody>
      </p:sp>
      <p:sp>
        <p:nvSpPr>
          <p:cNvPr id="4" name="Shape 2"/>
          <p:cNvSpPr/>
          <p:nvPr/>
        </p:nvSpPr>
        <p:spPr>
          <a:xfrm>
            <a:off x="342900" y="1280160"/>
            <a:ext cx="292608" cy="292608"/>
          </a:xfrm>
          <a:prstGeom prst="ellipse">
            <a:avLst/>
          </a:prstGeom>
          <a:solidFill>
            <a:srgbClr val="660000"/>
          </a:solidFill>
          <a:ln/>
        </p:spPr>
      </p:sp>
      <p:sp>
        <p:nvSpPr>
          <p:cNvPr id="5" name="Text 3"/>
          <p:cNvSpPr/>
          <p:nvPr/>
        </p:nvSpPr>
        <p:spPr>
          <a:xfrm>
            <a:off x="342900" y="1280160"/>
            <a:ext cx="292608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</a:t>
            </a:r>
            <a:endParaRPr lang="en-US" sz="1200" dirty="0"/>
          </a:p>
        </p:txBody>
      </p:sp>
      <p:sp>
        <p:nvSpPr>
          <p:cNvPr id="6" name="Text 4"/>
          <p:cNvSpPr/>
          <p:nvPr/>
        </p:nvSpPr>
        <p:spPr>
          <a:xfrm>
            <a:off x="777240" y="1252728"/>
            <a:ext cx="28346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50" b="1" dirty="0">
                <a:solidFill>
                  <a:srgbClr val="1B1E1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Pick a backup to test</a:t>
            </a:r>
            <a:endParaRPr lang="en-US" sz="1150" dirty="0"/>
          </a:p>
        </p:txBody>
      </p:sp>
      <p:sp>
        <p:nvSpPr>
          <p:cNvPr id="7" name="Text 5"/>
          <p:cNvSpPr/>
          <p:nvPr/>
        </p:nvSpPr>
        <p:spPr>
          <a:xfrm>
            <a:off x="3703320" y="1252728"/>
            <a:ext cx="475488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B656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One of the ones you just created.</a:t>
            </a:r>
            <a:endParaRPr lang="en-US" sz="1000" dirty="0"/>
          </a:p>
        </p:txBody>
      </p:sp>
      <p:sp>
        <p:nvSpPr>
          <p:cNvPr id="8" name="Shape 6"/>
          <p:cNvSpPr/>
          <p:nvPr/>
        </p:nvSpPr>
        <p:spPr>
          <a:xfrm>
            <a:off x="342900" y="1938528"/>
            <a:ext cx="292608" cy="292608"/>
          </a:xfrm>
          <a:prstGeom prst="ellipse">
            <a:avLst/>
          </a:prstGeom>
          <a:solidFill>
            <a:srgbClr val="660000"/>
          </a:solidFill>
          <a:ln/>
        </p:spPr>
      </p:sp>
      <p:sp>
        <p:nvSpPr>
          <p:cNvPr id="9" name="Text 7"/>
          <p:cNvSpPr/>
          <p:nvPr/>
        </p:nvSpPr>
        <p:spPr>
          <a:xfrm>
            <a:off x="342900" y="1938528"/>
            <a:ext cx="292608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777240" y="1911096"/>
            <a:ext cx="28346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50" b="1" dirty="0">
                <a:solidFill>
                  <a:srgbClr val="1B1E1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Restore to a new location</a:t>
            </a:r>
            <a:endParaRPr lang="en-US" sz="1150" dirty="0"/>
          </a:p>
        </p:txBody>
      </p:sp>
      <p:sp>
        <p:nvSpPr>
          <p:cNvPr id="11" name="Text 9"/>
          <p:cNvSpPr/>
          <p:nvPr/>
        </p:nvSpPr>
        <p:spPr>
          <a:xfrm>
            <a:off x="3703320" y="1911096"/>
            <a:ext cx="475488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B656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Never overwrite the original while testing.</a:t>
            </a:r>
            <a:endParaRPr lang="en-US" sz="1000" dirty="0"/>
          </a:p>
        </p:txBody>
      </p:sp>
      <p:sp>
        <p:nvSpPr>
          <p:cNvPr id="12" name="Shape 10"/>
          <p:cNvSpPr/>
          <p:nvPr/>
        </p:nvSpPr>
        <p:spPr>
          <a:xfrm>
            <a:off x="342900" y="2596896"/>
            <a:ext cx="292608" cy="292608"/>
          </a:xfrm>
          <a:prstGeom prst="ellipse">
            <a:avLst/>
          </a:prstGeom>
          <a:solidFill>
            <a:srgbClr val="660000"/>
          </a:solidFill>
          <a:ln/>
        </p:spPr>
      </p:sp>
      <p:sp>
        <p:nvSpPr>
          <p:cNvPr id="13" name="Text 11"/>
          <p:cNvSpPr/>
          <p:nvPr/>
        </p:nvSpPr>
        <p:spPr>
          <a:xfrm>
            <a:off x="342900" y="2596896"/>
            <a:ext cx="292608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3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777240" y="2569464"/>
            <a:ext cx="28346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50" b="1" dirty="0">
                <a:solidFill>
                  <a:srgbClr val="1B1E1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Open a few restored files</a:t>
            </a:r>
            <a:endParaRPr lang="en-US" sz="1150" dirty="0"/>
          </a:p>
        </p:txBody>
      </p:sp>
      <p:sp>
        <p:nvSpPr>
          <p:cNvPr id="15" name="Text 13"/>
          <p:cNvSpPr/>
          <p:nvPr/>
        </p:nvSpPr>
        <p:spPr>
          <a:xfrm>
            <a:off x="3703320" y="2569464"/>
            <a:ext cx="475488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B656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Confirm they are complete and not corrupted, not just present.</a:t>
            </a:r>
            <a:endParaRPr lang="en-US" sz="1000" dirty="0"/>
          </a:p>
        </p:txBody>
      </p:sp>
      <p:sp>
        <p:nvSpPr>
          <p:cNvPr id="16" name="Shape 14"/>
          <p:cNvSpPr/>
          <p:nvPr/>
        </p:nvSpPr>
        <p:spPr>
          <a:xfrm>
            <a:off x="342900" y="3255264"/>
            <a:ext cx="292608" cy="292608"/>
          </a:xfrm>
          <a:prstGeom prst="ellipse">
            <a:avLst/>
          </a:prstGeom>
          <a:solidFill>
            <a:srgbClr val="660000"/>
          </a:solidFill>
          <a:ln/>
        </p:spPr>
      </p:sp>
      <p:sp>
        <p:nvSpPr>
          <p:cNvPr id="17" name="Text 15"/>
          <p:cNvSpPr/>
          <p:nvPr/>
        </p:nvSpPr>
        <p:spPr>
          <a:xfrm>
            <a:off x="342900" y="3255264"/>
            <a:ext cx="292608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4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777240" y="3227832"/>
            <a:ext cx="28346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50" b="1" dirty="0">
                <a:solidFill>
                  <a:srgbClr val="1B1E1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Write down how long it took</a:t>
            </a:r>
            <a:endParaRPr lang="en-US" sz="1150" dirty="0"/>
          </a:p>
        </p:txBody>
      </p:sp>
      <p:sp>
        <p:nvSpPr>
          <p:cNvPr id="19" name="Text 17"/>
          <p:cNvSpPr/>
          <p:nvPr/>
        </p:nvSpPr>
        <p:spPr>
          <a:xfrm>
            <a:off x="3703320" y="3227832"/>
            <a:ext cx="475488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B656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That number is your real RTO for this kind of backup.</a:t>
            </a:r>
            <a:endParaRPr lang="en-US" sz="1000" dirty="0"/>
          </a:p>
        </p:txBody>
      </p:sp>
      <p:sp>
        <p:nvSpPr>
          <p:cNvPr id="20" name="Text 18"/>
          <p:cNvSpPr/>
          <p:nvPr/>
        </p:nvSpPr>
        <p:spPr>
          <a:xfrm>
            <a:off x="342900" y="4855464"/>
            <a:ext cx="4114800" cy="2057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800" dirty="0">
                <a:solidFill>
                  <a:srgbClr val="A39A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PROVE A BACKUP RESTORES</a:t>
            </a:r>
            <a:endParaRPr lang="en-US" sz="800" dirty="0"/>
          </a:p>
        </p:txBody>
      </p:sp>
      <p:sp>
        <p:nvSpPr>
          <p:cNvPr id="21" name="Text 19"/>
          <p:cNvSpPr/>
          <p:nvPr/>
        </p:nvSpPr>
        <p:spPr>
          <a:xfrm>
            <a:off x="5029200" y="4855464"/>
            <a:ext cx="3771900" cy="2057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800" dirty="0">
                <a:solidFill>
                  <a:srgbClr val="A39A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CofC Cybersecurity Club</a:t>
            </a:r>
            <a:endParaRPr lang="en-US" sz="800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42900" y="288036"/>
            <a:ext cx="7200900" cy="24003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b="1" spc="100" kern="0" dirty="0">
                <a:solidFill>
                  <a:srgbClr val="1C72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EXERCISE 4 · BONUS</a:t>
            </a:r>
            <a:endParaRPr lang="en-US" sz="1000" dirty="0"/>
          </a:p>
        </p:txBody>
      </p:sp>
      <p:sp>
        <p:nvSpPr>
          <p:cNvPr id="3" name="Text 1"/>
          <p:cNvSpPr/>
          <p:nvPr/>
        </p:nvSpPr>
        <p:spPr>
          <a:xfrm>
            <a:off x="342900" y="493776"/>
            <a:ext cx="8161020" cy="6172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1B1E1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Build a retention rule</a:t>
            </a:r>
            <a:endParaRPr lang="en-US" sz="2400" dirty="0"/>
          </a:p>
        </p:txBody>
      </p:sp>
      <p:sp>
        <p:nvSpPr>
          <p:cNvPr id="4" name="Shape 2"/>
          <p:cNvSpPr/>
          <p:nvPr/>
        </p:nvSpPr>
        <p:spPr>
          <a:xfrm>
            <a:off x="342900" y="1280160"/>
            <a:ext cx="292608" cy="292608"/>
          </a:xfrm>
          <a:prstGeom prst="ellipse">
            <a:avLst/>
          </a:prstGeom>
          <a:solidFill>
            <a:srgbClr val="660000"/>
          </a:solidFill>
          <a:ln/>
        </p:spPr>
      </p:sp>
      <p:sp>
        <p:nvSpPr>
          <p:cNvPr id="5" name="Text 3"/>
          <p:cNvSpPr/>
          <p:nvPr/>
        </p:nvSpPr>
        <p:spPr>
          <a:xfrm>
            <a:off x="342900" y="1280160"/>
            <a:ext cx="292608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</a:t>
            </a:r>
            <a:endParaRPr lang="en-US" sz="1200" dirty="0"/>
          </a:p>
        </p:txBody>
      </p:sp>
      <p:sp>
        <p:nvSpPr>
          <p:cNvPr id="6" name="Text 4"/>
          <p:cNvSpPr/>
          <p:nvPr/>
        </p:nvSpPr>
        <p:spPr>
          <a:xfrm>
            <a:off x="777240" y="1252728"/>
            <a:ext cx="28346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50" b="1" dirty="0">
                <a:solidFill>
                  <a:srgbClr val="1B1E1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Decide the window</a:t>
            </a:r>
            <a:endParaRPr lang="en-US" sz="1150" dirty="0"/>
          </a:p>
        </p:txBody>
      </p:sp>
      <p:sp>
        <p:nvSpPr>
          <p:cNvPr id="7" name="Text 5"/>
          <p:cNvSpPr/>
          <p:nvPr/>
        </p:nvSpPr>
        <p:spPr>
          <a:xfrm>
            <a:off x="3703320" y="1252728"/>
            <a:ext cx="475488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B656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How many days of backups should stick around.</a:t>
            </a:r>
            <a:endParaRPr lang="en-US" sz="1000" dirty="0"/>
          </a:p>
        </p:txBody>
      </p:sp>
      <p:sp>
        <p:nvSpPr>
          <p:cNvPr id="8" name="Shape 6"/>
          <p:cNvSpPr/>
          <p:nvPr/>
        </p:nvSpPr>
        <p:spPr>
          <a:xfrm>
            <a:off x="342900" y="1938528"/>
            <a:ext cx="292608" cy="292608"/>
          </a:xfrm>
          <a:prstGeom prst="ellipse">
            <a:avLst/>
          </a:prstGeom>
          <a:solidFill>
            <a:srgbClr val="660000"/>
          </a:solidFill>
          <a:ln/>
        </p:spPr>
      </p:sp>
      <p:sp>
        <p:nvSpPr>
          <p:cNvPr id="9" name="Text 7"/>
          <p:cNvSpPr/>
          <p:nvPr/>
        </p:nvSpPr>
        <p:spPr>
          <a:xfrm>
            <a:off x="342900" y="1938528"/>
            <a:ext cx="292608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777240" y="1911096"/>
            <a:ext cx="28346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50" b="1" dirty="0">
                <a:solidFill>
                  <a:srgbClr val="1B1E1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Write the cleanup command</a:t>
            </a:r>
            <a:endParaRPr lang="en-US" sz="1150" dirty="0"/>
          </a:p>
        </p:txBody>
      </p:sp>
      <p:sp>
        <p:nvSpPr>
          <p:cNvPr id="11" name="Text 9"/>
          <p:cNvSpPr/>
          <p:nvPr/>
        </p:nvSpPr>
        <p:spPr>
          <a:xfrm>
            <a:off x="3703320" y="1911096"/>
            <a:ext cx="475488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B656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find /backups -mtime +7 -delete, adjusted to your actual backup path.</a:t>
            </a:r>
            <a:endParaRPr lang="en-US" sz="1000" dirty="0"/>
          </a:p>
        </p:txBody>
      </p:sp>
      <p:sp>
        <p:nvSpPr>
          <p:cNvPr id="12" name="Shape 10"/>
          <p:cNvSpPr/>
          <p:nvPr/>
        </p:nvSpPr>
        <p:spPr>
          <a:xfrm>
            <a:off x="342900" y="2596896"/>
            <a:ext cx="292608" cy="292608"/>
          </a:xfrm>
          <a:prstGeom prst="ellipse">
            <a:avLst/>
          </a:prstGeom>
          <a:solidFill>
            <a:srgbClr val="660000"/>
          </a:solidFill>
          <a:ln/>
        </p:spPr>
      </p:sp>
      <p:sp>
        <p:nvSpPr>
          <p:cNvPr id="13" name="Text 11"/>
          <p:cNvSpPr/>
          <p:nvPr/>
        </p:nvSpPr>
        <p:spPr>
          <a:xfrm>
            <a:off x="342900" y="2596896"/>
            <a:ext cx="292608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3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777240" y="2569464"/>
            <a:ext cx="28346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50" b="1" dirty="0">
                <a:solidFill>
                  <a:srgbClr val="1B1E1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Test it safely first</a:t>
            </a:r>
            <a:endParaRPr lang="en-US" sz="1150" dirty="0"/>
          </a:p>
        </p:txBody>
      </p:sp>
      <p:sp>
        <p:nvSpPr>
          <p:cNvPr id="15" name="Text 13"/>
          <p:cNvSpPr/>
          <p:nvPr/>
        </p:nvSpPr>
        <p:spPr>
          <a:xfrm>
            <a:off x="3703320" y="2569464"/>
            <a:ext cx="475488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B656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Run with -print instead of -delete first, and confirm it targets only what you expect.</a:t>
            </a:r>
            <a:endParaRPr lang="en-US" sz="1000" dirty="0"/>
          </a:p>
        </p:txBody>
      </p:sp>
      <p:sp>
        <p:nvSpPr>
          <p:cNvPr id="16" name="Shape 14"/>
          <p:cNvSpPr/>
          <p:nvPr/>
        </p:nvSpPr>
        <p:spPr>
          <a:xfrm>
            <a:off x="342900" y="3255264"/>
            <a:ext cx="292608" cy="292608"/>
          </a:xfrm>
          <a:prstGeom prst="ellipse">
            <a:avLst/>
          </a:prstGeom>
          <a:solidFill>
            <a:srgbClr val="660000"/>
          </a:solidFill>
          <a:ln/>
        </p:spPr>
      </p:sp>
      <p:sp>
        <p:nvSpPr>
          <p:cNvPr id="17" name="Text 15"/>
          <p:cNvSpPr/>
          <p:nvPr/>
        </p:nvSpPr>
        <p:spPr>
          <a:xfrm>
            <a:off x="342900" y="3255264"/>
            <a:ext cx="292608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4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777240" y="3227832"/>
            <a:ext cx="28346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50" b="1" dirty="0">
                <a:solidFill>
                  <a:srgbClr val="1B1E1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Schedule it</a:t>
            </a:r>
            <a:endParaRPr lang="en-US" sz="1150" dirty="0"/>
          </a:p>
        </p:txBody>
      </p:sp>
      <p:sp>
        <p:nvSpPr>
          <p:cNvPr id="19" name="Text 17"/>
          <p:cNvSpPr/>
          <p:nvPr/>
        </p:nvSpPr>
        <p:spPr>
          <a:xfrm>
            <a:off x="3703320" y="3227832"/>
            <a:ext cx="475488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B656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Add it to cron, right after the backup job itself runs.</a:t>
            </a:r>
            <a:endParaRPr lang="en-US" sz="1000" dirty="0"/>
          </a:p>
        </p:txBody>
      </p:sp>
      <p:sp>
        <p:nvSpPr>
          <p:cNvPr id="20" name="Text 18"/>
          <p:cNvSpPr/>
          <p:nvPr/>
        </p:nvSpPr>
        <p:spPr>
          <a:xfrm>
            <a:off x="342900" y="4855464"/>
            <a:ext cx="4114800" cy="2057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800" dirty="0">
                <a:solidFill>
                  <a:srgbClr val="A39A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BUILD A RETENTION RULE</a:t>
            </a:r>
            <a:endParaRPr lang="en-US" sz="800" dirty="0"/>
          </a:p>
        </p:txBody>
      </p:sp>
      <p:sp>
        <p:nvSpPr>
          <p:cNvPr id="21" name="Text 19"/>
          <p:cNvSpPr/>
          <p:nvPr/>
        </p:nvSpPr>
        <p:spPr>
          <a:xfrm>
            <a:off x="5029200" y="4855464"/>
            <a:ext cx="3771900" cy="2057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800" dirty="0">
                <a:solidFill>
                  <a:srgbClr val="A39A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CofC Cybersecurity Club</a:t>
            </a:r>
            <a:endParaRPr lang="en-US" sz="800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42900" y="288036"/>
            <a:ext cx="7200900" cy="24003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b="1" spc="100" kern="0" dirty="0">
                <a:solidFill>
                  <a:srgbClr val="1C72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WHERE THIS CAME FROM</a:t>
            </a:r>
            <a:endParaRPr lang="en-US" sz="1000" dirty="0"/>
          </a:p>
        </p:txBody>
      </p:sp>
      <p:sp>
        <p:nvSpPr>
          <p:cNvPr id="3" name="Text 1"/>
          <p:cNvSpPr/>
          <p:nvPr/>
        </p:nvSpPr>
        <p:spPr>
          <a:xfrm>
            <a:off x="342900" y="493776"/>
            <a:ext cx="8161020" cy="6172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1B1E1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Resources &amp; citations</a:t>
            </a:r>
            <a:endParaRPr lang="en-US" sz="2400" dirty="0"/>
          </a:p>
        </p:txBody>
      </p:sp>
      <p:sp>
        <p:nvSpPr>
          <p:cNvPr id="4" name="Text 2"/>
          <p:cNvSpPr/>
          <p:nvPr/>
        </p:nvSpPr>
        <p:spPr>
          <a:xfrm>
            <a:off x="342900" y="1417320"/>
            <a:ext cx="411480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b="1" dirty="0">
                <a:solidFill>
                  <a:srgbClr val="1B1E1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NIST SP 800-34: Contingency Planning Guide</a:t>
            </a:r>
            <a:endParaRPr lang="en-US" sz="1050" dirty="0"/>
          </a:p>
        </p:txBody>
      </p:sp>
      <p:sp>
        <p:nvSpPr>
          <p:cNvPr id="5" name="Text 3"/>
          <p:cNvSpPr/>
          <p:nvPr/>
        </p:nvSpPr>
        <p:spPr>
          <a:xfrm>
            <a:off x="342900" y="1655064"/>
            <a:ext cx="4114800" cy="23774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50" dirty="0">
                <a:solidFill>
                  <a:srgbClr val="6B6560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csrc.nist.gov/pubs/sp/800/34/r1/final</a:t>
            </a:r>
            <a:endParaRPr lang="en-US" sz="950" dirty="0"/>
          </a:p>
        </p:txBody>
      </p:sp>
      <p:sp>
        <p:nvSpPr>
          <p:cNvPr id="6" name="Text 4"/>
          <p:cNvSpPr/>
          <p:nvPr/>
        </p:nvSpPr>
        <p:spPr>
          <a:xfrm>
            <a:off x="4686300" y="1417320"/>
            <a:ext cx="411480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b="1" dirty="0">
                <a:solidFill>
                  <a:srgbClr val="1B1E1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rsync Documentation</a:t>
            </a:r>
            <a:endParaRPr lang="en-US" sz="1050" dirty="0"/>
          </a:p>
        </p:txBody>
      </p:sp>
      <p:sp>
        <p:nvSpPr>
          <p:cNvPr id="7" name="Text 5"/>
          <p:cNvSpPr/>
          <p:nvPr/>
        </p:nvSpPr>
        <p:spPr>
          <a:xfrm>
            <a:off x="4686300" y="1655064"/>
            <a:ext cx="4114800" cy="23774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50" dirty="0">
                <a:solidFill>
                  <a:srgbClr val="6B6560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rsync.samba.org/documentation.html</a:t>
            </a:r>
            <a:endParaRPr lang="en-US" sz="950" dirty="0"/>
          </a:p>
        </p:txBody>
      </p:sp>
      <p:sp>
        <p:nvSpPr>
          <p:cNvPr id="8" name="Text 6"/>
          <p:cNvSpPr/>
          <p:nvPr/>
        </p:nvSpPr>
        <p:spPr>
          <a:xfrm>
            <a:off x="342900" y="1984248"/>
            <a:ext cx="411480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b="1" dirty="0">
                <a:solidFill>
                  <a:srgbClr val="1B1E1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Restic Documentation</a:t>
            </a:r>
            <a:endParaRPr lang="en-US" sz="1050" dirty="0"/>
          </a:p>
        </p:txBody>
      </p:sp>
      <p:sp>
        <p:nvSpPr>
          <p:cNvPr id="9" name="Text 7"/>
          <p:cNvSpPr/>
          <p:nvPr/>
        </p:nvSpPr>
        <p:spPr>
          <a:xfrm>
            <a:off x="342900" y="2221992"/>
            <a:ext cx="4114800" cy="23774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50" dirty="0">
                <a:solidFill>
                  <a:srgbClr val="6B6560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restic.readthedocs.io</a:t>
            </a:r>
            <a:endParaRPr lang="en-US" sz="950" dirty="0"/>
          </a:p>
        </p:txBody>
      </p:sp>
      <p:sp>
        <p:nvSpPr>
          <p:cNvPr id="10" name="Text 8"/>
          <p:cNvSpPr/>
          <p:nvPr/>
        </p:nvSpPr>
        <p:spPr>
          <a:xfrm>
            <a:off x="4686300" y="1984248"/>
            <a:ext cx="411480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b="1" dirty="0">
                <a:solidFill>
                  <a:srgbClr val="1B1E1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crontab(5) Manual Page</a:t>
            </a:r>
            <a:endParaRPr lang="en-US" sz="1050" dirty="0"/>
          </a:p>
        </p:txBody>
      </p:sp>
      <p:sp>
        <p:nvSpPr>
          <p:cNvPr id="11" name="Text 9"/>
          <p:cNvSpPr/>
          <p:nvPr/>
        </p:nvSpPr>
        <p:spPr>
          <a:xfrm>
            <a:off x="4686300" y="2221992"/>
            <a:ext cx="4114800" cy="23774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50" dirty="0">
                <a:solidFill>
                  <a:srgbClr val="6B6560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man7.org/linux/man-pages/man5/crontab.5.html</a:t>
            </a:r>
            <a:endParaRPr lang="en-US" sz="950" dirty="0"/>
          </a:p>
        </p:txBody>
      </p:sp>
      <p:sp>
        <p:nvSpPr>
          <p:cNvPr id="12" name="Text 10"/>
          <p:cNvSpPr/>
          <p:nvPr/>
        </p:nvSpPr>
        <p:spPr>
          <a:xfrm>
            <a:off x="342900" y="2551176"/>
            <a:ext cx="411480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b="1" dirty="0">
                <a:solidFill>
                  <a:srgbClr val="1B1E1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GnuPG Documentation</a:t>
            </a:r>
            <a:endParaRPr lang="en-US" sz="1050" dirty="0"/>
          </a:p>
        </p:txBody>
      </p:sp>
      <p:sp>
        <p:nvSpPr>
          <p:cNvPr id="13" name="Text 11"/>
          <p:cNvSpPr/>
          <p:nvPr/>
        </p:nvSpPr>
        <p:spPr>
          <a:xfrm>
            <a:off x="342900" y="2788920"/>
            <a:ext cx="4114800" cy="23774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50" dirty="0">
                <a:solidFill>
                  <a:srgbClr val="6B6560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gnupg.org/documentation</a:t>
            </a:r>
            <a:endParaRPr lang="en-US" sz="950" dirty="0"/>
          </a:p>
        </p:txBody>
      </p:sp>
      <p:sp>
        <p:nvSpPr>
          <p:cNvPr id="14" name="Text 12"/>
          <p:cNvSpPr/>
          <p:nvPr/>
        </p:nvSpPr>
        <p:spPr>
          <a:xfrm>
            <a:off x="342900" y="4855464"/>
            <a:ext cx="4114800" cy="2057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800" dirty="0">
                <a:solidFill>
                  <a:srgbClr val="A39A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RESOURCES</a:t>
            </a:r>
            <a:endParaRPr lang="en-US" sz="800" dirty="0"/>
          </a:p>
        </p:txBody>
      </p:sp>
      <p:sp>
        <p:nvSpPr>
          <p:cNvPr id="15" name="Text 13"/>
          <p:cNvSpPr/>
          <p:nvPr/>
        </p:nvSpPr>
        <p:spPr>
          <a:xfrm>
            <a:off x="5029200" y="4855464"/>
            <a:ext cx="3771900" cy="2057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800" dirty="0">
                <a:solidFill>
                  <a:srgbClr val="A39A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CofC Cybersecurity Club</a:t>
            </a:r>
            <a:endParaRPr lang="en-US" sz="800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3">
    <p:bg>
      <p:bgPr>
        <a:solidFill>
          <a:srgbClr val="1B1E1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42900" y="502920"/>
            <a:ext cx="7772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100" kern="0" dirty="0">
                <a:solidFill>
                  <a:srgbClr val="1C72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NEXT SESSION</a:t>
            </a:r>
            <a:endParaRPr lang="en-US" sz="1100" dirty="0"/>
          </a:p>
        </p:txBody>
      </p:sp>
      <p:sp>
        <p:nvSpPr>
          <p:cNvPr id="3" name="Text 1"/>
          <p:cNvSpPr/>
          <p:nvPr/>
        </p:nvSpPr>
        <p:spPr>
          <a:xfrm>
            <a:off x="342900" y="822960"/>
            <a:ext cx="822960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Thursday: System Recovery Practice</a:t>
            </a:r>
            <a:endParaRPr lang="en-US" sz="2600" dirty="0"/>
          </a:p>
        </p:txBody>
      </p:sp>
      <p:sp>
        <p:nvSpPr>
          <p:cNvPr id="4" name="Text 2"/>
          <p:cNvSpPr/>
          <p:nvPr/>
        </p:nvSpPr>
        <p:spPr>
          <a:xfrm>
            <a:off x="342900" y="1508760"/>
            <a:ext cx="813816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D8D3C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Tonight covered the plan. Thursday is the drill: recovering a broken service from a backup, under time pressure, as if it were a real incident.</a:t>
            </a:r>
            <a:endParaRPr lang="en-US" sz="1300" dirty="0"/>
          </a:p>
        </p:txBody>
      </p:sp>
      <p:sp>
        <p:nvSpPr>
          <p:cNvPr id="5" name="Shape 3"/>
          <p:cNvSpPr/>
          <p:nvPr/>
        </p:nvSpPr>
        <p:spPr>
          <a:xfrm>
            <a:off x="342900" y="2606040"/>
            <a:ext cx="347472" cy="347472"/>
          </a:xfrm>
          <a:prstGeom prst="ellipse">
            <a:avLst/>
          </a:prstGeom>
          <a:solidFill>
            <a:srgbClr val="4AD4C4"/>
          </a:solidFill>
          <a:ln/>
        </p:spPr>
        <p:txBody>
          <a:bodyPr/>
          <a:p/>
        </p:txBody>
      </p:sp>
      <p:pic>
        <p:nvPicPr>
          <p:cNvPr id="6" name="Image 0" descr="/home/claude/work/newdecks/icons/location_pin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91546" y="2654686"/>
            <a:ext cx="250180" cy="250180"/>
          </a:xfrm>
          <a:prstGeom prst="rect">
            <a:avLst/>
          </a:prstGeom>
        </p:spPr>
      </p:pic>
      <p:sp>
        <p:nvSpPr>
          <p:cNvPr id="7" name="Text 4"/>
          <p:cNvSpPr/>
          <p:nvPr/>
        </p:nvSpPr>
        <p:spPr>
          <a:xfrm>
            <a:off x="822960" y="2624328"/>
            <a:ext cx="758952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Simons 281, College of Charleston</a:t>
            </a:r>
            <a:endParaRPr lang="en-US" sz="1200" dirty="0"/>
          </a:p>
        </p:txBody>
      </p:sp>
      <p:sp>
        <p:nvSpPr>
          <p:cNvPr id="8" name="Shape 5"/>
          <p:cNvSpPr/>
          <p:nvPr/>
        </p:nvSpPr>
        <p:spPr>
          <a:xfrm>
            <a:off x="342900" y="3063240"/>
            <a:ext cx="347472" cy="347472"/>
          </a:xfrm>
          <a:prstGeom prst="ellipse">
            <a:avLst/>
          </a:prstGeom>
          <a:solidFill>
            <a:srgbClr val="4AD4C4"/>
          </a:solidFill>
          <a:ln/>
        </p:spPr>
        <p:txBody>
          <a:bodyPr/>
          <a:p/>
        </p:txBody>
      </p:sp>
      <p:pic>
        <p:nvPicPr>
          <p:cNvPr id="9" name="Image 1" descr="/home/claude/work/newdecks/icons/clock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1546" y="3111886"/>
            <a:ext cx="250180" cy="250180"/>
          </a:xfrm>
          <a:prstGeom prst="rect">
            <a:avLst/>
          </a:prstGeom>
        </p:spPr>
      </p:pic>
      <p:sp>
        <p:nvSpPr>
          <p:cNvPr id="10" name="Text 6"/>
          <p:cNvSpPr/>
          <p:nvPr/>
        </p:nvSpPr>
        <p:spPr>
          <a:xfrm>
            <a:off x="822960" y="3081528"/>
            <a:ext cx="758952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Tuesdays &amp; Thursdays, 5:30-7:00 PM</a:t>
            </a:r>
            <a:endParaRPr lang="en-US" sz="1200" dirty="0"/>
          </a:p>
        </p:txBody>
      </p:sp>
      <p:sp>
        <p:nvSpPr>
          <p:cNvPr id="11" name="Shape 7"/>
          <p:cNvSpPr/>
          <p:nvPr/>
        </p:nvSpPr>
        <p:spPr>
          <a:xfrm>
            <a:off x="342900" y="3520440"/>
            <a:ext cx="347472" cy="347472"/>
          </a:xfrm>
          <a:prstGeom prst="ellipse">
            <a:avLst/>
          </a:prstGeom>
          <a:solidFill>
            <a:srgbClr val="4AD4C4"/>
          </a:solidFill>
          <a:ln/>
        </p:spPr>
        <p:txBody>
          <a:bodyPr/>
          <a:p/>
        </p:txBody>
      </p:sp>
      <p:pic>
        <p:nvPicPr>
          <p:cNvPr id="12" name="Image 2" descr="/home/claude/work/newdecks/icons/warning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1546" y="3569086"/>
            <a:ext cx="250180" cy="250180"/>
          </a:xfrm>
          <a:prstGeom prst="rect">
            <a:avLst/>
          </a:prstGeom>
        </p:spPr>
      </p:pic>
      <p:sp>
        <p:nvSpPr>
          <p:cNvPr id="13" name="Text 8"/>
          <p:cNvSpPr/>
          <p:nvPr/>
        </p:nvSpPr>
        <p:spPr>
          <a:xfrm>
            <a:off x="822960" y="3538728"/>
            <a:ext cx="758952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Questions on tonight's material? Ask in #defense-team</a:t>
            </a:r>
            <a:endParaRPr lang="en-US" sz="1200" dirty="0"/>
          </a:p>
        </p:txBody>
      </p:sp>
      <p:sp>
        <p:nvSpPr>
          <p:cNvPr id="14" name="Text 9"/>
          <p:cNvSpPr/>
          <p:nvPr/>
        </p:nvSpPr>
        <p:spPr>
          <a:xfrm>
            <a:off x="342900" y="4855464"/>
            <a:ext cx="4114800" cy="2057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800" dirty="0">
                <a:solidFill>
                  <a:srgbClr val="8A85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NEXT UP</a:t>
            </a:r>
            <a:endParaRPr lang="en-US" sz="800" dirty="0"/>
          </a:p>
        </p:txBody>
      </p:sp>
      <p:sp>
        <p:nvSpPr>
          <p:cNvPr id="15" name="Text 10"/>
          <p:cNvSpPr/>
          <p:nvPr/>
        </p:nvSpPr>
        <p:spPr>
          <a:xfrm>
            <a:off x="5029200" y="4855464"/>
            <a:ext cx="3771900" cy="2057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800" dirty="0">
                <a:solidFill>
                  <a:srgbClr val="8A85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CofC Cybersecurity Club</a:t>
            </a:r>
            <a:endParaRPr lang="en-US" sz="800"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B1E1D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411480"/>
            <a:ext cx="7772400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1100" b="1">
                <a:solidFill>
                  <a:srgbClr val="1C7268"/>
                </a:solidFill>
                <a:latin typeface="Calibri"/>
              </a:rPr>
              <a:t>ATTENDANCE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57200" y="777240"/>
            <a:ext cx="5120640" cy="9144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05000"/>
              </a:lnSpc>
            </a:pPr>
            <a:r>
              <a:rPr sz="2600" b="1">
                <a:solidFill>
                  <a:srgbClr val="FFFFFF"/>
                </a:solidFill>
                <a:latin typeface="Cambria"/>
              </a:rPr>
              <a:t>Check in for tonight's meeting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7200" y="1874519"/>
            <a:ext cx="5120640" cy="100584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30000"/>
              </a:lnSpc>
            </a:pPr>
            <a:r>
              <a:rPr sz="1300" b="0">
                <a:solidFill>
                  <a:srgbClr val="D8D3C8"/>
                </a:solidFill>
                <a:latin typeface="Calibri"/>
              </a:rPr>
              <a:t>Scan the QR code to sign in for attendance.</a:t>
            </a:r>
          </a:p>
          <a:p>
            <a:pPr algn="l">
              <a:lnSpc>
                <a:spcPct val="130000"/>
              </a:lnSpc>
            </a:pPr>
            <a:r>
              <a:rPr sz="1300" b="0">
                <a:solidFill>
                  <a:srgbClr val="D8D3C8"/>
                </a:solidFill>
                <a:latin typeface="Calibri"/>
              </a:rPr>
              <a:t>Requires your CofC login.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57200" y="3063240"/>
            <a:ext cx="5120640" cy="32004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1000" b="0">
                <a:solidFill>
                  <a:srgbClr val="8A8580"/>
                </a:solidFill>
                <a:latin typeface="Calibri"/>
              </a:rPr>
              <a:t>Can't scan? Go to forms.gle/ccN4CuqviXhndixq5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57200" y="4850892"/>
            <a:ext cx="5486400" cy="210312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800" b="0">
                <a:solidFill>
                  <a:srgbClr val="8A8580"/>
                </a:solidFill>
                <a:latin typeface="Calibri"/>
              </a:rPr>
              <a:t>ATTENDANCE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291072" y="4850892"/>
            <a:ext cx="2395728" cy="210312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800" b="0">
                <a:solidFill>
                  <a:srgbClr val="8A8580"/>
                </a:solidFill>
                <a:latin typeface="Calibri"/>
              </a:rPr>
              <a:t>CofC Cybersecurity Club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5943600" y="594360"/>
            <a:ext cx="2743200" cy="3246120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9" name="Picture 8" descr="qr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40780" y="795528"/>
            <a:ext cx="2148840" cy="2148840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5943600" y="3054096"/>
            <a:ext cx="2743200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ctr"/>
            <a:r>
              <a:rPr sz="1200" b="1">
                <a:solidFill>
                  <a:srgbClr val="1B1E1D"/>
                </a:solidFill>
                <a:latin typeface="Calibri"/>
              </a:rPr>
              <a:t>Scan to check in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23</Slides>
  <Notes>23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23</vt:i4>
      </vt:variant>
    </vt:vector>
  </HeadingPairs>
  <TitlesOfParts>
    <vt:vector size="26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2026-07-19T22:22:48Z</dcterms:created>
  <dcterms:modified xsi:type="dcterms:W3CDTF">2026-07-19T22:22:48Z</dcterms:modified>
</cp:coreProperties>
</file>