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96" r:id="rId47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Relationship Id="rId46" Type="http://schemas.openxmlformats.org/officeDocument/2006/relationships/tableStyles" Target="tableStyles.xml"/><Relationship Id="rId47" Type="http://schemas.openxmlformats.org/officeDocument/2006/relationships/slide" Target="slides/slide4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image" Target="../media/image-2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image" Target="../media/image-30-3.png"/><Relationship Id="rId4" Type="http://schemas.openxmlformats.org/officeDocument/2006/relationships/image" Target="../media/image-3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image" Target="../media/image-32-3.png"/><Relationship Id="rId4" Type="http://schemas.openxmlformats.org/officeDocument/2006/relationships/image" Target="../media/image-3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image" Target="../media/image-40-2.png"/><Relationship Id="rId3" Type="http://schemas.openxmlformats.org/officeDocument/2006/relationships/image" Target="../media/image-4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newdecks/logo-stk-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56616"/>
            <a:ext cx="993953" cy="90342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42900" y="141732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THURSDAY SESSION · WEEK 20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342900" y="2148840"/>
            <a:ext cx="8229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Basic Centralized Monitoring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342900" y="310896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9C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Standing up Security Onion and Wazuh, from install to a detection rule you wrote yourself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342900" y="45720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Tuesdays &amp; Thursdays, 5:30-7:00 PM  •  Simons 281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Tonight's agenda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tools, two different vantage points on the same lab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411480" cy="41148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6" name="Image 0" descr="/home/claude/work/newdecks/icons/serv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507" y="1657807"/>
            <a:ext cx="296266" cy="29626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09828" y="158191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a SIEM does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909828" y="185623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Ingest, search, visualize, and alert.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594860" y="1600200"/>
            <a:ext cx="411480" cy="411480"/>
          </a:xfrm>
          <a:prstGeom prst="ellipse">
            <a:avLst/>
          </a:prstGeom>
          <a:solidFill>
            <a:srgbClr val="1C7268"/>
          </a:solidFill>
          <a:ln/>
        </p:spPr>
      </p:sp>
      <p:pic>
        <p:nvPicPr>
          <p:cNvPr id="10" name="Image 1" descr="/home/claude/work/newdecks/icons/databas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2467" y="1657807"/>
            <a:ext cx="296266" cy="29626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161788" y="158191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SIEM architecture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5161788" y="185623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four layers every stack has in common.</a:t>
            </a:r>
            <a:endParaRPr lang="en-US" sz="1050" dirty="0"/>
          </a:p>
        </p:txBody>
      </p:sp>
      <p:sp>
        <p:nvSpPr>
          <p:cNvPr id="13" name="Shape 9"/>
          <p:cNvSpPr/>
          <p:nvPr/>
        </p:nvSpPr>
        <p:spPr>
          <a:xfrm>
            <a:off x="342900" y="2651760"/>
            <a:ext cx="411480" cy="41148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4" name="Image 2" descr="/home/claude/work/newdecks/icons/tool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507" y="2709367"/>
            <a:ext cx="296266" cy="296266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909828" y="263347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Security Onion</a:t>
            </a:r>
            <a:endParaRPr lang="en-US" sz="1300" dirty="0"/>
          </a:p>
        </p:txBody>
      </p:sp>
      <p:sp>
        <p:nvSpPr>
          <p:cNvPr id="16" name="Text 11"/>
          <p:cNvSpPr/>
          <p:nvPr/>
        </p:nvSpPr>
        <p:spPr>
          <a:xfrm>
            <a:off x="909828" y="290779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Network-focused: Suricata, Zeek, full packet capture.</a:t>
            </a:r>
            <a:endParaRPr lang="en-US" sz="1050" dirty="0"/>
          </a:p>
        </p:txBody>
      </p:sp>
      <p:sp>
        <p:nvSpPr>
          <p:cNvPr id="17" name="Shape 12"/>
          <p:cNvSpPr/>
          <p:nvPr/>
        </p:nvSpPr>
        <p:spPr>
          <a:xfrm>
            <a:off x="4594860" y="2651760"/>
            <a:ext cx="411480" cy="411480"/>
          </a:xfrm>
          <a:prstGeom prst="ellipse">
            <a:avLst/>
          </a:prstGeom>
          <a:solidFill>
            <a:srgbClr val="1C7268"/>
          </a:solidFill>
          <a:ln/>
        </p:spPr>
      </p:sp>
      <p:pic>
        <p:nvPicPr>
          <p:cNvPr id="18" name="Image 3" descr="/home/claude/work/newdecks/icons/shiel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2467" y="2709367"/>
            <a:ext cx="296266" cy="296266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5161788" y="263347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Wazuh</a:t>
            </a:r>
            <a:endParaRPr lang="en-US" sz="1300" dirty="0"/>
          </a:p>
        </p:txBody>
      </p:sp>
      <p:sp>
        <p:nvSpPr>
          <p:cNvPr id="20" name="Text 14"/>
          <p:cNvSpPr/>
          <p:nvPr/>
        </p:nvSpPr>
        <p:spPr>
          <a:xfrm>
            <a:off x="5161788" y="290779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Host-focused: file integrity, log analysis, agents.</a:t>
            </a:r>
            <a:endParaRPr lang="en-US" sz="1050" dirty="0"/>
          </a:p>
        </p:txBody>
      </p:sp>
      <p:sp>
        <p:nvSpPr>
          <p:cNvPr id="21" name="Shape 15"/>
          <p:cNvSpPr/>
          <p:nvPr/>
        </p:nvSpPr>
        <p:spPr>
          <a:xfrm>
            <a:off x="342900" y="3703320"/>
            <a:ext cx="411480" cy="41148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4" descr="/home/claude/work/newdecks/icons/search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507" y="3760927"/>
            <a:ext cx="296266" cy="296266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909828" y="368503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Searches, dashboards &amp; rules</a:t>
            </a:r>
            <a:endParaRPr lang="en-US" sz="1300" dirty="0"/>
          </a:p>
        </p:txBody>
      </p:sp>
      <p:sp>
        <p:nvSpPr>
          <p:cNvPr id="24" name="Text 17"/>
          <p:cNvSpPr/>
          <p:nvPr/>
        </p:nvSpPr>
        <p:spPr>
          <a:xfrm>
            <a:off x="909828" y="395935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Making both tools useful, not just running.</a:t>
            </a:r>
            <a:endParaRPr lang="en-US" sz="1050" dirty="0"/>
          </a:p>
        </p:txBody>
      </p:sp>
      <p:sp>
        <p:nvSpPr>
          <p:cNvPr id="25" name="Shape 18"/>
          <p:cNvSpPr/>
          <p:nvPr/>
        </p:nvSpPr>
        <p:spPr>
          <a:xfrm>
            <a:off x="4594860" y="3703320"/>
            <a:ext cx="411480" cy="411480"/>
          </a:xfrm>
          <a:prstGeom prst="ellipse">
            <a:avLst/>
          </a:prstGeom>
          <a:solidFill>
            <a:srgbClr val="1C7268"/>
          </a:solidFill>
          <a:ln/>
        </p:spPr>
      </p:sp>
      <p:pic>
        <p:nvPicPr>
          <p:cNvPr id="26" name="Image 5" descr="/home/claude/work/newdecks/icons/terminal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2467" y="3760927"/>
            <a:ext cx="296266" cy="296266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5161788" y="368503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Exercises on the Range</a:t>
            </a:r>
            <a:endParaRPr lang="en-US" sz="1300" dirty="0"/>
          </a:p>
        </p:txBody>
      </p:sp>
      <p:sp>
        <p:nvSpPr>
          <p:cNvPr id="28" name="Text 20"/>
          <p:cNvSpPr/>
          <p:nvPr/>
        </p:nvSpPr>
        <p:spPr>
          <a:xfrm>
            <a:off x="5161788" y="395935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 both, feed them, and alert on something real.</a:t>
            </a:r>
            <a:endParaRPr lang="en-US" sz="1050" dirty="0"/>
          </a:p>
        </p:txBody>
      </p:sp>
      <p:sp>
        <p:nvSpPr>
          <p:cNvPr id="29" name="Text 21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800" dirty="0"/>
          </a:p>
        </p:txBody>
      </p:sp>
      <p:sp>
        <p:nvSpPr>
          <p:cNvPr id="30" name="Text 22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Quick recap: logs, forwarded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234440"/>
            <a:ext cx="81381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8D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Tuesday covered getting logs off individual hosts and into one place, over syslog and Windows Event Forwarding. Carrying forward: two systems on the receiving end, one watching the network, one watching the host.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 #1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a SIEM does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97280"/>
            <a:ext cx="8138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1E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SIEM stands for Security Information and Event Management. It is not one tool, it is a pipeline: four jobs, usually handled by a few tools working together.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3429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6" name="Image 0" descr="/home/claude/work/newdecks/icons/databas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667" y="2019727"/>
            <a:ext cx="276515" cy="27651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429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Ingest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429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Receives events from every forwarding host and normalizes them into a common format.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25146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0" name="Image 1" descr="/home/claude/work/newdecks/icons/search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367" y="2019727"/>
            <a:ext cx="276515" cy="27651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5146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Search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25146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Query across every host at once, in seconds, instead of grepping one log file at a time.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46863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4" name="Image 2" descr="/home/claude/work/newdecks/icons/monitoring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067" y="2019727"/>
            <a:ext cx="276515" cy="27651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6863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Visualize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46863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Dashboards turn a wall of raw events into something you can scan at a glance.</a:t>
            </a:r>
            <a:endParaRPr lang="en-US" sz="1000" dirty="0"/>
          </a:p>
        </p:txBody>
      </p:sp>
      <p:sp>
        <p:nvSpPr>
          <p:cNvPr id="17" name="Shape 12"/>
          <p:cNvSpPr/>
          <p:nvPr/>
        </p:nvSpPr>
        <p:spPr>
          <a:xfrm>
            <a:off x="68580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8" name="Image 3" descr="/home/claude/work/newdecks/icons/warning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1767" y="2019727"/>
            <a:ext cx="276515" cy="27651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8580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Alert</a:t>
            </a:r>
            <a:endParaRPr lang="en-US" sz="1200" dirty="0"/>
          </a:p>
        </p:txBody>
      </p:sp>
      <p:sp>
        <p:nvSpPr>
          <p:cNvPr id="20" name="Text 14"/>
          <p:cNvSpPr/>
          <p:nvPr/>
        </p:nvSpPr>
        <p:spPr>
          <a:xfrm>
            <a:off x="68580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saved rule that notifies someone the moment a specific pattern matches.</a:t>
            </a:r>
            <a:endParaRPr lang="en-US" sz="1000" dirty="0"/>
          </a:p>
        </p:txBody>
      </p:sp>
      <p:sp>
        <p:nvSpPr>
          <p:cNvPr id="21" name="Text 1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 SIEM DOES</a:t>
            </a:r>
            <a:endParaRPr lang="en-US" sz="800" dirty="0"/>
          </a:p>
        </p:txBody>
      </p:sp>
      <p:sp>
        <p:nvSpPr>
          <p:cNvPr id="22" name="Text 16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FOUR LAYERS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SIEM architecture, at a glance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stack in this space is built from the same shape, whichever tools fill it in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rou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Collection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Agents and forwarders on every host: Wazuh agents, the Security Onion sensor, syslog, WEF.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serv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Ingest pipeline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Parses and normalizes incoming events before they are stored.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databas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Storage &amp; indexing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Elasticsearch in Security Onion, the Wazuh indexer (an OpenSearch fork) in Wazuh.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monitoring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Search &amp; visualization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Kibana-family dashboard on top, in both tools, for different reasons.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SIEM ARCHITECTURE, AT A GLANCE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VANTAGE POINTS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Security Onion vs. Wazuh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really competitors. Most real deployments run something like both, together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42900" y="1508760"/>
          <a:ext cx="845820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3246120"/>
                <a:gridCol w="32918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Security Onion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Wazuh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Vantage point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network: what crosses the wire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host: what happens on each machine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Core strength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Full packet capture, signature and protocol detection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File integrity, log analysis, vulnerability and compliance checks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How it collects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sensor watching a mirrored network link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lightweight agent installed on each endpoint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Best for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Seeing an attacker before they land on a host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Seeing exactly what changed once they do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ONION VS. WAZUH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START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Security Onion: system requirements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hardware needs to look like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42900" y="1508760"/>
          <a:ext cx="8458200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3154680"/>
                <a:gridCol w="32004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Standalone (lab)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Distributed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CPU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4+ cores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4+ cores per node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RAM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 GB minimum, 32 GB recommended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16+ GB per node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Disk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 GB+, more for longer retention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Similar, split across manager and sensors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Network interfaces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2: one management, one monitor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Same, per sensor node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ONION: SYSTEM REQUIREMENTS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INSTALLING SECURITY ONION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Step 1: download &amp; verify the installer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boot from an ISO you have not verified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55448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6" name="Text 4"/>
          <p:cNvSpPr/>
          <p:nvPr/>
        </p:nvSpPr>
        <p:spPr>
          <a:xfrm>
            <a:off x="342900" y="15544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152704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Get the ISO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703320" y="152704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github.com/Security-Onion-Solutions/securityonion, from the Releases page.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42900" y="221284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0" name="Text 8"/>
          <p:cNvSpPr/>
          <p:nvPr/>
        </p:nvSpPr>
        <p:spPr>
          <a:xfrm>
            <a:off x="342900" y="22128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8541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Verify the checksum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703320" y="218541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sha256sum securityonion-2.4.xx.iso, compare it against the hash published with the release.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42900" y="287121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4" name="Text 12"/>
          <p:cNvSpPr/>
          <p:nvPr/>
        </p:nvSpPr>
        <p:spPr>
          <a:xfrm>
            <a:off x="342900" y="28712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284378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Write it to media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703320" y="284378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Rufus on Windows, or dd / balenaEtcher on Linux and macOS.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42900" y="352958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8" name="Text 16"/>
          <p:cNvSpPr/>
          <p:nvPr/>
        </p:nvSpPr>
        <p:spPr>
          <a:xfrm>
            <a:off x="342900" y="352958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77240" y="350215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Boot the target machine from it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703320" y="350215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USB, or mounted directly if you are installing into a VM.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1: DOWNLOAD &amp; VERIFY THE INSTALLER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INSTALLING SECURITY ONION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Step 2: the base OS install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the Security Onion setup wizard even starts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55448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6" name="Text 4"/>
          <p:cNvSpPr/>
          <p:nvPr/>
        </p:nvSpPr>
        <p:spPr>
          <a:xfrm>
            <a:off x="342900" y="15544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152704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Choose Install at the boot menu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703320" y="152704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the evaluation or import options, for a fresh lab build.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42900" y="221284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0" name="Text 8"/>
          <p:cNvSpPr/>
          <p:nvPr/>
        </p:nvSpPr>
        <p:spPr>
          <a:xfrm>
            <a:off x="342900" y="22128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8541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Partition the disk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703320" y="218541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Guided partitioning is fine for a lab. Use the whole disk.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42900" y="287121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4" name="Text 12"/>
          <p:cNvSpPr/>
          <p:nvPr/>
        </p:nvSpPr>
        <p:spPr>
          <a:xfrm>
            <a:off x="342900" y="28712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284378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Set the management interface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703320" y="284378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NIC that gets an IP address and reaches the web UI.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42900" y="352958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8" name="Text 16"/>
          <p:cNvSpPr/>
          <p:nvPr/>
        </p:nvSpPr>
        <p:spPr>
          <a:xfrm>
            <a:off x="342900" y="352958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77240" y="350215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Leave the monitor interface alone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703320" y="350215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second NIC, unconfigured, reserved for packet capture.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2: THE BASE OS INSTALL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INSTALLING SECURITY ONION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Step 3: the setup wizard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where most of the real configuration happens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55448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6" name="Text 4"/>
          <p:cNvSpPr/>
          <p:nvPr/>
        </p:nvSpPr>
        <p:spPr>
          <a:xfrm>
            <a:off x="342900" y="15544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152704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Pick a role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703320" y="152704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Standalone, for tonight: manager and sensor combined on one machine.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42900" y="221284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0" name="Text 8"/>
          <p:cNvSpPr/>
          <p:nvPr/>
        </p:nvSpPr>
        <p:spPr>
          <a:xfrm>
            <a:off x="342900" y="22128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8541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Set the network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703320" y="218541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static IP on the management interface is worth the extra minute to configure.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42900" y="287121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4" name="Text 12"/>
          <p:cNvSpPr/>
          <p:nvPr/>
        </p:nvSpPr>
        <p:spPr>
          <a:xfrm>
            <a:off x="342900" y="28712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284378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Create the admin account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703320" y="284378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real username and a strong password, not left as any kind of default.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42900" y="352958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8" name="Text 16"/>
          <p:cNvSpPr/>
          <p:nvPr/>
        </p:nvSpPr>
        <p:spPr>
          <a:xfrm>
            <a:off x="342900" y="352958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77240" y="350215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Choose which engines to enable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703320" y="350215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Suricata and Zeek at minimum. Add Strelka if the hardware can handle it.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3: THE SETUP WIZARD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INSTALLING SECURITY ONION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Step 4: let it finish, then verify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Setup takes real time. Do not interrupt it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8458200" cy="2176272"/>
          </a:xfrm>
          <a:prstGeom prst="roundRect">
            <a:avLst>
              <a:gd name="adj" fmla="val 2101"/>
            </a:avLst>
          </a:prstGeom>
          <a:solidFill>
            <a:srgbClr val="1B1E1D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709928"/>
            <a:ext cx="8138160" cy="19933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Setup can take 30 to 60+ minutes depending on hardware.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Reboot when prompted, then from the command line: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so-status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every component should read as running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so-allow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without this, the web UI will refuse your connection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342900" y="4005072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so-allow whitelists your IP for the web UI. It is not open to everyone by default, on purpose.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4: LET IT FINISH, THEN VERIFY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SEE AFTER SETUP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Security Onion's Alerts view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127753" y="1170432"/>
            <a:ext cx="4888494" cy="3008376"/>
          </a:xfrm>
          <a:prstGeom prst="rect">
            <a:avLst/>
          </a:prstGeom>
          <a:ln w="12700">
            <a:solidFill>
              <a:srgbClr val="E6E1D6"/>
            </a:solidFill>
            <a:prstDash val="solid"/>
          </a:ln>
        </p:spPr>
      </p:sp>
      <p:pic>
        <p:nvPicPr>
          <p:cNvPr id="5" name="Image 0" descr="/home/claude/work/newdecks/mockups/security_onion_alert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46041" y="1188720"/>
            <a:ext cx="4851918" cy="29718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342900" y="4297680"/>
            <a:ext cx="8458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Suricata and Zeek alert, searchable and filterable, with severity color-coded alongside the label.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ONION'S ALERTS VIEW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RUNNING UNDER THE HOOD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Security Onion's built-in tools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install, four tools, each doing a different job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warnin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Suricata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Signature-based intrusion detection. Flags traffic matching a known-bad pattern.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netwo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Zeek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Turns raw traffic into structured connection and protocol logs, even when nothing matched a signature.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databas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Elasticsearch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Stores and indexes everything Suricata and Zeek generate, plus any forwarded logs.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monitoring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Kibana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search and dashboard interface sitting on top of all of it.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ONION'S BUILT-IN TOOLS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LOGIN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Initial configuration: Security Onion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few minutes of setup before the stack is trustworthy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55448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6" name="Text 4"/>
          <p:cNvSpPr/>
          <p:nvPr/>
        </p:nvSpPr>
        <p:spPr>
          <a:xfrm>
            <a:off x="342900" y="15544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152704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 into the web UI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703320" y="152704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https://your-manager-ip, using the admin account from setup.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42900" y="221284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0" name="Text 8"/>
          <p:cNvSpPr/>
          <p:nvPr/>
        </p:nvSpPr>
        <p:spPr>
          <a:xfrm>
            <a:off x="342900" y="22128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8541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Change any default credentials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703320" y="218541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rule as every other service you have hardened this semester.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42900" y="287121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4" name="Text 12"/>
          <p:cNvSpPr/>
          <p:nvPr/>
        </p:nvSpPr>
        <p:spPr>
          <a:xfrm>
            <a:off x="342900" y="28712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284378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Confirm the sensor is capturing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703320" y="284378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the Grid view for sensor status, and confirm packet counts are climbing.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42900" y="352958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8" name="Text 16"/>
          <p:cNvSpPr/>
          <p:nvPr/>
        </p:nvSpPr>
        <p:spPr>
          <a:xfrm>
            <a:off x="342900" y="352958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77240" y="350215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Set a retention policy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703320" y="350215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Decide up front how many days of full packet capture the disk can hold.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INITIAL CONFIGURATION: SECURITY ONION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START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Wazuh: system requirements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all-in-one node, and each port, needs</a:t>
            </a:r>
            <a:endParaRPr lang="en-US" sz="12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42900" y="1508760"/>
          <a:ext cx="845820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2377440"/>
                <a:gridCol w="379476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Minimum (lab)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What it is for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CPU / RAM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vCPU, 8 GB RAM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Runs the indexer, manager, and dashboard together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Disk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 GB+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Scales with agent count and retention window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Port 1514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Open, agent-to-manager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Where enrolled agents send their event data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Port 1515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Open, agent-to-manager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Where new agents register and get their keys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Port 443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Open, browser-to-manager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dashboard web UI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WAZUH: SYSTEM REQUIREMENTS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INSTALLING WAZUH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Step 1: run the all-in-one installer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script, one flag, and the whole stack comes up together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8458200" cy="749808"/>
          </a:xfrm>
          <a:prstGeom prst="roundRect">
            <a:avLst>
              <a:gd name="adj" fmla="val 6098"/>
            </a:avLst>
          </a:prstGeom>
          <a:solidFill>
            <a:srgbClr val="1B1E1D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709928"/>
            <a:ext cx="81381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curl -sO https://packages.wazuh.com/4.x/wazuh-install.sh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sudo bash wazuh-install.sh -a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342900" y="2578608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-a installs everything on one node: indexer, manager, and dashboard. Fine for a lab, not for scale.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1: RUN THE ALL-IN-ONE INSTALLER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INSTALLING WAZUH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Step 2: retrieve your credentials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installer generates them. It only shows them once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55448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6" name="Text 4"/>
          <p:cNvSpPr/>
          <p:nvPr/>
        </p:nvSpPr>
        <p:spPr>
          <a:xfrm>
            <a:off x="342900" y="15544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152704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Find the generated file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703320" y="152704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wazuh-install-files.tar, created in the same directory you ran the installer from.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42900" y="221284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0" name="Text 8"/>
          <p:cNvSpPr/>
          <p:nvPr/>
        </p:nvSpPr>
        <p:spPr>
          <a:xfrm>
            <a:off x="342900" y="22128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8541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Extract it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703320" y="218541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 -xf wazuh-install-files.tar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42900" y="287121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4" name="Text 12"/>
          <p:cNvSpPr/>
          <p:nvPr/>
        </p:nvSpPr>
        <p:spPr>
          <a:xfrm>
            <a:off x="342900" y="28712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284378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 the admin password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703320" y="284378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Inside wazuh-install-files/wazuh-passwords.txt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42900" y="352958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8" name="Text 16"/>
          <p:cNvSpPr/>
          <p:nvPr/>
        </p:nvSpPr>
        <p:spPr>
          <a:xfrm>
            <a:off x="342900" y="352958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77240" y="350215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Store it somewhere safe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703320" y="350215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file is the only place this password is ever shown in the clear.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2: RETRIEVE YOUR CREDENTIALS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INSTALLING WAZUH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Step 3: log into the dashboard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2900" y="1600200"/>
            <a:ext cx="8458200" cy="1225296"/>
          </a:xfrm>
          <a:prstGeom prst="roundRect">
            <a:avLst>
              <a:gd name="adj" fmla="val 3731"/>
            </a:avLst>
          </a:prstGeom>
          <a:solidFill>
            <a:srgbClr val="1B1E1D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709928"/>
            <a:ext cx="813816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https://&lt;manager-ip&gt;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Username: admin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Password: (from wazuh-passwords.txt)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342900" y="3054096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Same rule as every other service this semester: this is the last time that generated password should exist unchanged.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3: LOG INTO THE DASHBOARD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INSTALLING WAZUH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Step 4: enroll a Linux agent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Download, install, point it at the manager, start it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8458200" cy="2414016"/>
          </a:xfrm>
          <a:prstGeom prst="roundRect">
            <a:avLst>
              <a:gd name="adj" fmla="val 1894"/>
            </a:avLst>
          </a:prstGeom>
          <a:solidFill>
            <a:srgbClr val="1B1E1D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709928"/>
            <a:ext cx="8138160" cy="22311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curl -so wazuh-agent.deb \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https://packages.wazuh.com/4.x/apt/pool/main/w/\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wazuh-agent/wazuh-agent_4.x-1_amd64.deb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sudo WAZUH_MANAGER='&lt;manager-ip&gt;' dpkg -i ./wazuh-agent.deb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sudo systemctl daemon-reload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sudo systemctl enable wazuh-agent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sudo systemctl start wazuh-agent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342900" y="4242816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WAZUH_MANAGER is set at install time, baked directly into the agent's config.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4: ENROLL A LINUX AGENT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INSTALLING WAZUH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Step 5: enroll a Windows agent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idea, a different package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55448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6" name="Text 4"/>
          <p:cNvSpPr/>
          <p:nvPr/>
        </p:nvSpPr>
        <p:spPr>
          <a:xfrm>
            <a:off x="342900" y="15544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152704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Download the MSI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703320" y="152704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the Agents page in the dashboard, which generates an installer pre-configured for your manager.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42900" y="221284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0" name="Text 8"/>
          <p:cNvSpPr/>
          <p:nvPr/>
        </p:nvSpPr>
        <p:spPr>
          <a:xfrm>
            <a:off x="342900" y="22128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8541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Run the installer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703320" y="218541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install silently: msiexec /i wazuh-agent.msi /q WAZUH_MANAGER='&lt;manager-ip&gt;'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42900" y="287121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4" name="Text 12"/>
          <p:cNvSpPr/>
          <p:nvPr/>
        </p:nvSpPr>
        <p:spPr>
          <a:xfrm>
            <a:off x="342900" y="28712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284378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Start the service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703320" y="284378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 start WazuhSvc, or confirm it started automatically after install.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42900" y="352958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8" name="Text 16"/>
          <p:cNvSpPr/>
          <p:nvPr/>
        </p:nvSpPr>
        <p:spPr>
          <a:xfrm>
            <a:off x="342900" y="352958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77240" y="350215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Confirm in the dashboard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703320" y="350215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new agent should appear on the Agents page within a minute or two.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5: ENROLL A WINDOWS AGENT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AN AGENT WON'T CONNECT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Verifying agents &amp; troubleshooting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handful of causes, almost every time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searc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from the manager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/var/ossec/bin/agent_control -l lists every registered agent and its current status.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warning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Firewall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Ports 1514 and 1515 both need to be open between the agent and the manager, in that direction.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cloc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Clock skew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Enrollment can fail quietly if the agent and manager clocks disagree by more than a few minutes.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key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Stale keys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re-imaged host needs to be re-enrolled from scratch, not just reinstalled with the old config.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VERIFYING AGENTS &amp; TROUBLESHOOTING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SEE AFTER SETUP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Wazuh's Security Events view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127753" y="1170432"/>
            <a:ext cx="4888494" cy="3008376"/>
          </a:xfrm>
          <a:prstGeom prst="rect">
            <a:avLst/>
          </a:prstGeom>
          <a:ln w="12700">
            <a:solidFill>
              <a:srgbClr val="E6E1D6"/>
            </a:solidFill>
            <a:prstDash val="solid"/>
          </a:ln>
        </p:spPr>
      </p:sp>
      <p:pic>
        <p:nvPicPr>
          <p:cNvPr id="5" name="Image 0" descr="/home/claude/work/newdecks/mockups/wazuh_event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46041" y="1188720"/>
            <a:ext cx="4851918" cy="29718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342900" y="4297680"/>
            <a:ext cx="8458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File integrity, authentication, and vulnerability events, tagged with a rule ID and severity level, per agent.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WAZUH'S SECURITY EVENTS VIEW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RUNNING UNDER THE HOOD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Wazuh's components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pieces, all installed together by the all-in-one script, each with its own job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serv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Wazuh manager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Analyzes everything agents send it, applies rules, and generates alerts.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rou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Wazuh agent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Lightweight, runs on each endpoint, collects logs, file integrity data, and configuration state.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databas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Wazuh indexer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Stores and indexes every event. An OpenSearch fork, the same lineage as Elasticsearch.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monitoring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Wazuh dashboard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Search, visualize, and manage agents. Built on OpenSearch Dashboards.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WAZUH'S COMPONENTS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WAZUH ADDS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Wazuh's specific capabilities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where a host agent earns its keep, beyond just forwarding logs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checklis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File Integrity Monitoring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Alerts the moment a watched file or registry key changes, the same idea as week 22's baseline, running continuously.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fil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 analysis &amp; decoders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Built-in decoders parse logs from dozens of common services automatically, no custom regex required.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search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Vulnerability detection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Compares installed software against known-CVE databases, flags what needs patching.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shiel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Compliance auditing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Built-in checks against CIS Benchmarks and PCI DSS, mapped directly to specific findings.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WAZUH'S SPECIFIC CAPABILITIES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Writing a Wazuh rule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XML, not a one-liner. Each rule extends or reacts to another rule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8458200" cy="1700784"/>
          </a:xfrm>
          <a:prstGeom prst="roundRect">
            <a:avLst>
              <a:gd name="adj" fmla="val 2688"/>
            </a:avLst>
          </a:prstGeom>
          <a:solidFill>
            <a:srgbClr val="1B1E1D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709928"/>
            <a:ext cx="8138160" cy="15179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&lt;rule id="100010" level="7"&gt;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&lt;if_sid&gt;550&lt;/if_sid&gt;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&lt;field name="file"&gt;/etc/nginx/nginx.conf&lt;/field&gt;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&lt;description&gt;nginx config file was modified&lt;/description&gt;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&lt;group&gt;syscheck,config_change,&lt;/group&gt;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&lt;/rule&gt;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342900" y="3529584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if_sid 550 means this rule only fires on top of Wazuh's built-in file integrity rule.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WRITING A WAZUH RULE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Writing your first dashboard search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tools search the same way. KQL reads close to plain English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8458200" cy="1225296"/>
          </a:xfrm>
          <a:prstGeom prst="roundRect">
            <a:avLst>
              <a:gd name="adj" fmla="val 3731"/>
            </a:avLst>
          </a:prstGeom>
          <a:solidFill>
            <a:srgbClr val="1B1E1D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709928"/>
            <a:ext cx="813816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rule.groups : "syscheck" and agent.name : "range-web-01"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Security Onion, the same shape, a different field set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event.dataset : "suricata.alert" and event.severity_label : "high"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342900" y="3054096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Field, colon, value. AND narrows the search further, exactly like a Wireshark filter.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WRITING YOUR FIRST DASHBOARD SEARCH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STEP ONE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Building a dashboard panel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saved search, turned into something you can glance at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55448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6" name="Text 4"/>
          <p:cNvSpPr/>
          <p:nvPr/>
        </p:nvSpPr>
        <p:spPr>
          <a:xfrm>
            <a:off x="342900" y="15544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152704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Save the search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703320" y="152704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it, then Save from the top bar, and give it a clear name.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42900" y="221284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0" name="Text 8"/>
          <p:cNvSpPr/>
          <p:nvPr/>
        </p:nvSpPr>
        <p:spPr>
          <a:xfrm>
            <a:off x="342900" y="22128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8541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Create a visualization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703320" y="218541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bar chart of matching events over time, built directly from the saved search.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42900" y="287121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4" name="Text 12"/>
          <p:cNvSpPr/>
          <p:nvPr/>
        </p:nvSpPr>
        <p:spPr>
          <a:xfrm>
            <a:off x="342900" y="28712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284378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Add it to a dashboard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703320" y="284378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dashboard, add the panel, resize it to something readable.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42900" y="352958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8" name="Text 16"/>
          <p:cNvSpPr/>
          <p:nvPr/>
        </p:nvSpPr>
        <p:spPr>
          <a:xfrm>
            <a:off x="342900" y="352958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77240" y="350215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Set a sensible time range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703320" y="350215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 24 hours for a daily check, last 7 days for a weekly pattern.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A DASHBOARD PANEL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SIGNATURE TO ALERT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detection rules work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rule is a bet about what bad traffic or bad behavior looks like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warnin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Signature-based detection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Suricata rules match known-bad network patterns. Wazuh rules match known-bad host behavior.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checklis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specificity matters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rule too broad fires on normal activity constantly. A rule too narrow misses variants of the same attack.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chec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Test before you deploy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new rules against a sample of known-good and known-bad activity before enabling them live.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tools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Tune, do not delete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noisy rule usually needs a tighter condition, not to be turned off entirely.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DETECTION RULES WORK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Writing a basic Suricata rule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line, five parts, each doing a specific job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8458200" cy="987552"/>
          </a:xfrm>
          <a:prstGeom prst="roundRect">
            <a:avLst>
              <a:gd name="adj" fmla="val 4630"/>
            </a:avLst>
          </a:prstGeom>
          <a:solidFill>
            <a:srgbClr val="1B1E1D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709928"/>
            <a:ext cx="813816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alert tcp any any -&gt; $HOME_NET 4444 (msg:"Possible reverse shell on port 4444"; sid:1000001; rev:1;)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action  proto  src -&gt; dst:port         (options)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342900" y="2816352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Alert on any TCP traffic to port 4444 inside the home network. sid is a unique rule ID.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WRITING A BASIC SURICATA RULE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THE INSTALL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Operating both tools day to day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Standing them up is the easy part. Running them well is the actual job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checklis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 the triage queue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alerts, from either tool, get a first look fast. An unread queue is a SIEM nobody is watching.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rou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Escalate deliberately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clear path for "this needs a second set of eyes right now" versus "note it and move on."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tool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Tune constantly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rule set from day one is never the rule set six months in. Noisy rules get narrowed or retired.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history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Keep both updated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Suricata rule sets and Wazuh's CVE feed both update regularly. Old signatures miss new patterns.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OPERATING BOTH TOOLS DAY TO DAY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HARDWARE OPTION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Feeding Security Onion real traffic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mirror port on the physical lab switch, same idea from week six. Wazuh does not need this: its agents run on the hosts directly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55448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6" name="Text 4"/>
          <p:cNvSpPr/>
          <p:nvPr/>
        </p:nvSpPr>
        <p:spPr>
          <a:xfrm>
            <a:off x="342900" y="15544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152704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Configure the mirror port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703320" y="152704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a managed switch, set a SPAN session copying the uplink to a dedicated monitoring port.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42900" y="221284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0" name="Text 8"/>
          <p:cNvSpPr/>
          <p:nvPr/>
        </p:nvSpPr>
        <p:spPr>
          <a:xfrm>
            <a:off x="342900" y="22128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8541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Connect the monitoring box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703320" y="218541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dedicated machine, receive-only on that port, running Security Onion.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42900" y="287121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4" name="Text 12"/>
          <p:cNvSpPr/>
          <p:nvPr/>
        </p:nvSpPr>
        <p:spPr>
          <a:xfrm>
            <a:off x="342900" y="28712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284378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Point the stack at the interface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703320" y="284378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the mirrored NIC as the monitor interface during setup, not the management interface.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42900" y="352958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8" name="Text 16"/>
          <p:cNvSpPr/>
          <p:nvPr/>
        </p:nvSpPr>
        <p:spPr>
          <a:xfrm>
            <a:off x="342900" y="352958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77240" y="350215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Confirm traffic is arriving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703320" y="350215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Generate some lab traffic and watch packet counts climb in the Grid view.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FEEDING SECURITY ONION REAL TRAFFIC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TRIPS PEOPLE UP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Common pitfalls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one of these shows up eventually in a real deployment of either tool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warnin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Alert fatigue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 many low-value alerts, from either tool, and real ones start getting missed in the noise.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storag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Storage vs. retention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packet capture fills a disk fast. Decide what to keep, and for how long, before it fills up on its own.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ke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Agent enrollment drift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Wazuh agent that lost its connection to the manager stops reporting silently, unless someone checks the Agents page.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checklist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FIM noise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Watching too broad a set of paths in Wazuh's file integrity monitor buries real changes in routine ones.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PITFALLS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TONIGHT'S PRACTICE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Tonight's exercises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2900" y="128016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5" name="Text 3"/>
          <p:cNvSpPr/>
          <p:nvPr/>
        </p:nvSpPr>
        <p:spPr>
          <a:xfrm>
            <a:off x="342900" y="1280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125272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Install and explore Security Onion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3703320" y="125272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the sensor is capturing, and find your way around the Alerts view.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42900" y="193852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9" name="Text 7"/>
          <p:cNvSpPr/>
          <p:nvPr/>
        </p:nvSpPr>
        <p:spPr>
          <a:xfrm>
            <a:off x="342900" y="19385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191109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Install and enroll a Wazuh agent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703320" y="191109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a second Range host, and confirm it shows Active in the dashboard.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42900" y="259689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3" name="Text 11"/>
          <p:cNvSpPr/>
          <p:nvPr/>
        </p:nvSpPr>
        <p:spPr>
          <a:xfrm>
            <a:off x="342900" y="25968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" y="256946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 one saved search or dashboard panel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3703320" y="256946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either tool, something specific enough to be useful.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42900" y="325526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7" name="Text 15"/>
          <p:cNvSpPr/>
          <p:nvPr/>
        </p:nvSpPr>
        <p:spPr>
          <a:xfrm>
            <a:off x="342900" y="32552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77240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Write and test a detection rule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3703320" y="322783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Suricata rule for a given pattern, confirmed to fire.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TONIGHT'S EXERCISES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1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Install and explore Security Onion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2900" y="128016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5" name="Text 3"/>
          <p:cNvSpPr/>
          <p:nvPr/>
        </p:nvSpPr>
        <p:spPr>
          <a:xfrm>
            <a:off x="342900" y="1280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125272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Complete the setup wizard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3703320" y="125272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Standalone mode is fine for tonight.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42900" y="193852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9" name="Text 7"/>
          <p:cNvSpPr/>
          <p:nvPr/>
        </p:nvSpPr>
        <p:spPr>
          <a:xfrm>
            <a:off x="342900" y="19385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191109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Confirm sensor health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703320" y="191109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so-status, every component should read as running.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42900" y="259689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3" name="Text 11"/>
          <p:cNvSpPr/>
          <p:nvPr/>
        </p:nvSpPr>
        <p:spPr>
          <a:xfrm>
            <a:off x="342900" y="25968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" y="256946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Generate some traffic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3703320" y="256946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Anything visible: a ping, an SSH login, a curl request.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42900" y="325526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7" name="Text 15"/>
          <p:cNvSpPr/>
          <p:nvPr/>
        </p:nvSpPr>
        <p:spPr>
          <a:xfrm>
            <a:off x="342900" y="32552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77240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Find it in the Alerts view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3703320" y="322783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you can locate the event you just caused.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 AND EXPLORE SECURITY ONION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2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Install and enroll a Wazuh agent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2900" y="128016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5" name="Text 3"/>
          <p:cNvSpPr/>
          <p:nvPr/>
        </p:nvSpPr>
        <p:spPr>
          <a:xfrm>
            <a:off x="342900" y="1280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125272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Confirm the manager is running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3703320" y="125272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dashboard should be reachable in a browser.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42900" y="193852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9" name="Text 7"/>
          <p:cNvSpPr/>
          <p:nvPr/>
        </p:nvSpPr>
        <p:spPr>
          <a:xfrm>
            <a:off x="342900" y="19385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191109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Install the agent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703320" y="191109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a second Range host, pointed at the manager's address.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42900" y="259689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3" name="Text 11"/>
          <p:cNvSpPr/>
          <p:nvPr/>
        </p:nvSpPr>
        <p:spPr>
          <a:xfrm>
            <a:off x="342900" y="25968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" y="256946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Start the agent service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3703320" y="256946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systemctl start wazuh-agent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42900" y="325526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7" name="Text 15"/>
          <p:cNvSpPr/>
          <p:nvPr/>
        </p:nvSpPr>
        <p:spPr>
          <a:xfrm>
            <a:off x="342900" y="32552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77240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Confirm it shows Active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3703320" y="322783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the Agents page in the Wazuh dashboard.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 AND ENROLL A WAZUH AGENT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3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 one saved search or dashboard panel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2900" y="128016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5" name="Text 3"/>
          <p:cNvSpPr/>
          <p:nvPr/>
        </p:nvSpPr>
        <p:spPr>
          <a:xfrm>
            <a:off x="342900" y="1280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125272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Pick something specific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3703320" y="125272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High-severity alerts from one sensor, or FIM events from one agent.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42900" y="193852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9" name="Text 7"/>
          <p:cNvSpPr/>
          <p:nvPr/>
        </p:nvSpPr>
        <p:spPr>
          <a:xfrm>
            <a:off x="342900" y="19385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191109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Write the query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703320" y="191109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Narrow enough that it would not match constantly on normal activity.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42900" y="259689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3" name="Text 11"/>
          <p:cNvSpPr/>
          <p:nvPr/>
        </p:nvSpPr>
        <p:spPr>
          <a:xfrm>
            <a:off x="342900" y="25968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" y="256946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Save it, and visualize it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3703320" y="256946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 the saved search into a simple chart.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42900" y="325526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7" name="Text 15"/>
          <p:cNvSpPr/>
          <p:nvPr/>
        </p:nvSpPr>
        <p:spPr>
          <a:xfrm>
            <a:off x="342900" y="32552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77240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Add it to a dashboard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3703320" y="322783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the panel a name someone else on the team would understand.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ONE SAVED SEARCH OR DASHBOARD PANEL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4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Write and test a Suricata rule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2900" y="128016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5" name="Text 3"/>
          <p:cNvSpPr/>
          <p:nvPr/>
        </p:nvSpPr>
        <p:spPr>
          <a:xfrm>
            <a:off x="342900" y="1280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125272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Take the given pattern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3703320" y="125272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specific port or string, provided at the start of the exercise.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42900" y="193852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9" name="Text 7"/>
          <p:cNvSpPr/>
          <p:nvPr/>
        </p:nvSpPr>
        <p:spPr>
          <a:xfrm>
            <a:off x="342900" y="19385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191109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Write a Suricata rule for it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703320" y="191109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 tonight's worked example format: action, protocol, direction, options.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42900" y="259689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3" name="Text 11"/>
          <p:cNvSpPr/>
          <p:nvPr/>
        </p:nvSpPr>
        <p:spPr>
          <a:xfrm>
            <a:off x="342900" y="25968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" y="256946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Load the rule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3703320" y="256946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it to your local rule set and reload Suricata.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42900" y="325526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7" name="Text 15"/>
          <p:cNvSpPr/>
          <p:nvPr/>
        </p:nvSpPr>
        <p:spPr>
          <a:xfrm>
            <a:off x="342900" y="32552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77240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Trigger it and confirm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3703320" y="322783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Generate matching traffic on purpose, and confirm the alert fires.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AND TEST A SURICATA RULE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5 · BONUS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Write a Wazuh FIM rule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2900" y="128016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5" name="Text 3"/>
          <p:cNvSpPr/>
          <p:nvPr/>
        </p:nvSpPr>
        <p:spPr>
          <a:xfrm>
            <a:off x="342900" y="1280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125272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Pick a file to watch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3703320" y="125272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Something already covered by Wazuh's default syscheck configuration.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42900" y="193852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9" name="Text 7"/>
          <p:cNvSpPr/>
          <p:nvPr/>
        </p:nvSpPr>
        <p:spPr>
          <a:xfrm>
            <a:off x="342900" y="19385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191109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Write a custom rule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703320" y="191109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Extend the built-in FIM rule with if_sid, matching tonight's worked example.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42900" y="259689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3" name="Text 11"/>
          <p:cNvSpPr/>
          <p:nvPr/>
        </p:nvSpPr>
        <p:spPr>
          <a:xfrm>
            <a:off x="342900" y="25968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" y="256946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Reload the manager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3703320" y="256946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systemctl restart wazuh-manager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42900" y="325526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7" name="Text 15"/>
          <p:cNvSpPr/>
          <p:nvPr/>
        </p:nvSpPr>
        <p:spPr>
          <a:xfrm>
            <a:off x="342900" y="32552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77240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Modify the file and confirm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3703320" y="322783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it on purpose, and confirm your specific rule fires, not just the generic one.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A WAZUH FIM RULE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THIS CAME FROM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Resources &amp; citations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417320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Security Onion Documentation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342900" y="1655064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docs.securityonion.net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4686300" y="1417320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Wazuh Documentation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686300" y="1655064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documentation.wazuh.com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342900" y="1984248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Wazuh: Ruleset and Decoders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342900" y="2221992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documentation.wazuh.com/current/user-manual/ruleset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4686300" y="1984248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Suricata User Guide: Rule Writing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686300" y="2221992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docs.suricata.io/en/latest/rules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342900" y="2551176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Zeek Documentation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42900" y="2788920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docs.zeek.org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4686300" y="2551176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MITRE ATT&amp;CK: Detection guidance overview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4686300" y="2788920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attack.mitre.org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RESOURCES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50292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SESSION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42900" y="82296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Tuesday: Basic Automation: Scripting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342900" y="1508760"/>
            <a:ext cx="8138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8D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now have both tools watching the lab. Tuesday builds a different kind of tool: scripts that check, fix, and report on their own, in Bash, PowerShell, Python, and Go.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42900" y="26060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6" name="Image 0" descr="/home/claude/work/newdecks/icons/location_pi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1546" y="2654686"/>
            <a:ext cx="250180" cy="2501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2960" y="26243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Simons 281, College of Charleston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342900" y="30632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9" name="Image 1" descr="/home/claude/work/newdecks/icons/clo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546" y="3111886"/>
            <a:ext cx="250180" cy="2501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22960" y="30815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Tuesdays &amp; Thursdays, 5:30-7:00 PM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342900" y="35204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12" name="Image 2" descr="/home/claude/work/newdecks/icons/warning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546" y="3569086"/>
            <a:ext cx="250180" cy="25018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22960" y="35387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on tonight's material? Ask in #defense-team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UP</a:t>
            </a:r>
            <a:endParaRPr lang="en-US" sz="800" dirty="0"/>
          </a:p>
        </p:txBody>
      </p:sp>
      <p:sp>
        <p:nvSpPr>
          <p:cNvPr id="15" name="Text 1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1E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11480"/>
            <a:ext cx="7772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C7268"/>
                </a:solidFill>
                <a:latin typeface="Calibri"/>
              </a:rPr>
              <a:t>ATTENDANCE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512064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FFFFFF"/>
                </a:solidFill>
                <a:latin typeface="Cambria"/>
              </a:rPr>
              <a:t>Check in for tonight's meeting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874519"/>
            <a:ext cx="512064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D8D3C8"/>
                </a:solidFill>
                <a:latin typeface="Calibri"/>
              </a:rPr>
              <a:t>Scan the QR code to sign in for attendance.</a:t>
            </a:r>
          </a:p>
          <a:p>
            <a:pPr algn="l">
              <a:lnSpc>
                <a:spcPct val="130000"/>
              </a:lnSpc>
            </a:pPr>
            <a:r>
              <a:rPr sz="1300" b="0">
                <a:solidFill>
                  <a:srgbClr val="D8D3C8"/>
                </a:solidFill>
                <a:latin typeface="Calibri"/>
              </a:rPr>
              <a:t>Requires your CofC login.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06324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8A8580"/>
                </a:solidFill>
                <a:latin typeface="Calibri"/>
              </a:rPr>
              <a:t>Can't scan? Go to forms.gle/ccN4CuqviXhndixq5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4850892"/>
            <a:ext cx="5486400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8A8580"/>
                </a:solidFill>
                <a:latin typeface="Calibri"/>
              </a:rPr>
              <a:t>ATTENDANCE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91072" y="4850892"/>
            <a:ext cx="2395728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8A8580"/>
                </a:solidFill>
                <a:latin typeface="Calibri"/>
              </a:rPr>
              <a:t>CofC Cybersecurity Club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0" y="594360"/>
            <a:ext cx="2743200" cy="3246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780" y="795528"/>
            <a:ext cx="2148840" cy="21488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43600" y="3054096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1B1E1D"/>
                </a:solidFill>
                <a:latin typeface="Calibri"/>
              </a:rPr>
              <a:t>Scan to check in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2026-07-19T22:44:47Z</dcterms:created>
  <dcterms:modified xsi:type="dcterms:W3CDTF">2026-07-19T22:44:47Z</dcterms:modified>
</cp:coreProperties>
</file>