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</p:sldIdLst>
  <p:notesMasterIdLst>
    <p:notesMasterId r:id="rId2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-1-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-2-1.png"/><Relationship Id="rId3" Type="http://schemas.openxmlformats.org/officeDocument/2006/relationships/image" Target="../media/image-2-2.png"/><Relationship Id="rId4" Type="http://schemas.openxmlformats.org/officeDocument/2006/relationships/image" Target="../media/image-2-3.png"/><Relationship Id="rId5" Type="http://schemas.openxmlformats.org/officeDocument/2006/relationships/image" Target="../media/image-2-4.png"/><Relationship Id="rId6" Type="http://schemas.openxmlformats.org/officeDocument/2006/relationships/image" Target="../media/image-2-5.png"/><Relationship Id="rId7" Type="http://schemas.openxmlformats.org/officeDocument/2006/relationships/image" Target="../media/image-2-6.png"/><Relationship Id="rId8" Type="http://schemas.openxmlformats.org/officeDocument/2006/relationships/image" Target="../media/image-9-3.png"/><Relationship Id="rId9" Type="http://schemas.openxmlformats.org/officeDocument/2006/relationships/image" Target="../media/image2.png"/><Relationship Id="rId10" Type="http://schemas.openxmlformats.org/officeDocument/2006/relationships/image" Target="../media/image-4-2.png"/><Relationship Id="rId11" Type="http://schemas.openxmlformats.org/officeDocument/2006/relationships/image" Target="../media/image3.png"/><Relationship Id="rId12" Type="http://schemas.openxmlformats.org/officeDocument/2006/relationships/image" Target="../media/image4.png"/><Relationship Id="rId13" Type="http://schemas.openxmlformats.org/officeDocument/2006/relationships/image" Target="../media/image-12-4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-4-1.png"/><Relationship Id="rId3" Type="http://schemas.openxmlformats.org/officeDocument/2006/relationships/image" Target="../media/image-4-2.png"/><Relationship Id="rId4" Type="http://schemas.openxmlformats.org/officeDocument/2006/relationships/image" Target="../media/image-4-3.png"/><Relationship Id="rId5" Type="http://schemas.openxmlformats.org/officeDocument/2006/relationships/image" Target="../media/image-4-4.png"/><Relationship Id="rId6" Type="http://schemas.openxmlformats.org/officeDocument/2006/relationships/image" Target="../media/image-2-1.png"/><Relationship Id="rId7" Type="http://schemas.openxmlformats.org/officeDocument/2006/relationships/image" Target="../media/image-2-6.png"/><Relationship Id="rId8" Type="http://schemas.openxmlformats.org/officeDocument/2006/relationships/image" Target="../media/image-2-2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-6-1.png"/><Relationship Id="rId3" Type="http://schemas.openxmlformats.org/officeDocument/2006/relationships/image" Target="../media/image-6-2.png"/><Relationship Id="rId4" Type="http://schemas.openxmlformats.org/officeDocument/2006/relationships/image" Target="../media/image-6-3.png"/><Relationship Id="rId5" Type="http://schemas.openxmlformats.org/officeDocument/2006/relationships/image" Target="../media/image-6-4.png"/><Relationship Id="rId6" Type="http://schemas.openxmlformats.org/officeDocument/2006/relationships/image" Target="../media/image2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9" Type="http://schemas.openxmlformats.org/officeDocument/2006/relationships/image" Target="../media/image-12-4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-6-1.png"/><Relationship Id="rId3" Type="http://schemas.openxmlformats.org/officeDocument/2006/relationships/image" Target="../media/image-6-2.png"/><Relationship Id="rId4" Type="http://schemas.openxmlformats.org/officeDocument/2006/relationships/image" Target="../media/image-6-3.png"/><Relationship Id="rId5" Type="http://schemas.openxmlformats.org/officeDocument/2006/relationships/image" Target="../media/image-6-4.png"/><Relationship Id="rId6" Type="http://schemas.openxmlformats.org/officeDocument/2006/relationships/image" Target="../media/image3.png"/><Relationship Id="rId7" Type="http://schemas.openxmlformats.org/officeDocument/2006/relationships/image" Target="../media/image2.png"/><Relationship Id="rId8" Type="http://schemas.openxmlformats.org/officeDocument/2006/relationships/image" Target="../media/image-2-4.png"/><Relationship Id="rId9" Type="http://schemas.openxmlformats.org/officeDocument/2006/relationships/image" Target="../media/image-12-4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-4-1.png"/><Relationship Id="rId3" Type="http://schemas.openxmlformats.org/officeDocument/2006/relationships/image" Target="../media/image-4-2.png"/><Relationship Id="rId4" Type="http://schemas.openxmlformats.org/officeDocument/2006/relationships/image" Target="../media/image-4-3.png"/><Relationship Id="rId5" Type="http://schemas.openxmlformats.org/officeDocument/2006/relationships/image" Target="../media/image-4-4.png"/><Relationship Id="rId6" Type="http://schemas.openxmlformats.org/officeDocument/2006/relationships/image" Target="../media/image-12-4.png"/><Relationship Id="rId7" Type="http://schemas.openxmlformats.org/officeDocument/2006/relationships/image" Target="../media/image4.png"/><Relationship Id="rId8" Type="http://schemas.openxmlformats.org/officeDocument/2006/relationships/image" Target="../media/image7.png"/><Relationship Id="rId9" Type="http://schemas.openxmlformats.org/officeDocument/2006/relationships/image" Target="../media/image5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-6-1.png"/><Relationship Id="rId3" Type="http://schemas.openxmlformats.org/officeDocument/2006/relationships/image" Target="../media/image-6-2.png"/><Relationship Id="rId4" Type="http://schemas.openxmlformats.org/officeDocument/2006/relationships/image" Target="../media/image-6-3.png"/><Relationship Id="rId5" Type="http://schemas.openxmlformats.org/officeDocument/2006/relationships/image" Target="../media/image-6-4.png"/><Relationship Id="rId6" Type="http://schemas.openxmlformats.org/officeDocument/2006/relationships/image" Target="../media/image4.png"/><Relationship Id="rId7" Type="http://schemas.openxmlformats.org/officeDocument/2006/relationships/image" Target="../media/image8.png"/><Relationship Id="rId8" Type="http://schemas.openxmlformats.org/officeDocument/2006/relationships/image" Target="../media/image-4-2.png"/><Relationship Id="rId9" Type="http://schemas.openxmlformats.org/officeDocument/2006/relationships/image" Target="../media/image-12-4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-6-1.png"/><Relationship Id="rId3" Type="http://schemas.openxmlformats.org/officeDocument/2006/relationships/image" Target="../media/image-6-2.png"/><Relationship Id="rId4" Type="http://schemas.openxmlformats.org/officeDocument/2006/relationships/image" Target="../media/image-6-3.png"/><Relationship Id="rId5" Type="http://schemas.openxmlformats.org/officeDocument/2006/relationships/image" Target="../media/image-6-4.png"/><Relationship Id="rId6" Type="http://schemas.openxmlformats.org/officeDocument/2006/relationships/image" Target="../media/image6.png"/><Relationship Id="rId7" Type="http://schemas.openxmlformats.org/officeDocument/2006/relationships/image" Target="../media/image-12-1.png"/><Relationship Id="rId8" Type="http://schemas.openxmlformats.org/officeDocument/2006/relationships/image" Target="../media/image3.png"/><Relationship Id="rId9" Type="http://schemas.openxmlformats.org/officeDocument/2006/relationships/image" Target="../media/image4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-18-1.png"/><Relationship Id="rId3" Type="http://schemas.openxmlformats.org/officeDocument/2006/relationships/image" Target="../media/image-18-2.png"/><Relationship Id="rId4" Type="http://schemas.openxmlformats.org/officeDocument/2006/relationships/image" Target="../media/image-18-3.png"/></Relationships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1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newdecks/logo-stk-w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56616"/>
            <a:ext cx="993953" cy="90342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42900" y="141732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THURSDAY SESSION · WEEK 21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342900" y="2148840"/>
            <a:ext cx="8229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Bugs That Broke October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342900" y="310896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9C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October vulnerabilities: what broke, how it was found, and how defenders responded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342900" y="45720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Tuesdays &amp; Thursdays, 5:30-7:30 PM  •  Simons 281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B1E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11480"/>
            <a:ext cx="7772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1C7268"/>
                </a:solidFill>
                <a:latin typeface="Calibri"/>
              </a:rPr>
              <a:t>ATTENDANCE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51206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2600" b="1">
                <a:solidFill>
                  <a:srgbClr val="FFFFFF"/>
                </a:solidFill>
                <a:latin typeface="Cambria"/>
              </a:rPr>
              <a:t>Check in for tonight's meeting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874519"/>
            <a:ext cx="512064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D8D3C8"/>
                </a:solidFill>
                <a:latin typeface="Calibri"/>
              </a:rPr>
              <a:t>Scan the QR code to sign in for attendance.</a:t>
            </a:r>
          </a:p>
          <a:p>
            <a:pPr algn="l">
              <a:lnSpc>
                <a:spcPct val="130000"/>
              </a:lnSpc>
            </a:pPr>
            <a:r>
              <a:rPr sz="1300" b="0">
                <a:solidFill>
                  <a:srgbClr val="D8D3C8"/>
                </a:solidFill>
                <a:latin typeface="Calibri"/>
              </a:rPr>
              <a:t>Requires your CofC login.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063240"/>
            <a:ext cx="5120640" cy="3200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0">
                <a:solidFill>
                  <a:srgbClr val="8A8580"/>
                </a:solidFill>
                <a:latin typeface="Calibri"/>
              </a:rPr>
              <a:t>Can't scan? Go to forms.gle/ccN4CuqviXhndixq5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4850892"/>
            <a:ext cx="5486400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0">
                <a:solidFill>
                  <a:srgbClr val="8A8580"/>
                </a:solidFill>
                <a:latin typeface="Calibri"/>
              </a:rPr>
              <a:t>ATTENDANCE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91072" y="4850892"/>
            <a:ext cx="2395728" cy="2103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800" b="0">
                <a:solidFill>
                  <a:srgbClr val="8A8580"/>
                </a:solidFill>
                <a:latin typeface="Calibri"/>
              </a:rPr>
              <a:t>CofC Cybersecurity Club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0" y="594360"/>
            <a:ext cx="2743200" cy="3246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780" y="795528"/>
            <a:ext cx="2148840" cy="21488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43600" y="3054096"/>
            <a:ext cx="2743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1200" b="1">
                <a:solidFill>
                  <a:srgbClr val="1B1E1D"/>
                </a:solidFill>
                <a:latin typeface="Calibri"/>
              </a:rPr>
              <a:t>Scan to check in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3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Quick recap: hardening a web stack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234440"/>
            <a:ext cx="81381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D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last meeting (Thursday, Oct 29) covered locking down a web server and database, then reading access logs for scans and injection attempts. Tuesday, Nov 3 had no meeting for Election Day. Carrying forward: flaws that live in the software itself, not in its configuration.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RECAP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Tonight's agenda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bugs, one month, and what defenders did about each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file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507" y="1657807"/>
            <a:ext cx="296266" cy="29626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09828" y="158191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Terms first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909828" y="185623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CVE, CVSS, RCE, and KEV, defined before they come up.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594860" y="160020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10" name="Image 1" descr="/home/claude/work/newdecks/icons/monitoring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2467" y="1657807"/>
            <a:ext cx="296266" cy="29626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161788" y="158191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PHP2Shell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5161788" y="185623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 execution in the language behind a large share of the web.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342900" y="265176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network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0507" y="2709367"/>
            <a:ext cx="296266" cy="296266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909828" y="263347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leak</a:t>
            </a:r>
            <a:endParaRPr lang="en-US" sz="1300" dirty="0"/>
          </a:p>
        </p:txBody>
      </p:sp>
      <p:sp>
        <p:nvSpPr>
          <p:cNvPr id="16" name="Text 11"/>
          <p:cNvSpPr/>
          <p:nvPr/>
        </p:nvSpPr>
        <p:spPr>
          <a:xfrm>
            <a:off x="909828" y="290779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Exploit attempts started before the patch shipped.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4594860" y="265176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18" name="Image 3" descr="/home/claude/work/newdecks/icons/route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52467" y="2709367"/>
            <a:ext cx="296266" cy="296266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5161788" y="263347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Broccoli2Shell</a:t>
            </a:r>
            <a:endParaRPr lang="en-US" sz="1300" dirty="0"/>
          </a:p>
        </p:txBody>
      </p:sp>
      <p:sp>
        <p:nvSpPr>
          <p:cNvPr id="20" name="Text 14"/>
          <p:cNvSpPr/>
          <p:nvPr/>
        </p:nvSpPr>
        <p:spPr>
          <a:xfrm>
            <a:off x="5161788" y="290779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compression library, a long list of patches.</a:t>
            </a:r>
            <a:endParaRPr lang="en-US" sz="1050" dirty="0"/>
          </a:p>
        </p:txBody>
      </p:sp>
      <p:sp>
        <p:nvSpPr>
          <p:cNvPr id="21" name="Shape 15"/>
          <p:cNvSpPr/>
          <p:nvPr/>
        </p:nvSpPr>
        <p:spPr>
          <a:xfrm>
            <a:off x="342900" y="3703320"/>
            <a:ext cx="411480" cy="41148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4" descr="/home/claude/work/newdecks/icons/server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0507" y="3760927"/>
            <a:ext cx="296266" cy="296266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909828" y="368503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eMudhra's weak keys</a:t>
            </a:r>
            <a:endParaRPr lang="en-US" sz="1300" dirty="0"/>
          </a:p>
        </p:txBody>
      </p:sp>
      <p:sp>
        <p:nvSpPr>
          <p:cNvPr id="24" name="Text 17"/>
          <p:cNvSpPr/>
          <p:nvPr/>
        </p:nvSpPr>
        <p:spPr>
          <a:xfrm>
            <a:off x="909828" y="395935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Certificate keys with almost no randomness.</a:t>
            </a:r>
            <a:endParaRPr lang="en-US" sz="1050" dirty="0"/>
          </a:p>
        </p:txBody>
      </p:sp>
      <p:sp>
        <p:nvSpPr>
          <p:cNvPr id="25" name="Shape 18"/>
          <p:cNvSpPr/>
          <p:nvPr/>
        </p:nvSpPr>
        <p:spPr>
          <a:xfrm>
            <a:off x="4594860" y="3703320"/>
            <a:ext cx="411480" cy="411480"/>
          </a:xfrm>
          <a:prstGeom prst="ellipse">
            <a:avLst/>
          </a:prstGeom>
          <a:solidFill>
            <a:srgbClr val="1C7268"/>
          </a:solidFill>
          <a:ln/>
        </p:spPr>
      </p:sp>
      <p:pic>
        <p:nvPicPr>
          <p:cNvPr id="26" name="Image 5" descr="/home/claude/work/newdecks/icons/terminal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52467" y="3760927"/>
            <a:ext cx="296266" cy="296266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5161788" y="3685032"/>
            <a:ext cx="341071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Takeaways</a:t>
            </a:r>
            <a:endParaRPr lang="en-US" sz="1300" dirty="0"/>
          </a:p>
        </p:txBody>
      </p:sp>
      <p:sp>
        <p:nvSpPr>
          <p:cNvPr id="28" name="Text 20"/>
          <p:cNvSpPr/>
          <p:nvPr/>
        </p:nvSpPr>
        <p:spPr>
          <a:xfrm>
            <a:off x="5161788" y="3959352"/>
            <a:ext cx="34107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changes for defenders.</a:t>
            </a:r>
            <a:endParaRPr lang="en-US" sz="1050" dirty="0"/>
          </a:p>
        </p:txBody>
      </p:sp>
      <p:sp>
        <p:nvSpPr>
          <p:cNvPr id="29" name="Text 21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800" dirty="0"/>
          </a:p>
        </p:txBody>
      </p:sp>
      <p:sp>
        <p:nvSpPr>
          <p:cNvPr id="30" name="Text 22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terms used all session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9728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1E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Vulnerability reports share a vocabulary. All four terms appear in every story tonight.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429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fil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667" y="2019727"/>
            <a:ext cx="276515" cy="27651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429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CVE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429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Vulnerabilities and Exposures. A public ID for one specific flaw, like CVE-2026-109618.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25146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0" name="Image 1" descr="/home/claude/work/newdecks/icons/warning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8367" y="2019727"/>
            <a:ext cx="276515" cy="27651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5146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CVSS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25146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Common Vulnerability Scoring System. Rates severity from 0 to 10. A score of 9.0 or higher is critical.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46863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server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0067" y="2019727"/>
            <a:ext cx="276515" cy="27651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6863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RCE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46863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Remote code execution. An attacker runs their own commands on someone else's machine.</a:t>
            </a:r>
            <a:endParaRPr lang="en-US" sz="1000" dirty="0"/>
          </a:p>
        </p:txBody>
      </p:sp>
      <p:sp>
        <p:nvSpPr>
          <p:cNvPr id="17" name="Shape 12"/>
          <p:cNvSpPr/>
          <p:nvPr/>
        </p:nvSpPr>
        <p:spPr>
          <a:xfrm>
            <a:off x="68580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8" name="Image 3" descr="/home/claude/work/newdecks/icons/check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11767" y="2019727"/>
            <a:ext cx="276515" cy="27651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8580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KEV</a:t>
            </a:r>
            <a:endParaRPr lang="en-US" sz="1200" dirty="0"/>
          </a:p>
        </p:txBody>
      </p:sp>
      <p:sp>
        <p:nvSpPr>
          <p:cNvPr id="20" name="Text 14"/>
          <p:cNvSpPr/>
          <p:nvPr/>
        </p:nvSpPr>
        <p:spPr>
          <a:xfrm>
            <a:off x="68580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Known Exploited Vulnerabilities. A catalog kept by CISA, the US cyber defense agency, of flaws seen in real attacks.</a:t>
            </a:r>
            <a:endParaRPr lang="en-US" sz="1000" dirty="0"/>
          </a:p>
        </p:txBody>
      </p:sp>
      <p:sp>
        <p:nvSpPr>
          <p:cNvPr id="21" name="Text 1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DEFINITIONS</a:t>
            </a:r>
            <a:endParaRPr lang="en-US" sz="800" dirty="0"/>
          </a:p>
        </p:txBody>
      </p:sp>
      <p:sp>
        <p:nvSpPr>
          <p:cNvPr id="22" name="Text 16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PHP2SHELL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PHP2Shell: CVE-2026-109618 and -109619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memory-safety flaws in PHP's core engine, both rated CVSS 9.2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network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breaks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crafted web request triggers remote code execution. No login required.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rou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it hits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PHP install serving web requests, reported back to PHP 5.4. WordPress, Drupal, and Joomla sites included.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checklist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it was found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Reported by the firm Calif with help from an OpenAI model. Wiz found related flaws with its own AI tooling.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server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fix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PHP 8.5.12, 8.4.27, 8.3.36, and 8.2.35, released Oct 21.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PHP2SHELL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TIMELINE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discovery to the KEV list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first exploit attempt came four days before the patch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42900" y="1508760"/>
          <a:ext cx="8458200" cy="914400"/>
        </p:xfrm>
        <a:graphic>
          <a:graphicData uri="http://schemas.openxmlformats.org/drawingml/2006/table">
            <a:tbl>
              <a:tblPr/>
              <a:tblGrid>
                <a:gridCol w="1600200"/>
                <a:gridCol w="68580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Date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What happened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Summer 2026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Calif and Wiz report the flaws to PHP. Sources differ on exact dates.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Oct 17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Amazon's decoy servers (honeypots) log an exploit attempt. Details had leaked early.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Oct 21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PHP ships patches and discloses both CVEs. watchTowr sees attacks in the wild.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Oct 23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PHP discloses a separate session bug, CVE-2026-115560. Interim advice: disable session upload progress.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Oct 26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CISA adds CVE-2026-109618 to the KEV catalog.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PHP2SHELL TIMELINE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leak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342900" y="1280160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5" name="Text 3"/>
          <p:cNvSpPr/>
          <p:nvPr/>
        </p:nvSpPr>
        <p:spPr>
          <a:xfrm>
            <a:off x="342900" y="128016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777240" y="1252728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Think (30 sec)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3703320" y="1252728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Coordinated disclosure keeps a bug quiet until a fix ships. What breaks when details get out early?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42900" y="1938528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" y="193852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77240" y="1911096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Talk (2 min)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3703320" y="1911096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pairs: you run a WordPress site on Oct 18. No patch exists. What can you do?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2900" y="2596896"/>
            <a:ext cx="292608" cy="292608"/>
          </a:xfrm>
          <a:prstGeom prst="ellipse">
            <a:avLst/>
          </a:prstGeom>
          <a:solidFill>
            <a:srgbClr val="66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342900" y="259689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777240" y="2569464"/>
            <a:ext cx="2834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Share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3703320" y="2569464"/>
            <a:ext cx="4754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or three answers from the room.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LEAK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BROCCOLI2SHELL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Broccoli2Shell: CVE-2026-111497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flaw in Google's Brotli decompression library, also called Node2Shell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network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Brotli is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compression format that web servers and browsers use to shrink HTTP traffic.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rou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breaks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malicious compressed request can crash a process, leak memory, and possibly run code.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checklist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it spread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Brotli sits underneath many runtimes and proxies. Every project that ships it had to patch.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server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Mitigation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Patch the runtime. Until then, block Brotli-compressed requests or turn off Brotli decoding.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BROCCOLI2SHELL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BLAST RADIUS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had to patch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Fixes reported as of late October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42900" y="1508760"/>
          <a:ext cx="8458200" cy="914400"/>
        </p:xfrm>
        <a:graphic>
          <a:graphicData uri="http://schemas.openxmlformats.org/drawingml/2006/table">
            <a:tbl>
              <a:tblPr/>
              <a:tblGrid>
                <a:gridCol w="1600200"/>
                <a:gridCol w="68580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Project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Status</a:t>
                      </a:r>
                      <a:endParaRPr lang="en-US" sz="1100" dirty="0">
                        <a:latin typeface="Cambria" charset="0"/>
                        <a:ea typeface="Cambria" charset="0"/>
                        <a:cs typeface="Cambria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6000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Node.js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Fixed Oct 21 in 22.23.4, 24.22.1, and 26.12.1.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.NET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Out-of-band fix from Microsoft, Oct 25.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Python, Bun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Fixes released.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Envoy, Istio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Fixes released for both proxies.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FFmpeg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JFrog reported an exploit path through it.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3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CISA KEV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B1E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Sources disagree on whether it was listed on Oct 27.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1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HAD TO PATCH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HTTPS TRUST WORKS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certificate chain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9728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1E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browser trusts a website because a chain of signatures leads back to a root it already trusts.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3429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6" name="Image 0" descr="/home/claude/work/newdecks/icons/file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667" y="2019727"/>
            <a:ext cx="276515" cy="27651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429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Root CA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3429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certificate authority (CA) whose key ships inside browsers and operating systems.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25146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0" name="Image 1" descr="/home/claude/work/newdecks/icons/warning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68367" y="2019727"/>
            <a:ext cx="276515" cy="27651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5146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Intermediate CA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25146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Signed by the root. Handles the day-to-day signing of website certificates.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46863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4" name="Image 2" descr="/home/claude/work/newdecks/icons/server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0067" y="2019727"/>
            <a:ext cx="276515" cy="27651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6863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Site certificate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46863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Signed by an intermediate. Proves a site's identity during TLS, the protocol behind HTTPS.</a:t>
            </a:r>
            <a:endParaRPr lang="en-US" sz="1000" dirty="0"/>
          </a:p>
        </p:txBody>
      </p:sp>
      <p:sp>
        <p:nvSpPr>
          <p:cNvPr id="17" name="Shape 12"/>
          <p:cNvSpPr/>
          <p:nvPr/>
        </p:nvSpPr>
        <p:spPr>
          <a:xfrm>
            <a:off x="6858000" y="1965960"/>
            <a:ext cx="384048" cy="384048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8" name="Image 3" descr="/home/claude/work/newdecks/icons/check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11767" y="2019727"/>
            <a:ext cx="276515" cy="276515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858000" y="2423160"/>
            <a:ext cx="1943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Browser</a:t>
            </a:r>
            <a:endParaRPr lang="en-US" sz="1200" dirty="0"/>
          </a:p>
        </p:txBody>
      </p:sp>
      <p:sp>
        <p:nvSpPr>
          <p:cNvPr id="20" name="Text 14"/>
          <p:cNvSpPr/>
          <p:nvPr/>
        </p:nvSpPr>
        <p:spPr>
          <a:xfrm>
            <a:off x="6858000" y="2697480"/>
            <a:ext cx="19431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Checks every signature in the chain. Whoever holds an intermediate's private key can sign as that CA.</a:t>
            </a:r>
            <a:endParaRPr lang="en-US" sz="1000" dirty="0"/>
          </a:p>
        </p:txBody>
      </p:sp>
      <p:sp>
        <p:nvSpPr>
          <p:cNvPr id="21" name="Text 15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CERTIFICATE CHAIN</a:t>
            </a:r>
            <a:endParaRPr lang="en-US" sz="800" dirty="0"/>
          </a:p>
        </p:txBody>
      </p:sp>
      <p:sp>
        <p:nvSpPr>
          <p:cNvPr id="22" name="Text 16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EMUDHRA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eMudhra's weak intermediate keys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Reported Oct 17 by an independent researcher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network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broke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Eight intermediate CA keys had at most about 8 bits of randomness, not about 384. One was reportedly the number 4.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rou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long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the April 30, 2025 key ceremony until browsers blocked the keys on Oct 17, 2026. About 17 months.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checklist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Scope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keys could issue TLS certificates. Two signed code. The root keys were not affected.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server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Response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Chrome and BoringSSL distrusted the intermediates. eMudhra is leaving the TLS certificate business.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EMUDHRA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DEMO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Recovering an 8-bit private key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2^8 = 256 possible keys. A laptop checks every one in well under a second.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8458200" cy="2120784"/>
          </a:xfrm>
          <a:prstGeom prst="roundRect">
            <a:avLst>
              <a:gd name="adj" fmla="val 2688"/>
            </a:avLst>
          </a:prstGeom>
          <a:solidFill>
            <a:srgbClr val="1B1E1D"/>
          </a:solidFill>
          <a:ln/>
        </p:spPr>
      </p:sp>
      <p:sp>
        <p:nvSpPr>
          <p:cNvPr id="6" name="Text 4"/>
          <p:cNvSpPr/>
          <p:nvPr/>
        </p:nvSpPr>
        <p:spPr>
          <a:xfrm>
            <a:off x="502920" y="1709928"/>
            <a:ext cx="8138160" cy="19379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from cryptography.hazmat.primitives.asymmetric import ec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/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Stand-in for a CA's published public key (private key: 4)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target = ec.derive_private_key(4, ec.SECP384R1()).public_key()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for d in range(1, 2**8):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guess = ec.derive_private_key(d, ec.SECP384R1()).public_key()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if guess.public_numbers() == target.public_numbers():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print("Private key found:", d)</a:t>
            </a:r>
            <a:endParaRPr lang="en-US" sz="1050" dirty="0"/>
          </a:p>
          <a:p>
            <a:pPr indent="0" marL="0">
              <a:lnSpc>
                <a:spcPts val="1500"/>
              </a:lnSpc>
              <a:buNone/>
            </a:pPr>
            <a:r>
              <a:rPr lang="en-US" sz="1050" dirty="0">
                <a:solidFill>
                  <a:srgbClr val="4AD4C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    break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342900" y="3812424"/>
            <a:ext cx="8458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Predict first: how long does the loop take? Vote, then run it.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DEMO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TAKEAWAYS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defenders take from October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078992"/>
            <a:ext cx="81610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AI-assisted research is surfacing serious flaws in long-trusted software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4290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50749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7" name="Image 0" descr="/home/claude/work/newdecks/icons/network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698" y="1797710"/>
            <a:ext cx="263347" cy="2633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0126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Old code, new findings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100126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tools helped find PHP2Shell, a flaw reported back to PHP 5.4 from 2012.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03420" y="160020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68012" y="174650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2" name="Image 1" descr="/home/claude/work/newdecks/icons/route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9218" y="1797710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1788" y="172821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Patch windows shrink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5161788" y="202082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Attacks on PHP2Shell started before the patch. Watch the KEV catalog, not only vendor advisories.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4290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50749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17" name="Image 2" descr="/home/claude/work/newdecks/icons/checklist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8698" y="3443630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00126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Know your dependencies</a:t>
            </a:r>
            <a:endParaRPr lang="en-US" sz="1200" dirty="0"/>
          </a:p>
        </p:txBody>
      </p:sp>
      <p:sp>
        <p:nvSpPr>
          <p:cNvPr id="19" name="Text 14"/>
          <p:cNvSpPr/>
          <p:nvPr/>
        </p:nvSpPr>
        <p:spPr>
          <a:xfrm>
            <a:off x="100126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Broccoli2Shell reached apps that never chose Brotli. A software bill of materials (SBOM) lists what's inside.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4503420" y="3246120"/>
            <a:ext cx="3931920" cy="1417320"/>
          </a:xfrm>
          <a:prstGeom prst="roundRect">
            <a:avLst>
              <a:gd name="adj" fmla="val 5161"/>
            </a:avLst>
          </a:prstGeom>
          <a:solidFill>
            <a:srgbClr val="F8F3EA"/>
          </a:solidFill>
          <a:ln/>
          <a:effectLst>
            <a:outerShdw sx="100000" sy="100000" kx="0" ky="0" algn="bl" rotWithShape="0" blurRad="50800" dist="12700" dir="5400000">
              <a:srgbClr val="000000">
                <a:alpha val="8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668012" y="3392424"/>
            <a:ext cx="365760" cy="365760"/>
          </a:xfrm>
          <a:prstGeom prst="ellipse">
            <a:avLst/>
          </a:prstGeom>
          <a:solidFill>
            <a:srgbClr val="660000"/>
          </a:solidFill>
          <a:ln/>
        </p:spPr>
      </p:sp>
      <p:pic>
        <p:nvPicPr>
          <p:cNvPr id="22" name="Image 3" descr="/home/claude/work/newdecks/icons/server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19218" y="3443630"/>
            <a:ext cx="263347" cy="263347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161788" y="3374136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Process is security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5161788" y="3666744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65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eMudhra's cryptography was sound. Its key-generation process failed.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TAKEAWAYS</a:t>
            </a:r>
            <a:endParaRPr lang="en-US" sz="800" dirty="0"/>
          </a:p>
        </p:txBody>
      </p:sp>
      <p:sp>
        <p:nvSpPr>
          <p:cNvPr id="26" name="Text 2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288036"/>
            <a:ext cx="7200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THIS CAME FROM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342900" y="493776"/>
            <a:ext cx="816102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Resources &amp; citations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342900" y="1417320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Wiz: PHP2Shell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342900" y="1655064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wiz.io/blog/php2shell-php-rce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4686300" y="1417320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CISA: Critical vulnerabilities in PHP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686300" y="1655064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cisa.gov/news-events/alerts/2026/10/21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342900" y="1984248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NPR: AI found the flaw, hackers found the leak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342900" y="2221992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npr.org/2026/10/24/nx-s1-6012327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4686300" y="1984248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Hacker News: CVE-2026-115560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686300" y="2221992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thehackernews.com/2026/10/urgent-php-warns-of-another-unpatched.html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342900" y="2551176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BleepingComputer: Node2Shell exploited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300" y="3118104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SOCRadar: eMudhra CA key compromise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342900" y="3118104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Dart SDK advisory: eMudhra certificates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300" y="2551176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1B1E1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DigiCert: Broccoli2Shell response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42900" y="2788920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bleepingcomputer.com/news/security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4686300" y="3355848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socradar.io/blog/emudhra-ca-key-compromise-weak-keys-risks-and-fixes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342900" y="3355848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github.com/dart-lang/sdk/security/advisories/GHSA-frr6-h895-5pxp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4686300" y="2788920"/>
            <a:ext cx="41148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656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digicert.com/blog/broccoli2shell-exposure-risk-and-response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RESOURCES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A39A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18">
    <p:bg>
      <p:bgPr>
        <a:solidFill>
          <a:srgbClr val="1B1E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2900" y="502920"/>
            <a:ext cx="7772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C726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SESSION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42900" y="82296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Tuesday: Ask Anything, Break Anything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342900" y="1508760"/>
            <a:ext cx="8138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8D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time we'll tour the club range, cover enough Linux to move around it, and break things on purpose. Bring a laptop with an SSH client.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342900" y="26060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6" name="Image 0" descr="/home/claude/work/newdecks/icons/location_pi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546" y="2654686"/>
            <a:ext cx="250180" cy="2501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2960" y="26243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Simons 281, College of Charleston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342900" y="30632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9" name="Image 1" descr="/home/claude/work/newdecks/icons/clock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546" y="3111886"/>
            <a:ext cx="250180" cy="2501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22960" y="30815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Tuesdays &amp; Thursdays, 5:30-7:30 PM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342900" y="3520440"/>
            <a:ext cx="347472" cy="347472"/>
          </a:xfrm>
          <a:prstGeom prst="ellipse">
            <a:avLst/>
          </a:prstGeom>
          <a:solidFill>
            <a:srgbClr val="4AD4C4"/>
          </a:solidFill>
          <a:ln/>
        </p:spPr>
        <p:txBody>
          <a:bodyPr/>
          <a:p/>
        </p:txBody>
      </p:sp>
      <p:pic>
        <p:nvPicPr>
          <p:cNvPr id="12" name="Image 2" descr="/home/claude/work/newdecks/icons/warning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546" y="3569086"/>
            <a:ext cx="250180" cy="25018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22960" y="3538728"/>
            <a:ext cx="7589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on tonight's material? Ask in #defense-team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342900" y="4855464"/>
            <a:ext cx="41148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UP</a:t>
            </a:r>
            <a:endParaRPr lang="en-US" sz="800" dirty="0"/>
          </a:p>
        </p:txBody>
      </p:sp>
      <p:sp>
        <p:nvSpPr>
          <p:cNvPr id="15" name="Text 10"/>
          <p:cNvSpPr/>
          <p:nvPr/>
        </p:nvSpPr>
        <p:spPr>
          <a:xfrm>
            <a:off x="5029200" y="4855464"/>
            <a:ext cx="377190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8A85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CofC Cybersecurity Club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2026-07-20T22:07:37Z</dcterms:created>
  <dcterms:modified xsi:type="dcterms:W3CDTF">2026-07-20T22:07:37Z</dcterms:modified>
</cp:coreProperties>
</file>