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74" r:id="rId25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0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25" Type="http://schemas.openxmlformats.org/officeDocument/2006/relationships/slide" Target="slides/slide19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image" Target="../media/image-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B1E1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work/newdecks/logo-stk-w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356616"/>
            <a:ext cx="993953" cy="903427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42900" y="1417320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TUESDAY SESSION · WEEK 20</a:t>
            </a:r>
            <a:endParaRPr lang="en-US" sz="1200" dirty="0"/>
          </a:p>
        </p:txBody>
      </p:sp>
      <p:sp>
        <p:nvSpPr>
          <p:cNvPr id="4" name="Text 1"/>
          <p:cNvSpPr/>
          <p:nvPr/>
        </p:nvSpPr>
        <p:spPr>
          <a:xfrm>
            <a:off x="342900" y="2148840"/>
            <a:ext cx="82296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Introduction to Log Collection</a:t>
            </a:r>
            <a:endParaRPr lang="en-US" sz="3400" dirty="0"/>
          </a:p>
        </p:txBody>
      </p:sp>
      <p:sp>
        <p:nvSpPr>
          <p:cNvPr id="5" name="Text 2"/>
          <p:cNvSpPr/>
          <p:nvPr/>
        </p:nvSpPr>
        <p:spPr>
          <a:xfrm>
            <a:off x="342900" y="3108960"/>
            <a:ext cx="7863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C9C0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Getting logs off many hosts and into one place, before you need to look back on them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342900" y="457200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Tuesdays &amp; Thursdays, 5:30-7:00 PM  •  Simons 281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AGENDA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Tonight's agenda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078992"/>
            <a:ext cx="81610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one log on one host to a forwarded event on a collector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342900" y="1600200"/>
            <a:ext cx="411480" cy="41148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6" name="Image 0" descr="/home/claude/work/newdecks/icons/f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507" y="1657807"/>
            <a:ext cx="296266" cy="296266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909828" y="1581912"/>
            <a:ext cx="341071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a log is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909828" y="1856232"/>
            <a:ext cx="341071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record of something a system decided was worth writing down.</a:t>
            </a:r>
            <a:endParaRPr lang="en-US" sz="1050" dirty="0"/>
          </a:p>
        </p:txBody>
      </p:sp>
      <p:sp>
        <p:nvSpPr>
          <p:cNvPr id="9" name="Shape 6"/>
          <p:cNvSpPr/>
          <p:nvPr/>
        </p:nvSpPr>
        <p:spPr>
          <a:xfrm>
            <a:off x="4594860" y="1600200"/>
            <a:ext cx="411480" cy="411480"/>
          </a:xfrm>
          <a:prstGeom prst="ellipse">
            <a:avLst/>
          </a:prstGeom>
          <a:solidFill>
            <a:srgbClr val="1C7268"/>
          </a:solidFill>
          <a:ln/>
        </p:spPr>
      </p:sp>
      <p:pic>
        <p:nvPicPr>
          <p:cNvPr id="10" name="Image 1" descr="/home/claude/work/newdecks/icons/monitoring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2467" y="1657807"/>
            <a:ext cx="296266" cy="296266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5161788" y="1581912"/>
            <a:ext cx="341071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Windows Event IDs</a:t>
            </a:r>
            <a:endParaRPr lang="en-US" sz="1300" dirty="0"/>
          </a:p>
        </p:txBody>
      </p:sp>
      <p:sp>
        <p:nvSpPr>
          <p:cNvPr id="12" name="Text 8"/>
          <p:cNvSpPr/>
          <p:nvPr/>
        </p:nvSpPr>
        <p:spPr>
          <a:xfrm>
            <a:off x="5161788" y="1856232"/>
            <a:ext cx="341071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Login, logout, and account changes worth knowing by number.</a:t>
            </a:r>
            <a:endParaRPr lang="en-US" sz="1050" dirty="0"/>
          </a:p>
        </p:txBody>
      </p:sp>
      <p:sp>
        <p:nvSpPr>
          <p:cNvPr id="13" name="Shape 9"/>
          <p:cNvSpPr/>
          <p:nvPr/>
        </p:nvSpPr>
        <p:spPr>
          <a:xfrm>
            <a:off x="342900" y="2651760"/>
            <a:ext cx="411480" cy="41148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14" name="Image 2" descr="/home/claude/work/newdecks/icons/network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507" y="2709367"/>
            <a:ext cx="296266" cy="296266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909828" y="2633472"/>
            <a:ext cx="341071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syslog</a:t>
            </a:r>
            <a:endParaRPr lang="en-US" sz="1300" dirty="0"/>
          </a:p>
        </p:txBody>
      </p:sp>
      <p:sp>
        <p:nvSpPr>
          <p:cNvPr id="16" name="Text 11"/>
          <p:cNvSpPr/>
          <p:nvPr/>
        </p:nvSpPr>
        <p:spPr>
          <a:xfrm>
            <a:off x="909828" y="2907792"/>
            <a:ext cx="341071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standard way Linux systems ship logs across a network.</a:t>
            </a:r>
            <a:endParaRPr lang="en-US" sz="1050" dirty="0"/>
          </a:p>
        </p:txBody>
      </p:sp>
      <p:sp>
        <p:nvSpPr>
          <p:cNvPr id="17" name="Shape 12"/>
          <p:cNvSpPr/>
          <p:nvPr/>
        </p:nvSpPr>
        <p:spPr>
          <a:xfrm>
            <a:off x="4594860" y="2651760"/>
            <a:ext cx="411480" cy="411480"/>
          </a:xfrm>
          <a:prstGeom prst="ellipse">
            <a:avLst/>
          </a:prstGeom>
          <a:solidFill>
            <a:srgbClr val="1C7268"/>
          </a:solidFill>
          <a:ln/>
        </p:spPr>
      </p:sp>
      <p:pic>
        <p:nvPicPr>
          <p:cNvPr id="18" name="Image 3" descr="/home/claude/work/newdecks/icons/rou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2467" y="2709367"/>
            <a:ext cx="296266" cy="296266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5161788" y="2633472"/>
            <a:ext cx="341071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Windows Event Forwarding</a:t>
            </a:r>
            <a:endParaRPr lang="en-US" sz="1300" dirty="0"/>
          </a:p>
        </p:txBody>
      </p:sp>
      <p:sp>
        <p:nvSpPr>
          <p:cNvPr id="20" name="Text 14"/>
          <p:cNvSpPr/>
          <p:nvPr/>
        </p:nvSpPr>
        <p:spPr>
          <a:xfrm>
            <a:off x="5161788" y="2907792"/>
            <a:ext cx="341071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Windows equivalent, built into the OS.</a:t>
            </a:r>
            <a:endParaRPr lang="en-US" sz="1050" dirty="0"/>
          </a:p>
        </p:txBody>
      </p:sp>
      <p:sp>
        <p:nvSpPr>
          <p:cNvPr id="21" name="Shape 15"/>
          <p:cNvSpPr/>
          <p:nvPr/>
        </p:nvSpPr>
        <p:spPr>
          <a:xfrm>
            <a:off x="342900" y="3703320"/>
            <a:ext cx="411480" cy="41148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22" name="Image 4" descr="/home/claude/work/newdecks/icons/server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0507" y="3760927"/>
            <a:ext cx="296266" cy="296266"/>
          </a:xfrm>
          <a:prstGeom prst="rect">
            <a:avLst/>
          </a:prstGeom>
        </p:spPr>
      </p:pic>
      <p:sp>
        <p:nvSpPr>
          <p:cNvPr id="23" name="Text 16"/>
          <p:cNvSpPr/>
          <p:nvPr/>
        </p:nvSpPr>
        <p:spPr>
          <a:xfrm>
            <a:off x="909828" y="3685032"/>
            <a:ext cx="341071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Why centralize</a:t>
            </a:r>
            <a:endParaRPr lang="en-US" sz="1300" dirty="0"/>
          </a:p>
        </p:txBody>
      </p:sp>
      <p:sp>
        <p:nvSpPr>
          <p:cNvPr id="24" name="Text 17"/>
          <p:cNvSpPr/>
          <p:nvPr/>
        </p:nvSpPr>
        <p:spPr>
          <a:xfrm>
            <a:off x="909828" y="3959352"/>
            <a:ext cx="341071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place to look, even after a host is gone.</a:t>
            </a:r>
            <a:endParaRPr lang="en-US" sz="1050" dirty="0"/>
          </a:p>
        </p:txBody>
      </p:sp>
      <p:sp>
        <p:nvSpPr>
          <p:cNvPr id="25" name="Shape 18"/>
          <p:cNvSpPr/>
          <p:nvPr/>
        </p:nvSpPr>
        <p:spPr>
          <a:xfrm>
            <a:off x="4594860" y="3703320"/>
            <a:ext cx="411480" cy="411480"/>
          </a:xfrm>
          <a:prstGeom prst="ellipse">
            <a:avLst/>
          </a:prstGeom>
          <a:solidFill>
            <a:srgbClr val="1C7268"/>
          </a:solidFill>
          <a:ln/>
        </p:spPr>
      </p:sp>
      <p:pic>
        <p:nvPicPr>
          <p:cNvPr id="26" name="Image 5" descr="/home/claude/work/newdecks/icons/terminal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52467" y="3760927"/>
            <a:ext cx="296266" cy="296266"/>
          </a:xfrm>
          <a:prstGeom prst="rect">
            <a:avLst/>
          </a:prstGeom>
        </p:spPr>
      </p:pic>
      <p:sp>
        <p:nvSpPr>
          <p:cNvPr id="27" name="Text 19"/>
          <p:cNvSpPr/>
          <p:nvPr/>
        </p:nvSpPr>
        <p:spPr>
          <a:xfrm>
            <a:off x="5161788" y="3685032"/>
            <a:ext cx="341071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Exercises on the Range</a:t>
            </a:r>
            <a:endParaRPr lang="en-US" sz="1300" dirty="0"/>
          </a:p>
        </p:txBody>
      </p:sp>
      <p:sp>
        <p:nvSpPr>
          <p:cNvPr id="28" name="Text 20"/>
          <p:cNvSpPr/>
          <p:nvPr/>
        </p:nvSpPr>
        <p:spPr>
          <a:xfrm>
            <a:off x="5161788" y="3959352"/>
            <a:ext cx="341071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Forward, pull, and compare a real event.</a:t>
            </a:r>
            <a:endParaRPr lang="en-US" sz="1050" dirty="0"/>
          </a:p>
        </p:txBody>
      </p:sp>
      <p:sp>
        <p:nvSpPr>
          <p:cNvPr id="29" name="Text 21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AGENDA</a:t>
            </a:r>
            <a:endParaRPr lang="en-US" sz="800" dirty="0"/>
          </a:p>
        </p:txBody>
      </p:sp>
      <p:sp>
        <p:nvSpPr>
          <p:cNvPr id="30" name="Text 22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B1E1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RECAP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Quick recap: reading logs on one host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234440"/>
            <a:ext cx="813816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D8D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Thursday covered hardening a web stack and reading its logs for something suspicious. Carrying forward: that approach only works if the host and its logs are still there.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8A85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RECAP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8A85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DEFINITION #1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is a log, and why centralize?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097280"/>
            <a:ext cx="81381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B1E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log is a record a system writes when something happens: a login, a service start, a denied request. Centralizing means copying that record somewhere else, before the original host is unavailable, compromised, or just gone.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342900" y="1965960"/>
            <a:ext cx="384048" cy="384048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6" name="Image 0" descr="/home/claude/work/newdecks/icons/f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6667" y="2019727"/>
            <a:ext cx="276515" cy="276515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342900" y="2423160"/>
            <a:ext cx="19431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single log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342900" y="2697480"/>
            <a:ext cx="19431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system's own record of its own events, stored locally.</a:t>
            </a:r>
            <a:endParaRPr lang="en-US" sz="1000" dirty="0"/>
          </a:p>
        </p:txBody>
      </p:sp>
      <p:sp>
        <p:nvSpPr>
          <p:cNvPr id="9" name="Shape 6"/>
          <p:cNvSpPr/>
          <p:nvPr/>
        </p:nvSpPr>
        <p:spPr>
          <a:xfrm>
            <a:off x="2514600" y="1965960"/>
            <a:ext cx="384048" cy="384048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10" name="Image 1" descr="/home/claude/work/newdecks/icons/warning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8367" y="2019727"/>
            <a:ext cx="276515" cy="276515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2514600" y="2423160"/>
            <a:ext cx="19431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problem</a:t>
            </a:r>
            <a:endParaRPr lang="en-US" sz="1200" dirty="0"/>
          </a:p>
        </p:txBody>
      </p:sp>
      <p:sp>
        <p:nvSpPr>
          <p:cNvPr id="12" name="Text 8"/>
          <p:cNvSpPr/>
          <p:nvPr/>
        </p:nvSpPr>
        <p:spPr>
          <a:xfrm>
            <a:off x="2514600" y="2697480"/>
            <a:ext cx="19431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attacker who controls a host can edit or delete its local logs.</a:t>
            </a:r>
            <a:endParaRPr lang="en-US" sz="1000" dirty="0"/>
          </a:p>
        </p:txBody>
      </p:sp>
      <p:sp>
        <p:nvSpPr>
          <p:cNvPr id="13" name="Shape 9"/>
          <p:cNvSpPr/>
          <p:nvPr/>
        </p:nvSpPr>
        <p:spPr>
          <a:xfrm>
            <a:off x="4686300" y="1965960"/>
            <a:ext cx="384048" cy="384048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14" name="Image 2" descr="/home/claude/work/newdecks/icons/server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0067" y="2019727"/>
            <a:ext cx="276515" cy="276515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4686300" y="2423160"/>
            <a:ext cx="19431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central collector</a:t>
            </a:r>
            <a:endParaRPr lang="en-US" sz="1200" dirty="0"/>
          </a:p>
        </p:txBody>
      </p:sp>
      <p:sp>
        <p:nvSpPr>
          <p:cNvPr id="16" name="Text 11"/>
          <p:cNvSpPr/>
          <p:nvPr/>
        </p:nvSpPr>
        <p:spPr>
          <a:xfrm>
            <a:off x="4686300" y="2697480"/>
            <a:ext cx="19431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separate system that receives a copy the moment the event happens.</a:t>
            </a:r>
            <a:endParaRPr lang="en-US" sz="1000" dirty="0"/>
          </a:p>
        </p:txBody>
      </p:sp>
      <p:sp>
        <p:nvSpPr>
          <p:cNvPr id="17" name="Shape 12"/>
          <p:cNvSpPr/>
          <p:nvPr/>
        </p:nvSpPr>
        <p:spPr>
          <a:xfrm>
            <a:off x="6858000" y="1965960"/>
            <a:ext cx="384048" cy="384048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18" name="Image 3" descr="/home/claude/work/newdecks/icons/check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11767" y="2019727"/>
            <a:ext cx="276515" cy="276515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6858000" y="2423160"/>
            <a:ext cx="19431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payoff</a:t>
            </a:r>
            <a:endParaRPr lang="en-US" sz="1200" dirty="0"/>
          </a:p>
        </p:txBody>
      </p:sp>
      <p:sp>
        <p:nvSpPr>
          <p:cNvPr id="20" name="Text 14"/>
          <p:cNvSpPr/>
          <p:nvPr/>
        </p:nvSpPr>
        <p:spPr>
          <a:xfrm>
            <a:off x="6858000" y="2697480"/>
            <a:ext cx="19431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record that survives even if the original host does not.</a:t>
            </a:r>
            <a:endParaRPr lang="en-US" sz="1000" dirty="0"/>
          </a:p>
        </p:txBody>
      </p:sp>
      <p:sp>
        <p:nvSpPr>
          <p:cNvPr id="21" name="Text 15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IS A LOG, AND WHY CENTRALIZE?</a:t>
            </a:r>
            <a:endParaRPr lang="en-US" sz="800" dirty="0"/>
          </a:p>
        </p:txBody>
      </p:sp>
      <p:sp>
        <p:nvSpPr>
          <p:cNvPr id="22" name="Text 16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WINDOWS LOGS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Event IDs worth knowing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078992"/>
            <a:ext cx="81610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handful of numbers cover most of what you will look for</a:t>
            </a:r>
            <a:endParaRPr lang="en-US" sz="12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342900" y="1508760"/>
          <a:ext cx="8458200" cy="914400"/>
        </p:xfrm>
        <a:graphic>
          <a:graphicData uri="http://schemas.openxmlformats.org/drawingml/2006/table">
            <a:tbl>
              <a:tblPr/>
              <a:tblGrid>
                <a:gridCol w="1600200"/>
                <a:gridCol w="685800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Event ID</a:t>
                      </a:r>
                      <a:endParaRPr lang="en-US" sz="11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0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Meaning</a:t>
                      </a:r>
                      <a:endParaRPr lang="en-US" sz="11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00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4624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E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 successful logon.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E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4625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 failed logon attempt.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4720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E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 user account was created.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E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4732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 member was added to a security-enabled local group.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4688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E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 new process was created.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E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1102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The audit log was cleared. Rare, and worth investigating every time.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EVENT IDS WORTH KNOWING</a:t>
            </a:r>
            <a:endParaRPr lang="en-US" sz="800" dirty="0"/>
          </a:p>
        </p:txBody>
      </p:sp>
      <p:sp>
        <p:nvSpPr>
          <p:cNvPr id="7" name="Text 4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SHIPPING LOGS ACROSS THE NETWORK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syslog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078992"/>
            <a:ext cx="81610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standard most Linux systems, network gear, and appliances already speak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342900" y="1600200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F8F3EA"/>
          </a:solidFill>
          <a:ln/>
          <a:effectLst>
            <a:outerShdw sx="100000" sy="100000" kx="0" ky="0" algn="bl" rotWithShape="0" blurRad="50800" dist="12700" dir="5400000">
              <a:srgbClr val="000000">
                <a:alpha val="8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507492" y="1746504"/>
            <a:ext cx="365760" cy="36576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7" name="Image 0" descr="/home/claude/work/newdecks/icons/netwo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8698" y="1797710"/>
            <a:ext cx="263347" cy="263347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001268" y="1728216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it is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1001268" y="2020824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protocol for sending log messages from one system to another, defined in RFC 5424.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4503420" y="1600200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F8F3EA"/>
          </a:solidFill>
          <a:ln/>
          <a:effectLst>
            <a:outerShdw sx="100000" sy="100000" kx="0" ky="0" algn="bl" rotWithShape="0" blurRad="50800" dist="12700" dir="5400000">
              <a:srgbClr val="000000">
                <a:alpha val="8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4668012" y="1746504"/>
            <a:ext cx="365760" cy="36576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12" name="Image 1" descr="/home/claude/work/newdecks/icons/rou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9218" y="1797710"/>
            <a:ext cx="263347" cy="263347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5161788" y="1728216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How it moves</a:t>
            </a:r>
            <a:endParaRPr lang="en-US" sz="1200" dirty="0"/>
          </a:p>
        </p:txBody>
      </p:sp>
      <p:sp>
        <p:nvSpPr>
          <p:cNvPr id="14" name="Text 10"/>
          <p:cNvSpPr/>
          <p:nvPr/>
        </p:nvSpPr>
        <p:spPr>
          <a:xfrm>
            <a:off x="5161788" y="2020824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UDP by default, fast but unreliable. TCP or TLS available where delivery has to be certain.</a:t>
            </a:r>
            <a:endParaRPr lang="en-US" sz="1000" dirty="0"/>
          </a:p>
        </p:txBody>
      </p:sp>
      <p:sp>
        <p:nvSpPr>
          <p:cNvPr id="15" name="Shape 11"/>
          <p:cNvSpPr/>
          <p:nvPr/>
        </p:nvSpPr>
        <p:spPr>
          <a:xfrm>
            <a:off x="342900" y="3246120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F8F3EA"/>
          </a:solidFill>
          <a:ln/>
          <a:effectLst>
            <a:outerShdw sx="100000" sy="100000" kx="0" ky="0" algn="bl" rotWithShape="0" blurRad="50800" dist="12700" dir="5400000">
              <a:srgbClr val="000000">
                <a:alpha val="8000"/>
              </a:srgbClr>
            </a:outerShdw>
          </a:effectLst>
        </p:spPr>
      </p:sp>
      <p:sp>
        <p:nvSpPr>
          <p:cNvPr id="16" name="Shape 12"/>
          <p:cNvSpPr/>
          <p:nvPr/>
        </p:nvSpPr>
        <p:spPr>
          <a:xfrm>
            <a:off x="507492" y="3392424"/>
            <a:ext cx="365760" cy="36576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17" name="Image 2" descr="/home/claude/work/newdecks/icons/checklist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698" y="3443630"/>
            <a:ext cx="263347" cy="263347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1001268" y="3374136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Facility &amp; severity</a:t>
            </a:r>
            <a:endParaRPr lang="en-US" sz="1200" dirty="0"/>
          </a:p>
        </p:txBody>
      </p:sp>
      <p:sp>
        <p:nvSpPr>
          <p:cNvPr id="19" name="Text 14"/>
          <p:cNvSpPr/>
          <p:nvPr/>
        </p:nvSpPr>
        <p:spPr>
          <a:xfrm>
            <a:off x="1001268" y="3666744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message is tagged with what generated it and how serious it is, so a collector can filter.</a:t>
            </a:r>
            <a:endParaRPr lang="en-US" sz="1000" dirty="0"/>
          </a:p>
        </p:txBody>
      </p:sp>
      <p:sp>
        <p:nvSpPr>
          <p:cNvPr id="20" name="Shape 15"/>
          <p:cNvSpPr/>
          <p:nvPr/>
        </p:nvSpPr>
        <p:spPr>
          <a:xfrm>
            <a:off x="4503420" y="3246120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F8F3EA"/>
          </a:solidFill>
          <a:ln/>
          <a:effectLst>
            <a:outerShdw sx="100000" sy="100000" kx="0" ky="0" algn="bl" rotWithShape="0" blurRad="50800" dist="12700" dir="5400000">
              <a:srgbClr val="000000">
                <a:alpha val="8000"/>
              </a:srgbClr>
            </a:outerShdw>
          </a:effectLst>
        </p:spPr>
      </p:sp>
      <p:sp>
        <p:nvSpPr>
          <p:cNvPr id="21" name="Shape 16"/>
          <p:cNvSpPr/>
          <p:nvPr/>
        </p:nvSpPr>
        <p:spPr>
          <a:xfrm>
            <a:off x="4668012" y="3392424"/>
            <a:ext cx="365760" cy="36576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22" name="Image 3" descr="/home/claude/work/newdecks/icons/server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9218" y="3443630"/>
            <a:ext cx="263347" cy="263347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5161788" y="3374136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Where it lands</a:t>
            </a:r>
            <a:endParaRPr lang="en-US" sz="1200" dirty="0"/>
          </a:p>
        </p:txBody>
      </p:sp>
      <p:sp>
        <p:nvSpPr>
          <p:cNvPr id="24" name="Text 18"/>
          <p:cNvSpPr/>
          <p:nvPr/>
        </p:nvSpPr>
        <p:spPr>
          <a:xfrm>
            <a:off x="5161788" y="3666744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central syslog server, or a SIEM ingesting the same feed.</a:t>
            </a:r>
            <a:endParaRPr lang="en-US" sz="1000" dirty="0"/>
          </a:p>
        </p:txBody>
      </p:sp>
      <p:sp>
        <p:nvSpPr>
          <p:cNvPr id="25" name="Text 19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SYSLOG</a:t>
            </a:r>
            <a:endParaRPr lang="en-US" sz="800" dirty="0"/>
          </a:p>
        </p:txBody>
      </p:sp>
      <p:sp>
        <p:nvSpPr>
          <p:cNvPr id="26" name="Text 20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WINDOWS EQUIVALENT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Windows Event Forwarding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078992"/>
            <a:ext cx="81610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Built into Windows, no third-party agent required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342900" y="1600200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F8F3EA"/>
          </a:solidFill>
          <a:ln/>
          <a:effectLst>
            <a:outerShdw sx="100000" sy="100000" kx="0" ky="0" algn="bl" rotWithShape="0" blurRad="50800" dist="12700" dir="5400000">
              <a:srgbClr val="000000">
                <a:alpha val="8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507492" y="1746504"/>
            <a:ext cx="365760" cy="36576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7" name="Image 0" descr="/home/claude/work/newdecks/icons/rou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8698" y="1797710"/>
            <a:ext cx="263347" cy="263347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001268" y="1728216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it is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1001268" y="2020824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built-in mechanism for shipping Event Log entries from many machines to one collector.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4503420" y="1600200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F8F3EA"/>
          </a:solidFill>
          <a:ln/>
          <a:effectLst>
            <a:outerShdw sx="100000" sy="100000" kx="0" ky="0" algn="bl" rotWithShape="0" blurRad="50800" dist="12700" dir="5400000">
              <a:srgbClr val="000000">
                <a:alpha val="8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4668012" y="1746504"/>
            <a:ext cx="365760" cy="36576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12" name="Image 1" descr="/home/claude/work/newdecks/icons/server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9218" y="1797710"/>
            <a:ext cx="263347" cy="263347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5161788" y="1728216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Collector-initiated</a:t>
            </a:r>
            <a:endParaRPr lang="en-US" sz="1200" dirty="0"/>
          </a:p>
        </p:txBody>
      </p:sp>
      <p:sp>
        <p:nvSpPr>
          <p:cNvPr id="14" name="Text 10"/>
          <p:cNvSpPr/>
          <p:nvPr/>
        </p:nvSpPr>
        <p:spPr>
          <a:xfrm>
            <a:off x="5161788" y="2020824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collector subscribes to specific event types on specific machines, and pulls them.</a:t>
            </a:r>
            <a:endParaRPr lang="en-US" sz="1000" dirty="0"/>
          </a:p>
        </p:txBody>
      </p:sp>
      <p:sp>
        <p:nvSpPr>
          <p:cNvPr id="15" name="Shape 11"/>
          <p:cNvSpPr/>
          <p:nvPr/>
        </p:nvSpPr>
        <p:spPr>
          <a:xfrm>
            <a:off x="342900" y="3246120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F8F3EA"/>
          </a:solidFill>
          <a:ln/>
          <a:effectLst>
            <a:outerShdw sx="100000" sy="100000" kx="0" ky="0" algn="bl" rotWithShape="0" blurRad="50800" dist="12700" dir="5400000">
              <a:srgbClr val="000000">
                <a:alpha val="8000"/>
              </a:srgbClr>
            </a:outerShdw>
          </a:effectLst>
        </p:spPr>
      </p:sp>
      <p:sp>
        <p:nvSpPr>
          <p:cNvPr id="16" name="Shape 12"/>
          <p:cNvSpPr/>
          <p:nvPr/>
        </p:nvSpPr>
        <p:spPr>
          <a:xfrm>
            <a:off x="507492" y="3392424"/>
            <a:ext cx="365760" cy="36576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17" name="Image 2" descr="/home/claude/work/newdecks/icons/checklist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698" y="3443630"/>
            <a:ext cx="263347" cy="263347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1001268" y="3374136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Subscriptions</a:t>
            </a:r>
            <a:endParaRPr lang="en-US" sz="1200" dirty="0"/>
          </a:p>
        </p:txBody>
      </p:sp>
      <p:sp>
        <p:nvSpPr>
          <p:cNvPr id="19" name="Text 14"/>
          <p:cNvSpPr/>
          <p:nvPr/>
        </p:nvSpPr>
        <p:spPr>
          <a:xfrm>
            <a:off x="1001268" y="3666744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Defined centrally: which events, from which hosts, how often.</a:t>
            </a:r>
            <a:endParaRPr lang="en-US" sz="1000" dirty="0"/>
          </a:p>
        </p:txBody>
      </p:sp>
      <p:sp>
        <p:nvSpPr>
          <p:cNvPr id="20" name="Shape 15"/>
          <p:cNvSpPr/>
          <p:nvPr/>
        </p:nvSpPr>
        <p:spPr>
          <a:xfrm>
            <a:off x="4503420" y="3246120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F8F3EA"/>
          </a:solidFill>
          <a:ln/>
          <a:effectLst>
            <a:outerShdw sx="100000" sy="100000" kx="0" ky="0" algn="bl" rotWithShape="0" blurRad="50800" dist="12700" dir="5400000">
              <a:srgbClr val="000000">
                <a:alpha val="8000"/>
              </a:srgbClr>
            </a:outerShdw>
          </a:effectLst>
        </p:spPr>
      </p:sp>
      <p:sp>
        <p:nvSpPr>
          <p:cNvPr id="21" name="Shape 16"/>
          <p:cNvSpPr/>
          <p:nvPr/>
        </p:nvSpPr>
        <p:spPr>
          <a:xfrm>
            <a:off x="4668012" y="3392424"/>
            <a:ext cx="365760" cy="36576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22" name="Image 3" descr="/home/claude/work/newdecks/icons/monitoring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9218" y="3443630"/>
            <a:ext cx="263347" cy="263347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5161788" y="3374136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you get</a:t>
            </a:r>
            <a:endParaRPr lang="en-US" sz="1200" dirty="0"/>
          </a:p>
        </p:txBody>
      </p:sp>
      <p:sp>
        <p:nvSpPr>
          <p:cNvPr id="24" name="Text 18"/>
          <p:cNvSpPr/>
          <p:nvPr/>
        </p:nvSpPr>
        <p:spPr>
          <a:xfrm>
            <a:off x="5161788" y="3666744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same Event Viewer entries, now sitting on a system an attacker on one host cannot reach.</a:t>
            </a:r>
            <a:endParaRPr lang="en-US" sz="1000" dirty="0"/>
          </a:p>
        </p:txBody>
      </p:sp>
      <p:sp>
        <p:nvSpPr>
          <p:cNvPr id="25" name="Text 19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WINDOWS EVENT FORWARDING</a:t>
            </a:r>
            <a:endParaRPr lang="en-US" sz="800" dirty="0"/>
          </a:p>
        </p:txBody>
      </p:sp>
      <p:sp>
        <p:nvSpPr>
          <p:cNvPr id="26" name="Text 20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READING THE TAG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Syslog facility &amp; severity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078992"/>
            <a:ext cx="81610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message carries both, so a collector can filter without reading the text</a:t>
            </a:r>
            <a:endParaRPr lang="en-US" sz="12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342900" y="1508760"/>
          <a:ext cx="84582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2286000"/>
                <a:gridCol w="525780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Severity</a:t>
                      </a:r>
                      <a:endParaRPr lang="en-US" sz="11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0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Level</a:t>
                      </a:r>
                      <a:endParaRPr lang="en-US" sz="11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0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Meaning</a:t>
                      </a:r>
                      <a:endParaRPr lang="en-US" sz="11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00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E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Emergency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E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System is unusable.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E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Critical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Critical conditions, needs attention now.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E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Warning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E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Warning conditions, not yet an error.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E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Informational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Routine, normal operation.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E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Debug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E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Detail useful for debugging only.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EA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SYSLOG FACILITY &amp; SEVERITY</a:t>
            </a:r>
            <a:endParaRPr lang="en-US" sz="800" dirty="0"/>
          </a:p>
        </p:txBody>
      </p:sp>
      <p:sp>
        <p:nvSpPr>
          <p:cNvPr id="7" name="Text 4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DEFINITION #2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Structured vs. unstructured logging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097280"/>
            <a:ext cx="81381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B1E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plain sentence is easy for a person to read and hard for a machine to search. A structured log trades some readability for something a collector can filter and query reliably.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342900" y="1965960"/>
            <a:ext cx="384048" cy="384048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6" name="Image 0" descr="/home/claude/work/newdecks/icons/f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6667" y="2019727"/>
            <a:ext cx="276515" cy="276515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342900" y="2423160"/>
            <a:ext cx="19431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Unstructured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342900" y="2697480"/>
            <a:ext cx="19431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Free text, like most syslog and Apache logs by default. Easy to read, hard to query precisely.</a:t>
            </a:r>
            <a:endParaRPr lang="en-US" sz="1000" dirty="0"/>
          </a:p>
        </p:txBody>
      </p:sp>
      <p:sp>
        <p:nvSpPr>
          <p:cNvPr id="9" name="Shape 6"/>
          <p:cNvSpPr/>
          <p:nvPr/>
        </p:nvSpPr>
        <p:spPr>
          <a:xfrm>
            <a:off x="2514600" y="1965960"/>
            <a:ext cx="384048" cy="384048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10" name="Image 1" descr="/home/claude/work/newdecks/icons/databas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8367" y="2019727"/>
            <a:ext cx="276515" cy="276515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2514600" y="2423160"/>
            <a:ext cx="19431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Structured</a:t>
            </a:r>
            <a:endParaRPr lang="en-US" sz="1200" dirty="0"/>
          </a:p>
        </p:txBody>
      </p:sp>
      <p:sp>
        <p:nvSpPr>
          <p:cNvPr id="12" name="Text 8"/>
          <p:cNvSpPr/>
          <p:nvPr/>
        </p:nvSpPr>
        <p:spPr>
          <a:xfrm>
            <a:off x="2514600" y="2697480"/>
            <a:ext cx="19431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Key-value pairs, often JSON. Every field has a name a query can target directly.</a:t>
            </a:r>
            <a:endParaRPr lang="en-US" sz="1000" dirty="0"/>
          </a:p>
        </p:txBody>
      </p:sp>
      <p:sp>
        <p:nvSpPr>
          <p:cNvPr id="13" name="Shape 9"/>
          <p:cNvSpPr/>
          <p:nvPr/>
        </p:nvSpPr>
        <p:spPr>
          <a:xfrm>
            <a:off x="4686300" y="1965960"/>
            <a:ext cx="384048" cy="384048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14" name="Image 2" descr="/home/claude/work/newdecks/icons/search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0067" y="2019727"/>
            <a:ext cx="276515" cy="276515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4686300" y="2423160"/>
            <a:ext cx="19431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Why it matters</a:t>
            </a:r>
            <a:endParaRPr lang="en-US" sz="1200" dirty="0"/>
          </a:p>
        </p:txBody>
      </p:sp>
      <p:sp>
        <p:nvSpPr>
          <p:cNvPr id="16" name="Text 11"/>
          <p:cNvSpPr/>
          <p:nvPr/>
        </p:nvSpPr>
        <p:spPr>
          <a:xfrm>
            <a:off x="4686300" y="2697480"/>
            <a:ext cx="19431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"Find every failed login" is a real query against structured data, a fragile regex against free text.</a:t>
            </a:r>
            <a:endParaRPr lang="en-US" sz="1000" dirty="0"/>
          </a:p>
        </p:txBody>
      </p:sp>
      <p:sp>
        <p:nvSpPr>
          <p:cNvPr id="17" name="Shape 12"/>
          <p:cNvSpPr/>
          <p:nvPr/>
        </p:nvSpPr>
        <p:spPr>
          <a:xfrm>
            <a:off x="6858000" y="1965960"/>
            <a:ext cx="384048" cy="384048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18" name="Image 3" descr="/home/claude/work/newdecks/icons/rou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11767" y="2019727"/>
            <a:ext cx="276515" cy="276515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6858000" y="2423160"/>
            <a:ext cx="19431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Where you will see it</a:t>
            </a:r>
            <a:endParaRPr lang="en-US" sz="1200" dirty="0"/>
          </a:p>
        </p:txBody>
      </p:sp>
      <p:sp>
        <p:nvSpPr>
          <p:cNvPr id="20" name="Text 14"/>
          <p:cNvSpPr/>
          <p:nvPr/>
        </p:nvSpPr>
        <p:spPr>
          <a:xfrm>
            <a:off x="6858000" y="2697480"/>
            <a:ext cx="19431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Modern apps, cloud services, and most SIEM tooling default to structured output.</a:t>
            </a:r>
            <a:endParaRPr lang="en-US" sz="1000" dirty="0"/>
          </a:p>
        </p:txBody>
      </p:sp>
      <p:sp>
        <p:nvSpPr>
          <p:cNvPr id="21" name="Text 15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STRUCTURED VS. UNSTRUCTURED LOGGING</a:t>
            </a:r>
            <a:endParaRPr lang="en-US" sz="800" dirty="0"/>
          </a:p>
        </p:txBody>
      </p:sp>
      <p:sp>
        <p:nvSpPr>
          <p:cNvPr id="22" name="Text 16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WORKED EXAMPLE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One Event Log entry unpacked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078992"/>
            <a:ext cx="81610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same six fields matter every time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342900" y="1600200"/>
            <a:ext cx="8458200" cy="1700784"/>
          </a:xfrm>
          <a:prstGeom prst="roundRect">
            <a:avLst>
              <a:gd name="adj" fmla="val 2688"/>
            </a:avLst>
          </a:prstGeom>
          <a:solidFill>
            <a:srgbClr val="1B1E1D"/>
          </a:solidFill>
          <a:ln/>
        </p:spPr>
      </p:sp>
      <p:sp>
        <p:nvSpPr>
          <p:cNvPr id="6" name="Text 4"/>
          <p:cNvSpPr/>
          <p:nvPr/>
        </p:nvSpPr>
        <p:spPr>
          <a:xfrm>
            <a:off x="502920" y="1709928"/>
            <a:ext cx="8138160" cy="15179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050" dirty="0">
                <a:solidFill>
                  <a:srgbClr val="4AD4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Log Name: Security</a:t>
            </a:r>
            <a:endParaRPr lang="en-US" sz="1050" dirty="0"/>
          </a:p>
          <a:p>
            <a:pPr indent="0" marL="0">
              <a:lnSpc>
                <a:spcPts val="1500"/>
              </a:lnSpc>
              <a:buNone/>
            </a:pPr>
            <a:r>
              <a:rPr lang="en-US" sz="1050" dirty="0">
                <a:solidFill>
                  <a:srgbClr val="4AD4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Event ID: 4624</a:t>
            </a:r>
            <a:endParaRPr lang="en-US" sz="1050" dirty="0"/>
          </a:p>
          <a:p>
            <a:pPr indent="0" marL="0">
              <a:lnSpc>
                <a:spcPts val="1500"/>
              </a:lnSpc>
              <a:buNone/>
            </a:pPr>
            <a:r>
              <a:rPr lang="en-US" sz="1050" dirty="0">
                <a:solidFill>
                  <a:srgbClr val="4AD4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Level: Information</a:t>
            </a:r>
            <a:endParaRPr lang="en-US" sz="1050" dirty="0"/>
          </a:p>
          <a:p>
            <a:pPr indent="0" marL="0">
              <a:lnSpc>
                <a:spcPts val="1500"/>
              </a:lnSpc>
              <a:buNone/>
            </a:pPr>
            <a:r>
              <a:rPr lang="en-US" sz="1050" dirty="0">
                <a:solidFill>
                  <a:srgbClr val="4AD4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Logged: 10/14/2026 7:03:41 PM</a:t>
            </a:r>
            <a:endParaRPr lang="en-US" sz="1050" dirty="0"/>
          </a:p>
          <a:p>
            <a:pPr indent="0" marL="0">
              <a:lnSpc>
                <a:spcPts val="1500"/>
              </a:lnSpc>
              <a:buNone/>
            </a:pPr>
            <a:r>
              <a:rPr lang="en-US" sz="1050" dirty="0">
                <a:solidFill>
                  <a:srgbClr val="4AD4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Task Category: Logon</a:t>
            </a:r>
            <a:endParaRPr lang="en-US" sz="1050" dirty="0"/>
          </a:p>
          <a:p>
            <a:pPr indent="0" marL="0">
              <a:lnSpc>
                <a:spcPts val="1500"/>
              </a:lnSpc>
              <a:buNone/>
            </a:pPr>
            <a:r>
              <a:rPr lang="en-US" sz="1050" dirty="0">
                <a:solidFill>
                  <a:srgbClr val="4AD4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Keywords: Audit Success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342900" y="3392424"/>
            <a:ext cx="8458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Six fields. Here is what each one is telling you.</a:t>
            </a:r>
            <a:endParaRPr lang="en-US" sz="1250" dirty="0"/>
          </a:p>
        </p:txBody>
      </p:sp>
      <p:sp>
        <p:nvSpPr>
          <p:cNvPr id="8" name="Text 6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EVENT LOG ENTRY UNPACKED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READING IT FIELD BY FIELD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each field tells you</a:t>
            </a:r>
            <a:endParaRPr lang="en-US" sz="24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342900" y="1234440"/>
          <a:ext cx="8458200" cy="914400"/>
        </p:xfrm>
        <a:graphic>
          <a:graphicData uri="http://schemas.openxmlformats.org/drawingml/2006/table">
            <a:tbl>
              <a:tblPr/>
              <a:tblGrid>
                <a:gridCol w="2286000"/>
                <a:gridCol w="617220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Field</a:t>
                      </a:r>
                      <a:endParaRPr lang="en-US" sz="11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0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What it tells you</a:t>
                      </a:r>
                      <a:endParaRPr lang="en-US" sz="11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00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Log Name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E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Which log this event lives in: Security, System, or Application.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E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Event ID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The number that identifies what kind of event this is.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Level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E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Information, Warning, Error, or Critical.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E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Logged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The timestamp. Confirm the host's clock is accurate before trusting it.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Task Category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E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Extra context narrowing what happened, like "Logon."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E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Keywords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 quick tag, like "Audit Success" or "Audit Failure."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EACH FIELD TELLS YOU</a:t>
            </a:r>
            <a:endParaRPr lang="en-US" sz="800" dirty="0"/>
          </a:p>
        </p:txBody>
      </p:sp>
      <p:sp>
        <p:nvSpPr>
          <p:cNvPr id="6" name="Text 3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LONG TO KEEP IT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Log retention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078992"/>
            <a:ext cx="81610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Storage is cheap. Losing the one log you needed is not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342900" y="1600200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F8F3EA"/>
          </a:solidFill>
          <a:ln/>
          <a:effectLst>
            <a:outerShdw sx="100000" sy="100000" kx="0" ky="0" algn="bl" rotWithShape="0" blurRad="50800" dist="12700" dir="5400000">
              <a:srgbClr val="000000">
                <a:alpha val="8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507492" y="1746504"/>
            <a:ext cx="365760" cy="36576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7" name="Image 0" descr="/home/claude/work/newdecks/icons/cloc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8698" y="1797710"/>
            <a:ext cx="263347" cy="263347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001268" y="1728216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Why retention matters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1001268" y="2020824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incident is sometimes discovered weeks after it happened. Logs already rotated out cannot help you.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4503420" y="1600200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F8F3EA"/>
          </a:solidFill>
          <a:ln/>
          <a:effectLst>
            <a:outerShdw sx="100000" sy="100000" kx="0" ky="0" algn="bl" rotWithShape="0" blurRad="50800" dist="12700" dir="5400000">
              <a:srgbClr val="000000">
                <a:alpha val="8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4668012" y="1746504"/>
            <a:ext cx="365760" cy="36576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12" name="Image 1" descr="/home/claude/work/newdecks/icons/databas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9218" y="1797710"/>
            <a:ext cx="263347" cy="263347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5161788" y="1728216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Typical windows</a:t>
            </a:r>
            <a:endParaRPr lang="en-US" sz="1200" dirty="0"/>
          </a:p>
        </p:txBody>
      </p:sp>
      <p:sp>
        <p:nvSpPr>
          <p:cNvPr id="14" name="Text 10"/>
          <p:cNvSpPr/>
          <p:nvPr/>
        </p:nvSpPr>
        <p:spPr>
          <a:xfrm>
            <a:off x="5161788" y="2020824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 to 90 days hot and searchable is common, longer in cold storage for anything regulated.</a:t>
            </a:r>
            <a:endParaRPr lang="en-US" sz="1000" dirty="0"/>
          </a:p>
        </p:txBody>
      </p:sp>
      <p:sp>
        <p:nvSpPr>
          <p:cNvPr id="15" name="Shape 11"/>
          <p:cNvSpPr/>
          <p:nvPr/>
        </p:nvSpPr>
        <p:spPr>
          <a:xfrm>
            <a:off x="342900" y="3246120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F8F3EA"/>
          </a:solidFill>
          <a:ln/>
          <a:effectLst>
            <a:outerShdw sx="100000" sy="100000" kx="0" ky="0" algn="bl" rotWithShape="0" blurRad="50800" dist="12700" dir="5400000">
              <a:srgbClr val="000000">
                <a:alpha val="8000"/>
              </a:srgbClr>
            </a:outerShdw>
          </a:effectLst>
        </p:spPr>
      </p:sp>
      <p:sp>
        <p:nvSpPr>
          <p:cNvPr id="16" name="Shape 12"/>
          <p:cNvSpPr/>
          <p:nvPr/>
        </p:nvSpPr>
        <p:spPr>
          <a:xfrm>
            <a:off x="507492" y="3392424"/>
            <a:ext cx="365760" cy="36576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17" name="Image 2" descr="/home/claude/work/newdecks/icons/checklist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698" y="3443630"/>
            <a:ext cx="263347" cy="263347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1001268" y="3374136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drives the number</a:t>
            </a:r>
            <a:endParaRPr lang="en-US" sz="1200" dirty="0"/>
          </a:p>
        </p:txBody>
      </p:sp>
      <p:sp>
        <p:nvSpPr>
          <p:cNvPr id="19" name="Text 14"/>
          <p:cNvSpPr/>
          <p:nvPr/>
        </p:nvSpPr>
        <p:spPr>
          <a:xfrm>
            <a:off x="1001268" y="3666744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Storage cost on one side, investigative and compliance value on the other.</a:t>
            </a:r>
            <a:endParaRPr lang="en-US" sz="1000" dirty="0"/>
          </a:p>
        </p:txBody>
      </p:sp>
      <p:sp>
        <p:nvSpPr>
          <p:cNvPr id="20" name="Shape 15"/>
          <p:cNvSpPr/>
          <p:nvPr/>
        </p:nvSpPr>
        <p:spPr>
          <a:xfrm>
            <a:off x="4503420" y="3246120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F8F3EA"/>
          </a:solidFill>
          <a:ln/>
          <a:effectLst>
            <a:outerShdw sx="100000" sy="100000" kx="0" ky="0" algn="bl" rotWithShape="0" blurRad="50800" dist="12700" dir="5400000">
              <a:srgbClr val="000000">
                <a:alpha val="8000"/>
              </a:srgbClr>
            </a:outerShdw>
          </a:effectLst>
        </p:spPr>
      </p:sp>
      <p:sp>
        <p:nvSpPr>
          <p:cNvPr id="21" name="Shape 16"/>
          <p:cNvSpPr/>
          <p:nvPr/>
        </p:nvSpPr>
        <p:spPr>
          <a:xfrm>
            <a:off x="4668012" y="3392424"/>
            <a:ext cx="365760" cy="36576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22" name="Image 3" descr="/home/claude/work/newdecks/icons/shiel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9218" y="3443630"/>
            <a:ext cx="263347" cy="263347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5161788" y="3374136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Protect the archive too</a:t>
            </a:r>
            <a:endParaRPr lang="en-US" sz="1200" dirty="0"/>
          </a:p>
        </p:txBody>
      </p:sp>
      <p:sp>
        <p:nvSpPr>
          <p:cNvPr id="24" name="Text 18"/>
          <p:cNvSpPr/>
          <p:nvPr/>
        </p:nvSpPr>
        <p:spPr>
          <a:xfrm>
            <a:off x="5161788" y="3666744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Retained logs are still a target. The collector needs its own access controls.</a:t>
            </a:r>
            <a:endParaRPr lang="en-US" sz="1000" dirty="0"/>
          </a:p>
        </p:txBody>
      </p:sp>
      <p:sp>
        <p:nvSpPr>
          <p:cNvPr id="25" name="Text 19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 RETENTION</a:t>
            </a:r>
            <a:endParaRPr lang="en-US" sz="800" dirty="0"/>
          </a:p>
        </p:txBody>
      </p:sp>
      <p:sp>
        <p:nvSpPr>
          <p:cNvPr id="26" name="Text 20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TONIGHT'S PRACTICE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Tonight's exercises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342900" y="1280160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5" name="Text 3"/>
          <p:cNvSpPr/>
          <p:nvPr/>
        </p:nvSpPr>
        <p:spPr>
          <a:xfrm>
            <a:off x="342900" y="1280160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777240" y="1252728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Forward syslog from a Linux host</a:t>
            </a:r>
            <a:endParaRPr lang="en-US" sz="1150" dirty="0"/>
          </a:p>
        </p:txBody>
      </p:sp>
      <p:sp>
        <p:nvSpPr>
          <p:cNvPr id="7" name="Text 5"/>
          <p:cNvSpPr/>
          <p:nvPr/>
        </p:nvSpPr>
        <p:spPr>
          <a:xfrm>
            <a:off x="3703320" y="1252728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Configure a Range host to ship its logs to a central collector.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342900" y="1938528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9" name="Text 7"/>
          <p:cNvSpPr/>
          <p:nvPr/>
        </p:nvSpPr>
        <p:spPr>
          <a:xfrm>
            <a:off x="342900" y="1938528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77240" y="1911096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Pull a specific Event ID</a:t>
            </a:r>
            <a:endParaRPr lang="en-US" sz="1150" dirty="0"/>
          </a:p>
        </p:txBody>
      </p:sp>
      <p:sp>
        <p:nvSpPr>
          <p:cNvPr id="11" name="Text 9"/>
          <p:cNvSpPr/>
          <p:nvPr/>
        </p:nvSpPr>
        <p:spPr>
          <a:xfrm>
            <a:off x="3703320" y="1911096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Find one logon event on a Windows host through Event Viewer.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342900" y="2596896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13" name="Text 11"/>
          <p:cNvSpPr/>
          <p:nvPr/>
        </p:nvSpPr>
        <p:spPr>
          <a:xfrm>
            <a:off x="342900" y="2596896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777240" y="2569464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Compare local vs. centralized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3703320" y="2569464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same event, seen two ways. Confirm they match.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TONIGHT'S EXERCISES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EXERCISE 1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Forward syslog to a central collector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342900" y="1280160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5" name="Text 3"/>
          <p:cNvSpPr/>
          <p:nvPr/>
        </p:nvSpPr>
        <p:spPr>
          <a:xfrm>
            <a:off x="342900" y="1280160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777240" y="1252728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Edit the syslog config</a:t>
            </a:r>
            <a:endParaRPr lang="en-US" sz="1150" dirty="0"/>
          </a:p>
        </p:txBody>
      </p:sp>
      <p:sp>
        <p:nvSpPr>
          <p:cNvPr id="7" name="Text 5"/>
          <p:cNvSpPr/>
          <p:nvPr/>
        </p:nvSpPr>
        <p:spPr>
          <a:xfrm>
            <a:off x="3703320" y="1252728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/etc/rsyslog.d/, add a line pointing at the collector's address.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342900" y="1938528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9" name="Text 7"/>
          <p:cNvSpPr/>
          <p:nvPr/>
        </p:nvSpPr>
        <p:spPr>
          <a:xfrm>
            <a:off x="342900" y="1938528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77240" y="1911096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Restart the service</a:t>
            </a:r>
            <a:endParaRPr lang="en-US" sz="1150" dirty="0"/>
          </a:p>
        </p:txBody>
      </p:sp>
      <p:sp>
        <p:nvSpPr>
          <p:cNvPr id="11" name="Text 9"/>
          <p:cNvSpPr/>
          <p:nvPr/>
        </p:nvSpPr>
        <p:spPr>
          <a:xfrm>
            <a:off x="3703320" y="1911096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systemctl restart rsyslog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342900" y="2596896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13" name="Text 11"/>
          <p:cNvSpPr/>
          <p:nvPr/>
        </p:nvSpPr>
        <p:spPr>
          <a:xfrm>
            <a:off x="342900" y="2596896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777240" y="2569464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Generate an event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3703320" y="2569464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failed SSH login is an easy, visible one to trigger on purpose.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342900" y="3255264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17" name="Text 15"/>
          <p:cNvSpPr/>
          <p:nvPr/>
        </p:nvSpPr>
        <p:spPr>
          <a:xfrm>
            <a:off x="342900" y="3255264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777240" y="3227832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Confirm it arrived</a:t>
            </a:r>
            <a:endParaRPr lang="en-US" sz="1150" dirty="0"/>
          </a:p>
        </p:txBody>
      </p:sp>
      <p:sp>
        <p:nvSpPr>
          <p:cNvPr id="19" name="Text 17"/>
          <p:cNvSpPr/>
          <p:nvPr/>
        </p:nvSpPr>
        <p:spPr>
          <a:xfrm>
            <a:off x="3703320" y="3227832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 the collector for the same event, timestamp and all.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FORWARD SYSLOG TO A CENTRAL COLLECTOR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EXERCISE 2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Pull a specific Windows Event ID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342900" y="1280160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5" name="Text 3"/>
          <p:cNvSpPr/>
          <p:nvPr/>
        </p:nvSpPr>
        <p:spPr>
          <a:xfrm>
            <a:off x="342900" y="1280160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777240" y="1252728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Open Event Viewer</a:t>
            </a:r>
            <a:endParaRPr lang="en-US" sz="1150" dirty="0"/>
          </a:p>
        </p:txBody>
      </p:sp>
      <p:sp>
        <p:nvSpPr>
          <p:cNvPr id="7" name="Text 5"/>
          <p:cNvSpPr/>
          <p:nvPr/>
        </p:nvSpPr>
        <p:spPr>
          <a:xfrm>
            <a:off x="3703320" y="1252728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eventvwr.msc, Windows Logs &gt; Security.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342900" y="1938528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9" name="Text 7"/>
          <p:cNvSpPr/>
          <p:nvPr/>
        </p:nvSpPr>
        <p:spPr>
          <a:xfrm>
            <a:off x="342900" y="1938528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77240" y="1911096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Filter for Event ID 4624</a:t>
            </a:r>
            <a:endParaRPr lang="en-US" sz="1150" dirty="0"/>
          </a:p>
        </p:txBody>
      </p:sp>
      <p:sp>
        <p:nvSpPr>
          <p:cNvPr id="11" name="Text 9"/>
          <p:cNvSpPr/>
          <p:nvPr/>
        </p:nvSpPr>
        <p:spPr>
          <a:xfrm>
            <a:off x="3703320" y="1911096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Filter Current Log, enter 4624 in the Event ID field.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342900" y="2596896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13" name="Text 11"/>
          <p:cNvSpPr/>
          <p:nvPr/>
        </p:nvSpPr>
        <p:spPr>
          <a:xfrm>
            <a:off x="342900" y="2596896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777240" y="2569464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Read one entry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3703320" y="2569464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Note the account name, the logon type, and the source address.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342900" y="3255264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17" name="Text 15"/>
          <p:cNvSpPr/>
          <p:nvPr/>
        </p:nvSpPr>
        <p:spPr>
          <a:xfrm>
            <a:off x="342900" y="3255264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777240" y="3227832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Find its failed counterpart</a:t>
            </a:r>
            <a:endParaRPr lang="en-US" sz="1150" dirty="0"/>
          </a:p>
        </p:txBody>
      </p:sp>
      <p:sp>
        <p:nvSpPr>
          <p:cNvPr id="19" name="Text 17"/>
          <p:cNvSpPr/>
          <p:nvPr/>
        </p:nvSpPr>
        <p:spPr>
          <a:xfrm>
            <a:off x="3703320" y="3227832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Filter for 4625 instead, compare the fields.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PULL A SPECIFIC WINDOWS EVENT ID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EXERCISE 3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Compare local vs. centralized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342900" y="1280160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5" name="Text 3"/>
          <p:cNvSpPr/>
          <p:nvPr/>
        </p:nvSpPr>
        <p:spPr>
          <a:xfrm>
            <a:off x="342900" y="1280160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777240" y="1252728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Pick one event</a:t>
            </a:r>
            <a:endParaRPr lang="en-US" sz="1150" dirty="0"/>
          </a:p>
        </p:txBody>
      </p:sp>
      <p:sp>
        <p:nvSpPr>
          <p:cNvPr id="7" name="Text 5"/>
          <p:cNvSpPr/>
          <p:nvPr/>
        </p:nvSpPr>
        <p:spPr>
          <a:xfrm>
            <a:off x="3703320" y="1252728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Any event you generated in Exercise 1 or 2.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342900" y="1938528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9" name="Text 7"/>
          <p:cNvSpPr/>
          <p:nvPr/>
        </p:nvSpPr>
        <p:spPr>
          <a:xfrm>
            <a:off x="342900" y="1938528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77240" y="1911096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Find it locally</a:t>
            </a:r>
            <a:endParaRPr lang="en-US" sz="1150" dirty="0"/>
          </a:p>
        </p:txBody>
      </p:sp>
      <p:sp>
        <p:nvSpPr>
          <p:cNvPr id="11" name="Text 9"/>
          <p:cNvSpPr/>
          <p:nvPr/>
        </p:nvSpPr>
        <p:spPr>
          <a:xfrm>
            <a:off x="3703320" y="1911096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 the host that generated it, in its own log.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342900" y="2596896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13" name="Text 11"/>
          <p:cNvSpPr/>
          <p:nvPr/>
        </p:nvSpPr>
        <p:spPr>
          <a:xfrm>
            <a:off x="342900" y="2596896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777240" y="2569464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Find it on the collector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3703320" y="2569464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same event, forwarded.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342900" y="3255264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17" name="Text 15"/>
          <p:cNvSpPr/>
          <p:nvPr/>
        </p:nvSpPr>
        <p:spPr>
          <a:xfrm>
            <a:off x="342900" y="3255264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777240" y="3227832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Compare the two</a:t>
            </a:r>
            <a:endParaRPr lang="en-US" sz="1150" dirty="0"/>
          </a:p>
        </p:txBody>
      </p:sp>
      <p:sp>
        <p:nvSpPr>
          <p:cNvPr id="19" name="Text 17"/>
          <p:cNvSpPr/>
          <p:nvPr/>
        </p:nvSpPr>
        <p:spPr>
          <a:xfrm>
            <a:off x="3703320" y="3227832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Same timestamp, same details. Confirm nothing was lost in transit.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COMPARE LOCAL VS. CENTRALIZED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THIS CAME FROM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Resources &amp; citations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417320"/>
            <a:ext cx="4114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RFC 5424: The Syslog Protocol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342900" y="1655064"/>
            <a:ext cx="41148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656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rfc-editor.org/rfc/rfc5424</a:t>
            </a:r>
            <a:endParaRPr lang="en-US" sz="950" dirty="0"/>
          </a:p>
        </p:txBody>
      </p:sp>
      <p:sp>
        <p:nvSpPr>
          <p:cNvPr id="6" name="Text 4"/>
          <p:cNvSpPr/>
          <p:nvPr/>
        </p:nvSpPr>
        <p:spPr>
          <a:xfrm>
            <a:off x="4686300" y="1417320"/>
            <a:ext cx="4114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Microsoft Learn: Windows Event Forwarding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4686300" y="1655064"/>
            <a:ext cx="41148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656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learn.microsoft.com/windows/security</a:t>
            </a:r>
            <a:endParaRPr lang="en-US" sz="950" dirty="0"/>
          </a:p>
        </p:txBody>
      </p:sp>
      <p:sp>
        <p:nvSpPr>
          <p:cNvPr id="8" name="Text 6"/>
          <p:cNvSpPr/>
          <p:nvPr/>
        </p:nvSpPr>
        <p:spPr>
          <a:xfrm>
            <a:off x="342900" y="1984248"/>
            <a:ext cx="4114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Microsoft Learn: Security Event IDs Reference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342900" y="2221992"/>
            <a:ext cx="41148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656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learn.microsoft.com/windows/security/threat-protection/auditing</a:t>
            </a:r>
            <a:endParaRPr lang="en-US" sz="950" dirty="0"/>
          </a:p>
        </p:txBody>
      </p:sp>
      <p:sp>
        <p:nvSpPr>
          <p:cNvPr id="10" name="Text 8"/>
          <p:cNvSpPr/>
          <p:nvPr/>
        </p:nvSpPr>
        <p:spPr>
          <a:xfrm>
            <a:off x="4686300" y="1984248"/>
            <a:ext cx="4114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rsyslog Documentation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4686300" y="2221992"/>
            <a:ext cx="41148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656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rsyslog.com/doc</a:t>
            </a:r>
            <a:endParaRPr lang="en-US" sz="950" dirty="0"/>
          </a:p>
        </p:txBody>
      </p:sp>
      <p:sp>
        <p:nvSpPr>
          <p:cNvPr id="12" name="Text 10"/>
          <p:cNvSpPr/>
          <p:nvPr/>
        </p:nvSpPr>
        <p:spPr>
          <a:xfrm>
            <a:off x="342900" y="2551176"/>
            <a:ext cx="4114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MITRE ATT&amp;CK T1070: Indicator Removal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342900" y="2788920"/>
            <a:ext cx="41148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656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attack.mitre.org/techniques/T1070</a:t>
            </a:r>
            <a:endParaRPr lang="en-US" sz="950" dirty="0"/>
          </a:p>
        </p:txBody>
      </p:sp>
      <p:sp>
        <p:nvSpPr>
          <p:cNvPr id="14" name="Text 12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RESOURCES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B1E1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502920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SESSION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342900" y="822960"/>
            <a:ext cx="82296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Thursday: Basic Centralized Monitoring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342900" y="1508760"/>
            <a:ext cx="81381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D8D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can now get logs to one place. Thursday is about watching them: standing up a dashboard instead of reading a raw feed.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342900" y="2606040"/>
            <a:ext cx="347472" cy="347472"/>
          </a:xfrm>
          <a:prstGeom prst="ellipse">
            <a:avLst/>
          </a:prstGeom>
          <a:solidFill>
            <a:srgbClr val="4AD4C4"/>
          </a:solidFill>
          <a:ln/>
        </p:spPr>
        <p:txBody>
          <a:bodyPr/>
          <a:p/>
        </p:txBody>
      </p:sp>
      <p:pic>
        <p:nvPicPr>
          <p:cNvPr id="6" name="Image 0" descr="/home/claude/work/newdecks/icons/location_pi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1546" y="2654686"/>
            <a:ext cx="250180" cy="25018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822960" y="2624328"/>
            <a:ext cx="75895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Simons 281, College of Charleston</a:t>
            </a:r>
            <a:endParaRPr lang="en-US" sz="1200" dirty="0"/>
          </a:p>
        </p:txBody>
      </p:sp>
      <p:sp>
        <p:nvSpPr>
          <p:cNvPr id="8" name="Shape 5"/>
          <p:cNvSpPr/>
          <p:nvPr/>
        </p:nvSpPr>
        <p:spPr>
          <a:xfrm>
            <a:off x="342900" y="3063240"/>
            <a:ext cx="347472" cy="347472"/>
          </a:xfrm>
          <a:prstGeom prst="ellipse">
            <a:avLst/>
          </a:prstGeom>
          <a:solidFill>
            <a:srgbClr val="4AD4C4"/>
          </a:solidFill>
          <a:ln/>
        </p:spPr>
        <p:txBody>
          <a:bodyPr/>
          <a:p/>
        </p:txBody>
      </p:sp>
      <p:pic>
        <p:nvPicPr>
          <p:cNvPr id="9" name="Image 1" descr="/home/claude/work/newdecks/icons/clock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546" y="3111886"/>
            <a:ext cx="250180" cy="250180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822960" y="3081528"/>
            <a:ext cx="75895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Tuesdays &amp; Thursdays, 5:30-7:00 PM</a:t>
            </a:r>
            <a:endParaRPr lang="en-US" sz="1200" dirty="0"/>
          </a:p>
        </p:txBody>
      </p:sp>
      <p:sp>
        <p:nvSpPr>
          <p:cNvPr id="11" name="Shape 7"/>
          <p:cNvSpPr/>
          <p:nvPr/>
        </p:nvSpPr>
        <p:spPr>
          <a:xfrm>
            <a:off x="342900" y="3520440"/>
            <a:ext cx="347472" cy="347472"/>
          </a:xfrm>
          <a:prstGeom prst="ellipse">
            <a:avLst/>
          </a:prstGeom>
          <a:solidFill>
            <a:srgbClr val="4AD4C4"/>
          </a:solidFill>
          <a:ln/>
        </p:spPr>
        <p:txBody>
          <a:bodyPr/>
          <a:p/>
        </p:txBody>
      </p:sp>
      <p:pic>
        <p:nvPicPr>
          <p:cNvPr id="12" name="Image 2" descr="/home/claude/work/newdecks/icons/warning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546" y="3569086"/>
            <a:ext cx="250180" cy="250180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822960" y="3538728"/>
            <a:ext cx="75895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Questions on tonight's material? Ask in #defense-team</a:t>
            </a:r>
            <a:endParaRPr lang="en-US" sz="1200" dirty="0"/>
          </a:p>
        </p:txBody>
      </p:sp>
      <p:sp>
        <p:nvSpPr>
          <p:cNvPr id="14" name="Text 9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8A85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UP</a:t>
            </a:r>
            <a:endParaRPr lang="en-US" sz="800" dirty="0"/>
          </a:p>
        </p:txBody>
      </p:sp>
      <p:sp>
        <p:nvSpPr>
          <p:cNvPr id="15" name="Text 10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8A85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B1E1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11480"/>
            <a:ext cx="77724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100" b="1">
                <a:solidFill>
                  <a:srgbClr val="1C7268"/>
                </a:solidFill>
                <a:latin typeface="Calibri"/>
              </a:rPr>
              <a:t>ATTENDANCE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777240"/>
            <a:ext cx="5120640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2600" b="1">
                <a:solidFill>
                  <a:srgbClr val="FFFFFF"/>
                </a:solidFill>
                <a:latin typeface="Cambria"/>
              </a:rPr>
              <a:t>Check in for tonight's meeting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874519"/>
            <a:ext cx="5120640" cy="10058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0">
                <a:solidFill>
                  <a:srgbClr val="D8D3C8"/>
                </a:solidFill>
                <a:latin typeface="Calibri"/>
              </a:rPr>
              <a:t>Scan the QR code to sign in for attendance.</a:t>
            </a:r>
          </a:p>
          <a:p>
            <a:pPr algn="l">
              <a:lnSpc>
                <a:spcPct val="130000"/>
              </a:lnSpc>
            </a:pPr>
            <a:r>
              <a:rPr sz="1300" b="0">
                <a:solidFill>
                  <a:srgbClr val="D8D3C8"/>
                </a:solidFill>
                <a:latin typeface="Calibri"/>
              </a:rPr>
              <a:t>Requires your CofC login.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3063240"/>
            <a:ext cx="512064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00" b="0">
                <a:solidFill>
                  <a:srgbClr val="8A8580"/>
                </a:solidFill>
                <a:latin typeface="Calibri"/>
              </a:rPr>
              <a:t>Can't scan? Go to forms.gle/ccN4CuqviXhndixq5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4850892"/>
            <a:ext cx="5486400" cy="21031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800" b="0">
                <a:solidFill>
                  <a:srgbClr val="8A8580"/>
                </a:solidFill>
                <a:latin typeface="Calibri"/>
              </a:rPr>
              <a:t>ATTENDANCE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91072" y="4850892"/>
            <a:ext cx="2395728" cy="21031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800" b="0">
                <a:solidFill>
                  <a:srgbClr val="8A8580"/>
                </a:solidFill>
                <a:latin typeface="Calibri"/>
              </a:rPr>
              <a:t>CofC Cybersecurity Club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943600" y="594360"/>
            <a:ext cx="2743200" cy="32461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q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0780" y="795528"/>
            <a:ext cx="2148840" cy="214884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943600" y="3054096"/>
            <a:ext cx="27432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1200" b="1">
                <a:solidFill>
                  <a:srgbClr val="1B1E1D"/>
                </a:solidFill>
                <a:latin typeface="Calibri"/>
              </a:rPr>
              <a:t>Scan to check in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2026-07-20T22:07:37Z</dcterms:created>
  <dcterms:modified xsi:type="dcterms:W3CDTF">2026-07-20T22:07:37Z</dcterms:modified>
</cp:coreProperties>
</file>