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 id="2147483661" r:id="rId5"/>
  </p:sldMasterIdLst>
  <p:notesMasterIdLst>
    <p:notesMasterId r:id="rId6"/>
  </p:notesMasterIdLst>
  <p:sldIdLst>
    <p:sldId id="256" r:id="rId7"/>
    <p:sldId id="288" r:id="rId39"/>
    <p:sldId id="257" r:id="rId8"/>
    <p:sldId id="258" r:id="rId9"/>
    <p:sldId id="259" r:id="rId10"/>
    <p:sldId id="260" r:id="rId11"/>
    <p:sldId id="286" r:id="rId37"/>
    <p:sldId id="261" r:id="rId12"/>
    <p:sldId id="262" r:id="rId13"/>
    <p:sldId id="263" r:id="rId14"/>
    <p:sldId id="264" r:id="rId15"/>
    <p:sldId id="265" r:id="rId16"/>
    <p:sldId id="266" r:id="rId17"/>
    <p:sldId id="267" r:id="rId18"/>
    <p:sldId id="287" r:id="rId38"/>
    <p:sldId id="268" r:id="rId19"/>
    <p:sldId id="269" r:id="rId20"/>
    <p:sldId id="270" r:id="rId21"/>
    <p:sldId id="271" r:id="rId22"/>
    <p:sldId id="272" r:id="rId23"/>
    <p:sldId id="273" r:id="rId24"/>
    <p:sldId id="274" r:id="rId25"/>
    <p:sldId id="275" r:id="rId26"/>
    <p:sldId id="276" r:id="rId29"/>
    <p:sldId id="277" r:id="rId27"/>
    <p:sldId id="278" r:id="rId28"/>
    <p:sldId id="285" r:id="rId36"/>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3.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26.xml"/><Relationship Id="rId37" Type="http://schemas.openxmlformats.org/officeDocument/2006/relationships/slide" Target="slides/slide6.xml"/><Relationship Id="rId38" Type="http://schemas.openxmlformats.org/officeDocument/2006/relationships/slide" Target="slides/slide14.xml"/><Relationship Id="rId39"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f55a9d05b0_2_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 name="Google Shape;54;g3f55a9d05b0_2_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 name="Google Shape;55;g3f55a9d05b0_2_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f55a9d05b0_2_1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 name="Google Shape;65;g3f55a9d05b0_2_1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 name="Google Shape;66;g3f55a9d05b0_2_1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f55a9d05b0_2_6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g3f55a9d05b0_2_6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g3f55a9d05b0_2_6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f55a9d05b0_2_7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g3f55a9d05b0_2_7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g3f55a9d05b0_2_7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f55a9d05b0_2_96: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g3f55a9d05b0_2_96: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g3f55a9d05b0_2_96: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f55a9d05b0_2_12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g3f55a9d05b0_2_12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g3f55a9d05b0_2_12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f55a9d05b0_2_15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g3f55a9d05b0_2_15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g3f55a9d05b0_2_15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f55a9d05b0_2_17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g3f55a9d05b0_2_17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g3f55a9d05b0_2_17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f55a9d05b0_2_196: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g3f55a9d05b0_2_196: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g3f55a9d05b0_2_196: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f55a9d05b0_2_219: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g3f55a9d05b0_2_219: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g3f55a9d05b0_2_219: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f55a9d05b0_2_24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g3f55a9d05b0_2_24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g3f55a9d05b0_2_24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f55a9d05b0_2_267: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g3f55a9d05b0_2_267: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g3f55a9d05b0_2_267: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f55a9d05b0_2_29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g3f55a9d05b0_2_29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g3f55a9d05b0_2_29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f55a9d05b0_2_31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g3f55a9d05b0_2_31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g3f55a9d05b0_2_31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f55a9d05b0_2_34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g3f55a9d05b0_2_34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g3f55a9d05b0_2_34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f55a9d05b0_2_36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g3f55a9d05b0_2_36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g3f55a9d05b0_2_36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f55a9d05b0_2_389: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g3f55a9d05b0_2_389: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5" name="Google Shape;455;g3f55a9d05b0_2_389: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3f55a9d05b0_2_417: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3" name="Google Shape;483;g3f55a9d05b0_2_417: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g3f55a9d05b0_2_417: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f55a9d05b0_2_447: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4" name="Google Shape;514;g3f55a9d05b0_2_447: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5" name="Google Shape;515;g3f55a9d05b0_2_447: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f55a9d05b0_2_47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3" name="Google Shape;543;g3f55a9d05b0_2_47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g3f55a9d05b0_2_47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f55a9d05b0_2_497: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6" name="Google Shape;566;g3f55a9d05b0_2_497: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g3f55a9d05b0_2_497: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f55a9d05b0_2_51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5" name="Google Shape;585;g3f55a9d05b0_2_51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g3f55a9d05b0_2_51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f55a9d05b0_2_53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g3f55a9d05b0_2_53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3" name="Google Shape;603;g3f55a9d05b0_2_53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3f55a9d05b0_2_549: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1" name="Google Shape;621;g3f55a9d05b0_2_549: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g3f55a9d05b0_2_549: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3f55a9d05b0_2_57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6" name="Google Shape;646;g3f55a9d05b0_2_57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7" name="Google Shape;647;g3f55a9d05b0_2_57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3f55a9d05b0_2_60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6" name="Google Shape;676;g3f55a9d05b0_2_60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7" name="Google Shape;677;g3f55a9d05b0_2_60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3f55a9d05b0_2_627: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2" name="Google Shape;702;g3f55a9d05b0_2_627: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3" name="Google Shape;703;g3f55a9d05b0_2_627: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3f55a9d05b0_2_647: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3" name="Google Shape;723;g3f55a9d05b0_2_647: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4" name="Google Shape;724;g3f55a9d05b0_2_647: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3f55a9d05b0_2_67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2" name="Google Shape;752;g3f55a9d05b0_2_67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3" name="Google Shape;753;g3f55a9d05b0_2_67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1" name="Shape 5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5.png"/><Relationship Id="rId5" Type="http://schemas.openxmlformats.org/officeDocument/2006/relationships/image" Target="../media/image17.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1.png"/><Relationship Id="rId9" Type="http://schemas.openxmlformats.org/officeDocument/2006/relationships/image" Target="../media/image2.png"/><Relationship Id="rId10" Type="http://schemas.openxmlformats.org/officeDocument/2006/relationships/image" Target="../media/image8.png"/><Relationship Id="rId11"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26.png"/><Relationship Id="rId5"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20.png"/><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5.png"/><Relationship Id="rId4" Type="http://schemas.openxmlformats.org/officeDocument/2006/relationships/image" Target="../media/image29.png"/><Relationship Id="rId5"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image" Target="../media/image20.png"/><Relationship Id="rId5" Type="http://schemas.openxmlformats.org/officeDocument/2006/relationships/image" Target="../media/image8.png"/><Relationship Id="rId6"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26.png"/><Relationship Id="rId5"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56" name="Shape 56"/>
        <p:cNvGrpSpPr/>
        <p:nvPr/>
      </p:nvGrpSpPr>
      <p:grpSpPr>
        <a:xfrm>
          <a:off x="0" y="0"/>
          <a:ext cx="0" cy="0"/>
          <a:chOff x="0" y="0"/>
          <a:chExt cx="0" cy="0"/>
        </a:xfrm>
      </p:grpSpPr>
      <p:sp>
        <p:nvSpPr>
          <p:cNvPr id="57" name="Google Shape;57;p15"/>
          <p:cNvSpPr/>
          <p:nvPr/>
        </p:nvSpPr>
        <p:spPr>
          <a:xfrm>
            <a:off x="377190" y="1748790"/>
            <a:ext cx="68580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100"/>
              <a:buFont typeface="Calibri"/>
              <a:buNone/>
            </a:pPr>
            <a:r>
              <a:rPr b="1" i="0" lang="en" sz="1100" u="none" cap="none" strike="noStrike">
                <a:solidFill>
                  <a:srgbClr val="4AD4C4"/>
                </a:solidFill>
                <a:latin typeface="Calibri"/>
                <a:ea typeface="Calibri"/>
                <a:cs typeface="Calibri"/>
                <a:sym typeface="Calibri"/>
              </a:rPr>
              <a:t>THURSDAY SESSION · WEEK 11</a:t>
            </a:r>
            <a:endParaRPr b="0" i="0" sz="1100" u="none" cap="none" strike="noStrike">
              <a:solidFill>
                <a:schemeClr val="dk1"/>
              </a:solidFill>
              <a:latin typeface="Calibri"/>
              <a:ea typeface="Calibri"/>
              <a:cs typeface="Calibri"/>
              <a:sym typeface="Calibri"/>
            </a:endParaRPr>
          </a:p>
        </p:txBody>
      </p:sp>
      <p:sp>
        <p:nvSpPr>
          <p:cNvPr id="58" name="Google Shape;58;p15"/>
          <p:cNvSpPr/>
          <p:nvPr/>
        </p:nvSpPr>
        <p:spPr>
          <a:xfrm>
            <a:off x="377190" y="2023110"/>
            <a:ext cx="843534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200"/>
              <a:buFont typeface="Cambria"/>
              <a:buNone/>
            </a:pPr>
            <a:r>
              <a:rPr b="1" i="0" lang="en" sz="3200" u="none" cap="none" strike="noStrike">
                <a:solidFill>
                  <a:srgbClr val="FFFFFF"/>
                </a:solidFill>
                <a:latin typeface="Cambria"/>
                <a:ea typeface="Cambria"/>
                <a:cs typeface="Cambria"/>
                <a:sym typeface="Cambria"/>
              </a:rPr>
              <a:t>Analyzing Traffic for Incidents</a:t>
            </a:r>
            <a:endParaRPr b="0" i="0" sz="3200" u="none" cap="none" strike="noStrike">
              <a:solidFill>
                <a:schemeClr val="dk1"/>
              </a:solidFill>
              <a:latin typeface="Calibri"/>
              <a:ea typeface="Calibri"/>
              <a:cs typeface="Calibri"/>
              <a:sym typeface="Calibri"/>
            </a:endParaRPr>
          </a:p>
        </p:txBody>
      </p:sp>
      <p:sp>
        <p:nvSpPr>
          <p:cNvPr id="59" name="Google Shape;59;p15"/>
          <p:cNvSpPr/>
          <p:nvPr/>
        </p:nvSpPr>
        <p:spPr>
          <a:xfrm>
            <a:off x="377190" y="2743200"/>
            <a:ext cx="774954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E1D6"/>
              </a:buClr>
              <a:buSzPts val="1200"/>
              <a:buFont typeface="Calibri"/>
              <a:buNone/>
            </a:pPr>
            <a:r>
              <a:rPr b="0" i="0" lang="en" sz="1200" u="none" cap="none" strike="noStrike">
                <a:solidFill>
                  <a:srgbClr val="E6E1D6"/>
                </a:solidFill>
                <a:latin typeface="Calibri"/>
                <a:ea typeface="Calibri"/>
                <a:cs typeface="Calibri"/>
                <a:sym typeface="Calibri"/>
              </a:rPr>
              <a:t>Wireshark on recorded traffic, hunting for credentials and scans</a:t>
            </a:r>
            <a:endParaRPr b="0" i="0" sz="1200" u="none" cap="none" strike="noStrike">
              <a:solidFill>
                <a:schemeClr val="dk1"/>
              </a:solidFill>
              <a:latin typeface="Calibri"/>
              <a:ea typeface="Calibri"/>
              <a:cs typeface="Calibri"/>
              <a:sym typeface="Calibri"/>
            </a:endParaRPr>
          </a:p>
        </p:txBody>
      </p:sp>
      <p:cxnSp>
        <p:nvCxnSpPr>
          <p:cNvPr id="60" name="Google Shape;60;p15"/>
          <p:cNvCxnSpPr/>
          <p:nvPr/>
        </p:nvCxnSpPr>
        <p:spPr>
          <a:xfrm>
            <a:off x="377190" y="3223260"/>
            <a:ext cx="754380" cy="0"/>
          </a:xfrm>
          <a:prstGeom prst="straightConnector1">
            <a:avLst/>
          </a:prstGeom>
          <a:noFill/>
          <a:ln cap="flat" cmpd="sng" w="31750">
            <a:solidFill>
              <a:srgbClr val="1C7268"/>
            </a:solidFill>
            <a:prstDash val="solid"/>
            <a:round/>
            <a:headEnd len="sm" w="sm" type="none"/>
            <a:tailEnd len="sm" w="sm" type="none"/>
          </a:ln>
        </p:spPr>
      </p:cxnSp>
      <p:sp>
        <p:nvSpPr>
          <p:cNvPr id="61" name="Google Shape;61;p15"/>
          <p:cNvSpPr/>
          <p:nvPr/>
        </p:nvSpPr>
        <p:spPr>
          <a:xfrm>
            <a:off x="377190" y="4594860"/>
            <a:ext cx="54864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900"/>
              <a:buFont typeface="Calibri"/>
              <a:buNone/>
            </a:pPr>
            <a:r>
              <a:rPr b="0" i="0" lang="en" sz="900" u="none" cap="none" strike="noStrike">
                <a:solidFill>
                  <a:srgbClr val="A39A8C"/>
                </a:solidFill>
                <a:latin typeface="Calibri"/>
                <a:ea typeface="Calibri"/>
                <a:cs typeface="Calibri"/>
                <a:sym typeface="Calibri"/>
              </a:rPr>
              <a:t>Tuesdays &amp; Thursdays, 5:30-7:00 PM  •  Simons 281</a:t>
            </a:r>
            <a:endParaRPr b="0" i="0" sz="900" u="none" cap="none" strike="noStrike">
              <a:solidFill>
                <a:schemeClr val="dk1"/>
              </a:solidFill>
              <a:latin typeface="Calibri"/>
              <a:ea typeface="Calibri"/>
              <a:cs typeface="Calibri"/>
              <a:sym typeface="Calibri"/>
            </a:endParaRPr>
          </a:p>
        </p:txBody>
      </p:sp>
      <p:pic>
        <p:nvPicPr>
          <p:cNvPr descr="./logo-stk-w.png" id="62" name="Google Shape;62;p15"/>
          <p:cNvPicPr preferRelativeResize="0"/>
          <p:nvPr/>
        </p:nvPicPr>
        <p:blipFill rotWithShape="1">
          <a:blip r:embed="rId3">
            <a:alphaModFix/>
          </a:blip>
          <a:srcRect b="0" l="0" r="0" t="0"/>
          <a:stretch/>
        </p:blipFill>
        <p:spPr>
          <a:xfrm>
            <a:off x="548640" y="356616"/>
            <a:ext cx="994412" cy="90388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67" name="Shape 67"/>
        <p:cNvGrpSpPr/>
        <p:nvPr/>
      </p:nvGrpSpPr>
      <p:grpSpPr>
        <a:xfrm>
          <a:off x="0" y="0"/>
          <a:ext cx="0" cy="0"/>
          <a:chOff x="0" y="0"/>
          <a:chExt cx="0" cy="0"/>
        </a:xfrm>
      </p:grpSpPr>
      <p:sp>
        <p:nvSpPr>
          <p:cNvPr id="68" name="Google Shape;68;p16"/>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AGENDA</a:t>
            </a:r>
            <a:endParaRPr b="0" i="0" sz="1000" u="none" cap="none" strike="noStrike">
              <a:solidFill>
                <a:schemeClr val="dk1"/>
              </a:solidFill>
              <a:latin typeface="Calibri"/>
              <a:ea typeface="Calibri"/>
              <a:cs typeface="Calibri"/>
              <a:sym typeface="Calibri"/>
            </a:endParaRPr>
          </a:p>
        </p:txBody>
      </p:sp>
      <p:sp>
        <p:nvSpPr>
          <p:cNvPr id="69" name="Google Shape;69;p16"/>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Tonight's agenda</a:t>
            </a:r>
            <a:endParaRPr b="0" i="0" sz="2200" u="none" cap="none" strike="noStrike">
              <a:solidFill>
                <a:schemeClr val="dk1"/>
              </a:solidFill>
              <a:latin typeface="Calibri"/>
              <a:ea typeface="Calibri"/>
              <a:cs typeface="Calibri"/>
              <a:sym typeface="Calibri"/>
            </a:endParaRPr>
          </a:p>
        </p:txBody>
      </p:sp>
      <p:sp>
        <p:nvSpPr>
          <p:cNvPr id="70" name="Google Shape;70;p16"/>
          <p:cNvSpPr/>
          <p:nvPr/>
        </p:nvSpPr>
        <p:spPr>
          <a:xfrm>
            <a:off x="342900" y="144018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monitor-white.png" id="71" name="Google Shape;71;p16"/>
          <p:cNvPicPr preferRelativeResize="0"/>
          <p:nvPr/>
        </p:nvPicPr>
        <p:blipFill rotWithShape="1">
          <a:blip r:embed="rId3">
            <a:alphaModFix/>
          </a:blip>
          <a:srcRect b="0" l="0" r="0" t="0"/>
          <a:stretch/>
        </p:blipFill>
        <p:spPr>
          <a:xfrm>
            <a:off x="432054" y="1529334"/>
            <a:ext cx="164592" cy="164592"/>
          </a:xfrm>
          <a:prstGeom prst="rect">
            <a:avLst/>
          </a:prstGeom>
          <a:noFill/>
          <a:ln>
            <a:noFill/>
          </a:ln>
        </p:spPr>
      </p:pic>
      <p:sp>
        <p:nvSpPr>
          <p:cNvPr id="72" name="Google Shape;72;p16"/>
          <p:cNvSpPr/>
          <p:nvPr/>
        </p:nvSpPr>
        <p:spPr>
          <a:xfrm>
            <a:off x="809244" y="1392174"/>
            <a:ext cx="3614166" cy="233172"/>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The Wireshark interface</a:t>
            </a:r>
            <a:endParaRPr b="0" i="0" sz="900" u="none" cap="none" strike="noStrike">
              <a:solidFill>
                <a:schemeClr val="dk1"/>
              </a:solidFill>
              <a:latin typeface="Calibri"/>
              <a:ea typeface="Calibri"/>
              <a:cs typeface="Calibri"/>
              <a:sym typeface="Calibri"/>
            </a:endParaRPr>
          </a:p>
        </p:txBody>
      </p:sp>
      <p:sp>
        <p:nvSpPr>
          <p:cNvPr id="73" name="Google Shape;73;p16"/>
          <p:cNvSpPr/>
          <p:nvPr/>
        </p:nvSpPr>
        <p:spPr>
          <a:xfrm>
            <a:off x="809244" y="1625346"/>
            <a:ext cx="3614166"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Three panes, and what each one is for.</a:t>
            </a:r>
            <a:endParaRPr b="0" i="0" sz="700" u="none" cap="none" strike="noStrike">
              <a:solidFill>
                <a:schemeClr val="dk1"/>
              </a:solidFill>
              <a:latin typeface="Calibri"/>
              <a:ea typeface="Calibri"/>
              <a:cs typeface="Calibri"/>
              <a:sym typeface="Calibri"/>
            </a:endParaRPr>
          </a:p>
        </p:txBody>
      </p:sp>
      <p:sp>
        <p:nvSpPr>
          <p:cNvPr id="74" name="Google Shape;74;p16"/>
          <p:cNvSpPr/>
          <p:nvPr/>
        </p:nvSpPr>
        <p:spPr>
          <a:xfrm>
            <a:off x="4697730" y="144018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search-white.png" id="75" name="Google Shape;75;p16"/>
          <p:cNvPicPr preferRelativeResize="0"/>
          <p:nvPr/>
        </p:nvPicPr>
        <p:blipFill rotWithShape="1">
          <a:blip r:embed="rId4">
            <a:alphaModFix/>
          </a:blip>
          <a:srcRect b="0" l="0" r="0" t="0"/>
          <a:stretch/>
        </p:blipFill>
        <p:spPr>
          <a:xfrm>
            <a:off x="4786884" y="1529334"/>
            <a:ext cx="164592" cy="164592"/>
          </a:xfrm>
          <a:prstGeom prst="rect">
            <a:avLst/>
          </a:prstGeom>
          <a:noFill/>
          <a:ln>
            <a:noFill/>
          </a:ln>
        </p:spPr>
      </p:pic>
      <p:sp>
        <p:nvSpPr>
          <p:cNvPr id="76" name="Google Shape;76;p16"/>
          <p:cNvSpPr/>
          <p:nvPr/>
        </p:nvSpPr>
        <p:spPr>
          <a:xfrm>
            <a:off x="5164074" y="1392174"/>
            <a:ext cx="3614166" cy="233172"/>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Capture vs. display filters</a:t>
            </a:r>
            <a:endParaRPr b="0" i="0" sz="900" u="none" cap="none" strike="noStrike">
              <a:solidFill>
                <a:schemeClr val="dk1"/>
              </a:solidFill>
              <a:latin typeface="Calibri"/>
              <a:ea typeface="Calibri"/>
              <a:cs typeface="Calibri"/>
              <a:sym typeface="Calibri"/>
            </a:endParaRPr>
          </a:p>
        </p:txBody>
      </p:sp>
      <p:sp>
        <p:nvSpPr>
          <p:cNvPr id="77" name="Google Shape;77;p16"/>
          <p:cNvSpPr/>
          <p:nvPr/>
        </p:nvSpPr>
        <p:spPr>
          <a:xfrm>
            <a:off x="5164074" y="1625346"/>
            <a:ext cx="36141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lang="en" sz="700">
                <a:solidFill>
                  <a:srgbClr val="6B6560"/>
                </a:solidFill>
                <a:latin typeface="Calibri"/>
                <a:ea typeface="Calibri"/>
                <a:cs typeface="Calibri"/>
                <a:sym typeface="Calibri"/>
              </a:rPr>
              <a:t>Two types of filters.</a:t>
            </a:r>
            <a:endParaRPr b="0" i="0" sz="700" u="none" cap="none" strike="noStrike">
              <a:solidFill>
                <a:schemeClr val="dk1"/>
              </a:solidFill>
              <a:latin typeface="Calibri"/>
              <a:ea typeface="Calibri"/>
              <a:cs typeface="Calibri"/>
              <a:sym typeface="Calibri"/>
            </a:endParaRPr>
          </a:p>
        </p:txBody>
      </p:sp>
      <p:sp>
        <p:nvSpPr>
          <p:cNvPr id="78" name="Google Shape;78;p16"/>
          <p:cNvSpPr/>
          <p:nvPr/>
        </p:nvSpPr>
        <p:spPr>
          <a:xfrm>
            <a:off x="342900" y="2077974"/>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filetext-white.png" id="79" name="Google Shape;79;p16"/>
          <p:cNvPicPr preferRelativeResize="0"/>
          <p:nvPr/>
        </p:nvPicPr>
        <p:blipFill rotWithShape="1">
          <a:blip r:embed="rId5">
            <a:alphaModFix/>
          </a:blip>
          <a:srcRect b="0" l="0" r="0" t="0"/>
          <a:stretch/>
        </p:blipFill>
        <p:spPr>
          <a:xfrm>
            <a:off x="432054" y="2167128"/>
            <a:ext cx="164592" cy="164592"/>
          </a:xfrm>
          <a:prstGeom prst="rect">
            <a:avLst/>
          </a:prstGeom>
          <a:noFill/>
          <a:ln>
            <a:noFill/>
          </a:ln>
        </p:spPr>
      </p:pic>
      <p:sp>
        <p:nvSpPr>
          <p:cNvPr id="80" name="Google Shape;80;p16"/>
          <p:cNvSpPr/>
          <p:nvPr/>
        </p:nvSpPr>
        <p:spPr>
          <a:xfrm>
            <a:off x="809244" y="2029968"/>
            <a:ext cx="3614166" cy="233172"/>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Display filters</a:t>
            </a:r>
            <a:endParaRPr b="0" i="0" sz="900" u="none" cap="none" strike="noStrike">
              <a:solidFill>
                <a:schemeClr val="dk1"/>
              </a:solidFill>
              <a:latin typeface="Calibri"/>
              <a:ea typeface="Calibri"/>
              <a:cs typeface="Calibri"/>
              <a:sym typeface="Calibri"/>
            </a:endParaRPr>
          </a:p>
        </p:txBody>
      </p:sp>
      <p:sp>
        <p:nvSpPr>
          <p:cNvPr id="81" name="Google Shape;81;p16"/>
          <p:cNvSpPr/>
          <p:nvPr/>
        </p:nvSpPr>
        <p:spPr>
          <a:xfrm>
            <a:off x="809244" y="2263140"/>
            <a:ext cx="3614166"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lang="en" sz="700">
                <a:solidFill>
                  <a:srgbClr val="6B6560"/>
                </a:solidFill>
                <a:latin typeface="Calibri"/>
                <a:ea typeface="Calibri"/>
                <a:cs typeface="Calibri"/>
                <a:sym typeface="Calibri"/>
              </a:rPr>
              <a:t>How to filter for specific traffic.</a:t>
            </a:r>
            <a:endParaRPr b="0" i="0" sz="700" u="none" cap="none" strike="noStrike">
              <a:solidFill>
                <a:schemeClr val="dk1"/>
              </a:solidFill>
              <a:latin typeface="Calibri"/>
              <a:ea typeface="Calibri"/>
              <a:cs typeface="Calibri"/>
              <a:sym typeface="Calibri"/>
            </a:endParaRPr>
          </a:p>
        </p:txBody>
      </p:sp>
      <p:sp>
        <p:nvSpPr>
          <p:cNvPr id="82" name="Google Shape;82;p16"/>
          <p:cNvSpPr/>
          <p:nvPr/>
        </p:nvSpPr>
        <p:spPr>
          <a:xfrm>
            <a:off x="4697730" y="2077974"/>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gitbranch-white.png" id="83" name="Google Shape;83;p16"/>
          <p:cNvPicPr preferRelativeResize="0"/>
          <p:nvPr/>
        </p:nvPicPr>
        <p:blipFill rotWithShape="1">
          <a:blip r:embed="rId6">
            <a:alphaModFix/>
          </a:blip>
          <a:srcRect b="0" l="0" r="0" t="0"/>
          <a:stretch/>
        </p:blipFill>
        <p:spPr>
          <a:xfrm>
            <a:off x="4786884" y="2167128"/>
            <a:ext cx="164592" cy="164592"/>
          </a:xfrm>
          <a:prstGeom prst="rect">
            <a:avLst/>
          </a:prstGeom>
          <a:noFill/>
          <a:ln>
            <a:noFill/>
          </a:ln>
        </p:spPr>
      </p:pic>
      <p:sp>
        <p:nvSpPr>
          <p:cNvPr id="84" name="Google Shape;84;p16"/>
          <p:cNvSpPr/>
          <p:nvPr/>
        </p:nvSpPr>
        <p:spPr>
          <a:xfrm>
            <a:off x="5164074" y="2029968"/>
            <a:ext cx="3614166" cy="233172"/>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Building filters, Follow Stream</a:t>
            </a:r>
            <a:endParaRPr b="0" i="0" sz="900" u="none" cap="none" strike="noStrike">
              <a:solidFill>
                <a:schemeClr val="dk1"/>
              </a:solidFill>
              <a:latin typeface="Calibri"/>
              <a:ea typeface="Calibri"/>
              <a:cs typeface="Calibri"/>
              <a:sym typeface="Calibri"/>
            </a:endParaRPr>
          </a:p>
        </p:txBody>
      </p:sp>
      <p:sp>
        <p:nvSpPr>
          <p:cNvPr id="85" name="Google Shape;85;p16"/>
          <p:cNvSpPr/>
          <p:nvPr/>
        </p:nvSpPr>
        <p:spPr>
          <a:xfrm>
            <a:off x="5164074" y="2263140"/>
            <a:ext cx="36141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lang="en" sz="700">
                <a:solidFill>
                  <a:srgbClr val="6B6560"/>
                </a:solidFill>
                <a:latin typeface="Calibri"/>
                <a:ea typeface="Calibri"/>
                <a:cs typeface="Calibri"/>
                <a:sym typeface="Calibri"/>
              </a:rPr>
              <a:t>Reading a whole exchange.</a:t>
            </a:r>
            <a:endParaRPr b="0" i="0" sz="700" u="none" cap="none" strike="noStrike">
              <a:solidFill>
                <a:schemeClr val="dk1"/>
              </a:solidFill>
              <a:latin typeface="Calibri"/>
              <a:ea typeface="Calibri"/>
              <a:cs typeface="Calibri"/>
              <a:sym typeface="Calibri"/>
            </a:endParaRPr>
          </a:p>
        </p:txBody>
      </p:sp>
      <p:sp>
        <p:nvSpPr>
          <p:cNvPr id="86" name="Google Shape;86;p16"/>
          <p:cNvSpPr/>
          <p:nvPr/>
        </p:nvSpPr>
        <p:spPr>
          <a:xfrm>
            <a:off x="342900" y="2715768"/>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grid-white.png" id="87" name="Google Shape;87;p16"/>
          <p:cNvPicPr preferRelativeResize="0"/>
          <p:nvPr/>
        </p:nvPicPr>
        <p:blipFill rotWithShape="1">
          <a:blip r:embed="rId7">
            <a:alphaModFix/>
          </a:blip>
          <a:srcRect b="0" l="0" r="0" t="0"/>
          <a:stretch/>
        </p:blipFill>
        <p:spPr>
          <a:xfrm>
            <a:off x="432054" y="2804922"/>
            <a:ext cx="164592" cy="164592"/>
          </a:xfrm>
          <a:prstGeom prst="rect">
            <a:avLst/>
          </a:prstGeom>
          <a:noFill/>
          <a:ln>
            <a:noFill/>
          </a:ln>
        </p:spPr>
      </p:pic>
      <p:sp>
        <p:nvSpPr>
          <p:cNvPr id="88" name="Google Shape;88;p16"/>
          <p:cNvSpPr/>
          <p:nvPr/>
        </p:nvSpPr>
        <p:spPr>
          <a:xfrm>
            <a:off x="809244" y="2667762"/>
            <a:ext cx="3614166" cy="233172"/>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Statistics: hierarchy, conversations, IO graph</a:t>
            </a:r>
            <a:endParaRPr b="0" i="0" sz="900" u="none" cap="none" strike="noStrike">
              <a:solidFill>
                <a:schemeClr val="dk1"/>
              </a:solidFill>
              <a:latin typeface="Calibri"/>
              <a:ea typeface="Calibri"/>
              <a:cs typeface="Calibri"/>
              <a:sym typeface="Calibri"/>
            </a:endParaRPr>
          </a:p>
        </p:txBody>
      </p:sp>
      <p:sp>
        <p:nvSpPr>
          <p:cNvPr id="89" name="Google Shape;89;p16"/>
          <p:cNvSpPr/>
          <p:nvPr/>
        </p:nvSpPr>
        <p:spPr>
          <a:xfrm>
            <a:off x="4697730" y="2715768"/>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eye-white.png" id="90" name="Google Shape;90;p16"/>
          <p:cNvPicPr preferRelativeResize="0"/>
          <p:nvPr/>
        </p:nvPicPr>
        <p:blipFill rotWithShape="1">
          <a:blip r:embed="rId8">
            <a:alphaModFix/>
          </a:blip>
          <a:srcRect b="0" l="0" r="0" t="0"/>
          <a:stretch/>
        </p:blipFill>
        <p:spPr>
          <a:xfrm>
            <a:off x="4786884" y="2804922"/>
            <a:ext cx="164592" cy="164592"/>
          </a:xfrm>
          <a:prstGeom prst="rect">
            <a:avLst/>
          </a:prstGeom>
          <a:noFill/>
          <a:ln>
            <a:noFill/>
          </a:ln>
        </p:spPr>
      </p:pic>
      <p:sp>
        <p:nvSpPr>
          <p:cNvPr id="91" name="Google Shape;91;p16"/>
          <p:cNvSpPr/>
          <p:nvPr/>
        </p:nvSpPr>
        <p:spPr>
          <a:xfrm>
            <a:off x="5164074" y="2667762"/>
            <a:ext cx="3614166" cy="233172"/>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Coloring rules</a:t>
            </a:r>
            <a:endParaRPr b="0" i="0" sz="900" u="none" cap="none" strike="noStrike">
              <a:solidFill>
                <a:schemeClr val="dk1"/>
              </a:solidFill>
              <a:latin typeface="Calibri"/>
              <a:ea typeface="Calibri"/>
              <a:cs typeface="Calibri"/>
              <a:sym typeface="Calibri"/>
            </a:endParaRPr>
          </a:p>
        </p:txBody>
      </p:sp>
      <p:sp>
        <p:nvSpPr>
          <p:cNvPr id="92" name="Google Shape;92;p16"/>
          <p:cNvSpPr/>
          <p:nvPr/>
        </p:nvSpPr>
        <p:spPr>
          <a:xfrm>
            <a:off x="5164074" y="2900934"/>
            <a:ext cx="3614166"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What the colors already tell you before you filter.</a:t>
            </a:r>
            <a:endParaRPr b="0" i="0" sz="700" u="none" cap="none" strike="noStrike">
              <a:solidFill>
                <a:schemeClr val="dk1"/>
              </a:solidFill>
              <a:latin typeface="Calibri"/>
              <a:ea typeface="Calibri"/>
              <a:cs typeface="Calibri"/>
              <a:sym typeface="Calibri"/>
            </a:endParaRPr>
          </a:p>
        </p:txBody>
      </p:sp>
      <p:sp>
        <p:nvSpPr>
          <p:cNvPr id="93" name="Google Shape;93;p16"/>
          <p:cNvSpPr/>
          <p:nvPr/>
        </p:nvSpPr>
        <p:spPr>
          <a:xfrm>
            <a:off x="342900" y="3353562"/>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search-white.png" id="94" name="Google Shape;94;p16"/>
          <p:cNvPicPr preferRelativeResize="0"/>
          <p:nvPr/>
        </p:nvPicPr>
        <p:blipFill rotWithShape="1">
          <a:blip r:embed="rId4">
            <a:alphaModFix/>
          </a:blip>
          <a:srcRect b="0" l="0" r="0" t="0"/>
          <a:stretch/>
        </p:blipFill>
        <p:spPr>
          <a:xfrm>
            <a:off x="432054" y="3442716"/>
            <a:ext cx="164592" cy="164592"/>
          </a:xfrm>
          <a:prstGeom prst="rect">
            <a:avLst/>
          </a:prstGeom>
          <a:noFill/>
          <a:ln>
            <a:noFill/>
          </a:ln>
        </p:spPr>
      </p:pic>
      <p:sp>
        <p:nvSpPr>
          <p:cNvPr id="95" name="Google Shape;95;p16"/>
          <p:cNvSpPr/>
          <p:nvPr/>
        </p:nvSpPr>
        <p:spPr>
          <a:xfrm>
            <a:off x="809244" y="3305556"/>
            <a:ext cx="3614166" cy="233172"/>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Expert Information &amp; Export Objects</a:t>
            </a:r>
            <a:endParaRPr b="0" i="0" sz="900" u="none" cap="none" strike="noStrike">
              <a:solidFill>
                <a:schemeClr val="dk1"/>
              </a:solidFill>
              <a:latin typeface="Calibri"/>
              <a:ea typeface="Calibri"/>
              <a:cs typeface="Calibri"/>
              <a:sym typeface="Calibri"/>
            </a:endParaRPr>
          </a:p>
        </p:txBody>
      </p:sp>
      <p:sp>
        <p:nvSpPr>
          <p:cNvPr id="96" name="Google Shape;96;p16"/>
          <p:cNvSpPr/>
          <p:nvPr/>
        </p:nvSpPr>
        <p:spPr>
          <a:xfrm>
            <a:off x="809244" y="3538728"/>
            <a:ext cx="3614166"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lang="en" sz="700">
                <a:solidFill>
                  <a:srgbClr val="6B6560"/>
                </a:solidFill>
                <a:latin typeface="Calibri"/>
                <a:ea typeface="Calibri"/>
                <a:cs typeface="Calibri"/>
                <a:sym typeface="Calibri"/>
              </a:rPr>
              <a:t>Reconstructing</a:t>
            </a:r>
            <a:r>
              <a:rPr lang="en" sz="700">
                <a:solidFill>
                  <a:srgbClr val="6B6560"/>
                </a:solidFill>
                <a:latin typeface="Calibri"/>
                <a:ea typeface="Calibri"/>
                <a:cs typeface="Calibri"/>
                <a:sym typeface="Calibri"/>
              </a:rPr>
              <a:t> files from packets.</a:t>
            </a:r>
            <a:endParaRPr b="0" i="0" sz="700" u="none" cap="none" strike="noStrike">
              <a:solidFill>
                <a:schemeClr val="dk1"/>
              </a:solidFill>
              <a:latin typeface="Calibri"/>
              <a:ea typeface="Calibri"/>
              <a:cs typeface="Calibri"/>
              <a:sym typeface="Calibri"/>
            </a:endParaRPr>
          </a:p>
        </p:txBody>
      </p:sp>
      <p:sp>
        <p:nvSpPr>
          <p:cNvPr id="97" name="Google Shape;97;p16"/>
          <p:cNvSpPr/>
          <p:nvPr/>
        </p:nvSpPr>
        <p:spPr>
          <a:xfrm>
            <a:off x="4697730" y="3353562"/>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key-white.png" id="98" name="Google Shape;98;p16"/>
          <p:cNvPicPr preferRelativeResize="0"/>
          <p:nvPr/>
        </p:nvPicPr>
        <p:blipFill rotWithShape="1">
          <a:blip r:embed="rId9">
            <a:alphaModFix/>
          </a:blip>
          <a:srcRect b="0" l="0" r="0" t="0"/>
          <a:stretch/>
        </p:blipFill>
        <p:spPr>
          <a:xfrm>
            <a:off x="4786884" y="3442716"/>
            <a:ext cx="164592" cy="164592"/>
          </a:xfrm>
          <a:prstGeom prst="rect">
            <a:avLst/>
          </a:prstGeom>
          <a:noFill/>
          <a:ln>
            <a:noFill/>
          </a:ln>
        </p:spPr>
      </p:pic>
      <p:sp>
        <p:nvSpPr>
          <p:cNvPr id="99" name="Google Shape;99;p16"/>
          <p:cNvSpPr/>
          <p:nvPr/>
        </p:nvSpPr>
        <p:spPr>
          <a:xfrm>
            <a:off x="5164074" y="3305556"/>
            <a:ext cx="3614166" cy="233172"/>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Finding unencrypted credentials</a:t>
            </a:r>
            <a:endParaRPr b="0" i="0" sz="900" u="none" cap="none" strike="noStrike">
              <a:solidFill>
                <a:schemeClr val="dk1"/>
              </a:solidFill>
              <a:latin typeface="Calibri"/>
              <a:ea typeface="Calibri"/>
              <a:cs typeface="Calibri"/>
              <a:sym typeface="Calibri"/>
            </a:endParaRPr>
          </a:p>
        </p:txBody>
      </p:sp>
      <p:sp>
        <p:nvSpPr>
          <p:cNvPr id="100" name="Google Shape;100;p16"/>
          <p:cNvSpPr/>
          <p:nvPr/>
        </p:nvSpPr>
        <p:spPr>
          <a:xfrm>
            <a:off x="5164074" y="3538728"/>
            <a:ext cx="3614166"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Which protocols leak, and how to spot it.</a:t>
            </a:r>
            <a:endParaRPr b="0" i="0" sz="700" u="none" cap="none" strike="noStrike">
              <a:solidFill>
                <a:schemeClr val="dk1"/>
              </a:solidFill>
              <a:latin typeface="Calibri"/>
              <a:ea typeface="Calibri"/>
              <a:cs typeface="Calibri"/>
              <a:sym typeface="Calibri"/>
            </a:endParaRPr>
          </a:p>
        </p:txBody>
      </p:sp>
      <p:sp>
        <p:nvSpPr>
          <p:cNvPr id="101" name="Google Shape;101;p16"/>
          <p:cNvSpPr/>
          <p:nvPr/>
        </p:nvSpPr>
        <p:spPr>
          <a:xfrm>
            <a:off x="342900" y="3991356"/>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alert-white.png" id="102" name="Google Shape;102;p16"/>
          <p:cNvPicPr preferRelativeResize="0"/>
          <p:nvPr/>
        </p:nvPicPr>
        <p:blipFill rotWithShape="1">
          <a:blip r:embed="rId10">
            <a:alphaModFix/>
          </a:blip>
          <a:srcRect b="0" l="0" r="0" t="0"/>
          <a:stretch/>
        </p:blipFill>
        <p:spPr>
          <a:xfrm>
            <a:off x="432054" y="4080510"/>
            <a:ext cx="164592" cy="164592"/>
          </a:xfrm>
          <a:prstGeom prst="rect">
            <a:avLst/>
          </a:prstGeom>
          <a:noFill/>
          <a:ln>
            <a:noFill/>
          </a:ln>
        </p:spPr>
      </p:pic>
      <p:sp>
        <p:nvSpPr>
          <p:cNvPr id="103" name="Google Shape;103;p16"/>
          <p:cNvSpPr/>
          <p:nvPr/>
        </p:nvSpPr>
        <p:spPr>
          <a:xfrm>
            <a:off x="809244" y="3943350"/>
            <a:ext cx="3614166" cy="233172"/>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Finding scanning signatures</a:t>
            </a:r>
            <a:endParaRPr b="0" i="0" sz="900" u="none" cap="none" strike="noStrike">
              <a:solidFill>
                <a:schemeClr val="dk1"/>
              </a:solidFill>
              <a:latin typeface="Calibri"/>
              <a:ea typeface="Calibri"/>
              <a:cs typeface="Calibri"/>
              <a:sym typeface="Calibri"/>
            </a:endParaRPr>
          </a:p>
        </p:txBody>
      </p:sp>
      <p:sp>
        <p:nvSpPr>
          <p:cNvPr id="104" name="Google Shape;104;p16"/>
          <p:cNvSpPr/>
          <p:nvPr/>
        </p:nvSpPr>
        <p:spPr>
          <a:xfrm>
            <a:off x="809244" y="4176522"/>
            <a:ext cx="36141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What a scan looks like once it is</a:t>
            </a:r>
            <a:r>
              <a:rPr lang="en" sz="700">
                <a:solidFill>
                  <a:srgbClr val="6B6560"/>
                </a:solidFill>
                <a:latin typeface="Calibri"/>
                <a:ea typeface="Calibri"/>
                <a:cs typeface="Calibri"/>
                <a:sym typeface="Calibri"/>
              </a:rPr>
              <a:t> in transit</a:t>
            </a:r>
            <a:r>
              <a:rPr b="0" i="0" lang="en" sz="700" u="none" cap="none" strike="noStrike">
                <a:solidFill>
                  <a:srgbClr val="6B6560"/>
                </a:solidFill>
                <a:latin typeface="Calibri"/>
                <a:ea typeface="Calibri"/>
                <a:cs typeface="Calibri"/>
                <a:sym typeface="Calibri"/>
              </a:rPr>
              <a:t>.</a:t>
            </a:r>
            <a:endParaRPr b="0" i="0" sz="700" u="none" cap="none" strike="noStrike">
              <a:solidFill>
                <a:schemeClr val="dk1"/>
              </a:solidFill>
              <a:latin typeface="Calibri"/>
              <a:ea typeface="Calibri"/>
              <a:cs typeface="Calibri"/>
              <a:sym typeface="Calibri"/>
            </a:endParaRPr>
          </a:p>
        </p:txBody>
      </p:sp>
      <p:sp>
        <p:nvSpPr>
          <p:cNvPr id="105" name="Google Shape;105;p16"/>
          <p:cNvSpPr/>
          <p:nvPr/>
        </p:nvSpPr>
        <p:spPr>
          <a:xfrm>
            <a:off x="4697730" y="3991356"/>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terminal-white.png" id="106" name="Google Shape;106;p16"/>
          <p:cNvPicPr preferRelativeResize="0"/>
          <p:nvPr/>
        </p:nvPicPr>
        <p:blipFill rotWithShape="1">
          <a:blip r:embed="rId11">
            <a:alphaModFix/>
          </a:blip>
          <a:srcRect b="0" l="0" r="0" t="0"/>
          <a:stretch/>
        </p:blipFill>
        <p:spPr>
          <a:xfrm>
            <a:off x="4786884" y="4080510"/>
            <a:ext cx="164592" cy="164592"/>
          </a:xfrm>
          <a:prstGeom prst="rect">
            <a:avLst/>
          </a:prstGeom>
          <a:noFill/>
          <a:ln>
            <a:noFill/>
          </a:ln>
        </p:spPr>
      </p:pic>
      <p:sp>
        <p:nvSpPr>
          <p:cNvPr id="107" name="Google Shape;107;p16"/>
          <p:cNvSpPr/>
          <p:nvPr/>
        </p:nvSpPr>
        <p:spPr>
          <a:xfrm>
            <a:off x="5164074" y="3943350"/>
            <a:ext cx="3614166" cy="233172"/>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Exercises on the Range</a:t>
            </a:r>
            <a:endParaRPr b="0" i="0" sz="900" u="none" cap="none" strike="noStrike">
              <a:solidFill>
                <a:schemeClr val="dk1"/>
              </a:solidFill>
              <a:latin typeface="Calibri"/>
              <a:ea typeface="Calibri"/>
              <a:cs typeface="Calibri"/>
              <a:sym typeface="Calibri"/>
            </a:endParaRPr>
          </a:p>
        </p:txBody>
      </p:sp>
      <p:sp>
        <p:nvSpPr>
          <p:cNvPr id="108" name="Google Shape;108;p16"/>
          <p:cNvSpPr/>
          <p:nvPr/>
        </p:nvSpPr>
        <p:spPr>
          <a:xfrm>
            <a:off x="5164074" y="4176522"/>
            <a:ext cx="36141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lang="en" sz="700">
                <a:solidFill>
                  <a:srgbClr val="6B6560"/>
                </a:solidFill>
                <a:latin typeface="Calibri"/>
                <a:ea typeface="Calibri"/>
                <a:cs typeface="Calibri"/>
                <a:sym typeface="Calibri"/>
              </a:rPr>
              <a:t>Practice </a:t>
            </a:r>
            <a:r>
              <a:rPr lang="en" sz="700">
                <a:solidFill>
                  <a:srgbClr val="6B6560"/>
                </a:solidFill>
                <a:latin typeface="Calibri"/>
                <a:ea typeface="Calibri"/>
                <a:cs typeface="Calibri"/>
                <a:sym typeface="Calibri"/>
              </a:rPr>
              <a:t>what</a:t>
            </a:r>
            <a:r>
              <a:rPr lang="en" sz="700">
                <a:solidFill>
                  <a:srgbClr val="6B6560"/>
                </a:solidFill>
                <a:latin typeface="Calibri"/>
                <a:ea typeface="Calibri"/>
                <a:cs typeface="Calibri"/>
                <a:sym typeface="Calibri"/>
              </a:rPr>
              <a:t> you’ve learned.</a:t>
            </a:r>
            <a:endParaRPr b="0" i="0" sz="700" u="none" cap="none" strike="noStrike">
              <a:solidFill>
                <a:schemeClr val="dk1"/>
              </a:solidFill>
              <a:latin typeface="Calibri"/>
              <a:ea typeface="Calibri"/>
              <a:cs typeface="Calibri"/>
              <a:sym typeface="Calibri"/>
            </a:endParaRPr>
          </a:p>
        </p:txBody>
      </p:sp>
      <p:sp>
        <p:nvSpPr>
          <p:cNvPr id="109" name="Google Shape;109;p16"/>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AGENDA</a:t>
            </a:r>
            <a:endParaRPr b="0" i="0" sz="700" u="none" cap="none" strike="noStrike">
              <a:solidFill>
                <a:schemeClr val="dk1"/>
              </a:solidFill>
              <a:latin typeface="Calibri"/>
              <a:ea typeface="Calibri"/>
              <a:cs typeface="Calibri"/>
              <a:sym typeface="Calibri"/>
            </a:endParaRPr>
          </a:p>
        </p:txBody>
      </p:sp>
      <p:sp>
        <p:nvSpPr>
          <p:cNvPr id="110" name="Google Shape;110;p16"/>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115" name="Shape 115"/>
        <p:cNvGrpSpPr/>
        <p:nvPr/>
      </p:nvGrpSpPr>
      <p:grpSpPr>
        <a:xfrm>
          <a:off x="0" y="0"/>
          <a:ext cx="0" cy="0"/>
          <a:chOff x="0" y="0"/>
          <a:chExt cx="0" cy="0"/>
        </a:xfrm>
      </p:grpSpPr>
      <p:sp>
        <p:nvSpPr>
          <p:cNvPr id="116" name="Google Shape;116;p17"/>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RECAP</a:t>
            </a:r>
            <a:endParaRPr b="0" i="0" sz="1000" u="none" cap="none" strike="noStrike">
              <a:solidFill>
                <a:schemeClr val="dk1"/>
              </a:solidFill>
              <a:latin typeface="Calibri"/>
              <a:ea typeface="Calibri"/>
              <a:cs typeface="Calibri"/>
              <a:sym typeface="Calibri"/>
            </a:endParaRPr>
          </a:p>
        </p:txBody>
      </p:sp>
      <p:sp>
        <p:nvSpPr>
          <p:cNvPr id="117" name="Google Shape;117;p17"/>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Quick recap: reading </a:t>
            </a:r>
            <a:r>
              <a:rPr b="1" lang="en" sz="2200">
                <a:solidFill>
                  <a:srgbClr val="FFFFFF"/>
                </a:solidFill>
                <a:latin typeface="Cambria"/>
                <a:ea typeface="Cambria"/>
                <a:cs typeface="Cambria"/>
                <a:sym typeface="Cambria"/>
              </a:rPr>
              <a:t>packets</a:t>
            </a:r>
            <a:endParaRPr b="0" i="0" sz="2200" u="none" cap="none" strike="noStrike">
              <a:solidFill>
                <a:schemeClr val="dk1"/>
              </a:solidFill>
              <a:latin typeface="Calibri"/>
              <a:ea typeface="Calibri"/>
              <a:cs typeface="Calibri"/>
              <a:sym typeface="Calibri"/>
            </a:endParaRPr>
          </a:p>
        </p:txBody>
      </p:sp>
      <p:sp>
        <p:nvSpPr>
          <p:cNvPr id="118" name="Google Shape;118;p17"/>
          <p:cNvSpPr/>
          <p:nvPr/>
        </p:nvSpPr>
        <p:spPr>
          <a:xfrm>
            <a:off x="342900" y="1440180"/>
            <a:ext cx="8092440" cy="960120"/>
          </a:xfrm>
          <a:prstGeom prst="rect">
            <a:avLst/>
          </a:prstGeom>
          <a:noFill/>
          <a:ln>
            <a:noFill/>
          </a:ln>
        </p:spPr>
        <p:txBody>
          <a:bodyPr anchorCtr="0" anchor="ctr" bIns="0" lIns="0" spcFirstLastPara="1" rIns="0" wrap="square" tIns="0">
            <a:noAutofit/>
          </a:bodyPr>
          <a:lstStyle/>
          <a:p>
            <a:pPr indent="0" lvl="0" marL="0" marR="0" rtl="0" algn="l">
              <a:lnSpc>
                <a:spcPct val="147058"/>
              </a:lnSpc>
              <a:spcBef>
                <a:spcPts val="0"/>
              </a:spcBef>
              <a:spcAft>
                <a:spcPts val="0"/>
              </a:spcAft>
              <a:buClr>
                <a:srgbClr val="FFFFFF"/>
              </a:buClr>
              <a:buSzPts val="1300"/>
              <a:buFont typeface="Calibri"/>
              <a:buNone/>
            </a:pPr>
            <a:r>
              <a:rPr b="0" i="0" lang="en" sz="1300" u="none" cap="none" strike="noStrike">
                <a:solidFill>
                  <a:srgbClr val="FFFFFF"/>
                </a:solidFill>
                <a:latin typeface="Calibri"/>
                <a:ea typeface="Calibri"/>
                <a:cs typeface="Calibri"/>
                <a:sym typeface="Calibri"/>
              </a:rPr>
              <a:t>Tuesday covered packet structure and a baseline for normal traffic. Carrying forward: going deeper on traffic analysis tools.</a:t>
            </a:r>
            <a:r>
              <a:rPr b="1" i="0" lang="en" sz="1300" u="none" cap="none" strike="noStrike">
                <a:solidFill>
                  <a:srgbClr val="4AD4C4"/>
                </a:solidFill>
                <a:latin typeface="Calibri"/>
                <a:ea typeface="Calibri"/>
                <a:cs typeface="Calibri"/>
                <a:sym typeface="Calibri"/>
              </a:rPr>
              <a:t/>
            </a:r>
            <a:r>
              <a:rPr b="1" lang="en" sz="1300">
                <a:solidFill>
                  <a:srgbClr val="4AD4C4"/>
                </a:solidFill>
                <a:latin typeface="Calibri"/>
                <a:ea typeface="Calibri"/>
                <a:cs typeface="Calibri"/>
                <a:sym typeface="Calibri"/>
              </a:rPr>
              <a:t/>
            </a:r>
            <a:endParaRPr b="0" i="0" sz="1300" u="none" cap="none" strike="noStrike">
              <a:solidFill>
                <a:schemeClr val="dk1"/>
              </a:solidFill>
              <a:latin typeface="Calibri"/>
              <a:ea typeface="Calibri"/>
              <a:cs typeface="Calibri"/>
              <a:sym typeface="Calibri"/>
            </a:endParaRPr>
          </a:p>
        </p:txBody>
      </p:sp>
      <p:sp>
        <p:nvSpPr>
          <p:cNvPr id="119" name="Google Shape;119;p17"/>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RECAP</a:t>
            </a:r>
            <a:endParaRPr b="0" i="0" sz="700" u="none" cap="none" strike="noStrike">
              <a:solidFill>
                <a:schemeClr val="dk1"/>
              </a:solidFill>
              <a:latin typeface="Calibri"/>
              <a:ea typeface="Calibri"/>
              <a:cs typeface="Calibri"/>
              <a:sym typeface="Calibri"/>
            </a:endParaRPr>
          </a:p>
        </p:txBody>
      </p:sp>
      <p:sp>
        <p:nvSpPr>
          <p:cNvPr id="120" name="Google Shape;120;p17"/>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125" name="Shape 125"/>
        <p:cNvGrpSpPr/>
        <p:nvPr/>
      </p:nvGrpSpPr>
      <p:grpSpPr>
        <a:xfrm>
          <a:off x="0" y="0"/>
          <a:ext cx="0" cy="0"/>
          <a:chOff x="0" y="0"/>
          <a:chExt cx="0" cy="0"/>
        </a:xfrm>
      </p:grpSpPr>
      <p:sp>
        <p:nvSpPr>
          <p:cNvPr id="126" name="Google Shape;126;p18"/>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DEFINITION #1</a:t>
            </a:r>
            <a:endParaRPr b="0" i="0" sz="1000" u="none" cap="none" strike="noStrike">
              <a:solidFill>
                <a:schemeClr val="dk1"/>
              </a:solidFill>
              <a:latin typeface="Calibri"/>
              <a:ea typeface="Calibri"/>
              <a:cs typeface="Calibri"/>
              <a:sym typeface="Calibri"/>
            </a:endParaRPr>
          </a:p>
        </p:txBody>
      </p:sp>
      <p:sp>
        <p:nvSpPr>
          <p:cNvPr id="127" name="Google Shape;127;p18"/>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What does analyzing for incidents mean?</a:t>
            </a:r>
            <a:endParaRPr b="0" i="0" sz="2200" u="none" cap="none" strike="noStrike">
              <a:solidFill>
                <a:schemeClr val="dk1"/>
              </a:solidFill>
              <a:latin typeface="Calibri"/>
              <a:ea typeface="Calibri"/>
              <a:cs typeface="Calibri"/>
              <a:sym typeface="Calibri"/>
            </a:endParaRPr>
          </a:p>
        </p:txBody>
      </p:sp>
      <p:sp>
        <p:nvSpPr>
          <p:cNvPr id="128" name="Google Shape;128;p18"/>
          <p:cNvSpPr/>
          <p:nvPr/>
        </p:nvSpPr>
        <p:spPr>
          <a:xfrm>
            <a:off x="342900" y="1200150"/>
            <a:ext cx="8092440" cy="582930"/>
          </a:xfrm>
          <a:prstGeom prst="rect">
            <a:avLst/>
          </a:prstGeom>
          <a:noFill/>
          <a:ln>
            <a:noFill/>
          </a:ln>
        </p:spPr>
        <p:txBody>
          <a:bodyPr anchorCtr="0" anchor="ctr" bIns="0" lIns="0" spcFirstLastPara="1" rIns="0" wrap="square" tIns="0">
            <a:noAutofit/>
          </a:bodyPr>
          <a:lstStyle/>
          <a:p>
            <a:pPr indent="0" lvl="0" marL="0" marR="0" rtl="0" algn="l">
              <a:lnSpc>
                <a:spcPct val="135483"/>
              </a:lnSpc>
              <a:spcBef>
                <a:spcPts val="0"/>
              </a:spcBef>
              <a:spcAft>
                <a:spcPts val="0"/>
              </a:spcAft>
              <a:buClr>
                <a:srgbClr val="FFFFFF"/>
              </a:buClr>
              <a:buSzPts val="1200"/>
              <a:buFont typeface="Calibri"/>
              <a:buNone/>
            </a:pPr>
            <a:r>
              <a:rPr b="0" i="0" lang="en" sz="1200" u="none" cap="none" strike="noStrike">
                <a:solidFill>
                  <a:srgbClr val="FFFFFF"/>
                </a:solidFill>
                <a:latin typeface="Calibri"/>
                <a:ea typeface="Calibri"/>
                <a:cs typeface="Calibri"/>
                <a:sym typeface="Calibri"/>
              </a:rPr>
              <a:t>Incident analysis is working backward from a capture file to answer a specific question: what happened, when, and who did it. </a:t>
            </a:r>
            <a:r>
              <a:rPr b="1" i="0" lang="en" sz="1200" u="none" cap="none" strike="noStrike">
                <a:solidFill>
                  <a:srgbClr val="4AD4C4"/>
                </a:solidFill>
                <a:latin typeface="Calibri"/>
                <a:ea typeface="Calibri"/>
                <a:cs typeface="Calibri"/>
                <a:sym typeface="Calibri"/>
              </a:rPr>
              <a:t>It is not scrolling through everything. It is narrowing a huge file down to the handful of packets that matter.</a:t>
            </a:r>
            <a:endParaRPr b="0" i="0" sz="1200" u="none" cap="none" strike="noStrike">
              <a:solidFill>
                <a:schemeClr val="dk1"/>
              </a:solidFill>
              <a:latin typeface="Calibri"/>
              <a:ea typeface="Calibri"/>
              <a:cs typeface="Calibri"/>
              <a:sym typeface="Calibri"/>
            </a:endParaRPr>
          </a:p>
        </p:txBody>
      </p:sp>
      <p:sp>
        <p:nvSpPr>
          <p:cNvPr id="129" name="Google Shape;129;p18"/>
          <p:cNvSpPr/>
          <p:nvPr/>
        </p:nvSpPr>
        <p:spPr>
          <a:xfrm>
            <a:off x="342900" y="1988820"/>
            <a:ext cx="411480" cy="41148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filetext-dark.png" id="130" name="Google Shape;130;p18"/>
          <p:cNvPicPr preferRelativeResize="0"/>
          <p:nvPr/>
        </p:nvPicPr>
        <p:blipFill rotWithShape="1">
          <a:blip r:embed="rId3">
            <a:alphaModFix/>
          </a:blip>
          <a:srcRect b="0" l="0" r="0" t="0"/>
          <a:stretch/>
        </p:blipFill>
        <p:spPr>
          <a:xfrm>
            <a:off x="449884" y="2095805"/>
            <a:ext cx="197510" cy="197510"/>
          </a:xfrm>
          <a:prstGeom prst="rect">
            <a:avLst/>
          </a:prstGeom>
          <a:noFill/>
          <a:ln>
            <a:noFill/>
          </a:ln>
        </p:spPr>
      </p:pic>
      <p:sp>
        <p:nvSpPr>
          <p:cNvPr id="131" name="Google Shape;131;p18"/>
          <p:cNvSpPr/>
          <p:nvPr/>
        </p:nvSpPr>
        <p:spPr>
          <a:xfrm>
            <a:off x="342900" y="2503170"/>
            <a:ext cx="1988820" cy="342900"/>
          </a:xfrm>
          <a:prstGeom prst="rect">
            <a:avLst/>
          </a:prstGeom>
          <a:noFill/>
          <a:ln>
            <a:noFill/>
          </a:ln>
        </p:spPr>
        <p:txBody>
          <a:bodyPr anchorCtr="0" anchor="ctr" bIns="0" lIns="0" spcFirstLastPara="1" rIns="0" wrap="square" tIns="0">
            <a:noAutofit/>
          </a:bodyPr>
          <a:lstStyle/>
          <a:p>
            <a:pPr indent="0" lvl="0" marL="0" marR="0" rtl="0" algn="l">
              <a:lnSpc>
                <a:spcPct val="115384"/>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You start with a file</a:t>
            </a:r>
            <a:endParaRPr b="0" i="0" sz="1000" u="none" cap="none" strike="noStrike">
              <a:solidFill>
                <a:schemeClr val="dk1"/>
              </a:solidFill>
              <a:latin typeface="Calibri"/>
              <a:ea typeface="Calibri"/>
              <a:cs typeface="Calibri"/>
              <a:sym typeface="Calibri"/>
            </a:endParaRPr>
          </a:p>
        </p:txBody>
      </p:sp>
      <p:sp>
        <p:nvSpPr>
          <p:cNvPr id="132" name="Google Shape;132;p18"/>
          <p:cNvSpPr/>
          <p:nvPr/>
        </p:nvSpPr>
        <p:spPr>
          <a:xfrm>
            <a:off x="342900" y="2880360"/>
            <a:ext cx="1988820" cy="75438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A .pcap someone else captured, or your own from tonight's monitoring work.</a:t>
            </a:r>
            <a:endParaRPr b="0" i="0" sz="800" u="none" cap="none" strike="noStrike">
              <a:solidFill>
                <a:schemeClr val="dk1"/>
              </a:solidFill>
              <a:latin typeface="Calibri"/>
              <a:ea typeface="Calibri"/>
              <a:cs typeface="Calibri"/>
              <a:sym typeface="Calibri"/>
            </a:endParaRPr>
          </a:p>
        </p:txBody>
      </p:sp>
      <p:sp>
        <p:nvSpPr>
          <p:cNvPr id="133" name="Google Shape;133;p18"/>
          <p:cNvSpPr/>
          <p:nvPr/>
        </p:nvSpPr>
        <p:spPr>
          <a:xfrm>
            <a:off x="2455164" y="1988820"/>
            <a:ext cx="411480" cy="41148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search-dark.png" id="134" name="Google Shape;134;p18"/>
          <p:cNvPicPr preferRelativeResize="0"/>
          <p:nvPr/>
        </p:nvPicPr>
        <p:blipFill rotWithShape="1">
          <a:blip r:embed="rId4">
            <a:alphaModFix/>
          </a:blip>
          <a:srcRect b="0" l="0" r="0" t="0"/>
          <a:stretch/>
        </p:blipFill>
        <p:spPr>
          <a:xfrm>
            <a:off x="2562149" y="2095805"/>
            <a:ext cx="197510" cy="197510"/>
          </a:xfrm>
          <a:prstGeom prst="rect">
            <a:avLst/>
          </a:prstGeom>
          <a:noFill/>
          <a:ln>
            <a:noFill/>
          </a:ln>
        </p:spPr>
      </p:pic>
      <p:sp>
        <p:nvSpPr>
          <p:cNvPr id="135" name="Google Shape;135;p18"/>
          <p:cNvSpPr/>
          <p:nvPr/>
        </p:nvSpPr>
        <p:spPr>
          <a:xfrm>
            <a:off x="2455164" y="2503170"/>
            <a:ext cx="1988820" cy="342900"/>
          </a:xfrm>
          <a:prstGeom prst="rect">
            <a:avLst/>
          </a:prstGeom>
          <a:noFill/>
          <a:ln>
            <a:noFill/>
          </a:ln>
        </p:spPr>
        <p:txBody>
          <a:bodyPr anchorCtr="0" anchor="ctr" bIns="0" lIns="0" spcFirstLastPara="1" rIns="0" wrap="square" tIns="0">
            <a:noAutofit/>
          </a:bodyPr>
          <a:lstStyle/>
          <a:p>
            <a:pPr indent="0" lvl="0" marL="0" marR="0" rtl="0" algn="l">
              <a:lnSpc>
                <a:spcPct val="115384"/>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You start with a question</a:t>
            </a:r>
            <a:endParaRPr b="0" i="0" sz="1000" u="none" cap="none" strike="noStrike">
              <a:solidFill>
                <a:schemeClr val="dk1"/>
              </a:solidFill>
              <a:latin typeface="Calibri"/>
              <a:ea typeface="Calibri"/>
              <a:cs typeface="Calibri"/>
              <a:sym typeface="Calibri"/>
            </a:endParaRPr>
          </a:p>
        </p:txBody>
      </p:sp>
      <p:sp>
        <p:nvSpPr>
          <p:cNvPr id="136" name="Google Shape;136;p18"/>
          <p:cNvSpPr/>
          <p:nvPr/>
        </p:nvSpPr>
        <p:spPr>
          <a:xfrm>
            <a:off x="2455164" y="2880360"/>
            <a:ext cx="1988820" cy="75438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Did someone's password leak. Was this host scanned. Rarely both at once.</a:t>
            </a:r>
            <a:endParaRPr b="0" i="0" sz="800" u="none" cap="none" strike="noStrike">
              <a:solidFill>
                <a:schemeClr val="dk1"/>
              </a:solidFill>
              <a:latin typeface="Calibri"/>
              <a:ea typeface="Calibri"/>
              <a:cs typeface="Calibri"/>
              <a:sym typeface="Calibri"/>
            </a:endParaRPr>
          </a:p>
        </p:txBody>
      </p:sp>
      <p:sp>
        <p:nvSpPr>
          <p:cNvPr id="137" name="Google Shape;137;p18"/>
          <p:cNvSpPr/>
          <p:nvPr/>
        </p:nvSpPr>
        <p:spPr>
          <a:xfrm>
            <a:off x="4567428" y="1988820"/>
            <a:ext cx="411480" cy="41148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search-dark.png" id="138" name="Google Shape;138;p18"/>
          <p:cNvPicPr preferRelativeResize="0"/>
          <p:nvPr/>
        </p:nvPicPr>
        <p:blipFill rotWithShape="1">
          <a:blip r:embed="rId4">
            <a:alphaModFix/>
          </a:blip>
          <a:srcRect b="0" l="0" r="0" t="0"/>
          <a:stretch/>
        </p:blipFill>
        <p:spPr>
          <a:xfrm>
            <a:off x="4674413" y="2095805"/>
            <a:ext cx="197510" cy="197510"/>
          </a:xfrm>
          <a:prstGeom prst="rect">
            <a:avLst/>
          </a:prstGeom>
          <a:noFill/>
          <a:ln>
            <a:noFill/>
          </a:ln>
        </p:spPr>
      </p:pic>
      <p:sp>
        <p:nvSpPr>
          <p:cNvPr id="139" name="Google Shape;139;p18"/>
          <p:cNvSpPr/>
          <p:nvPr/>
        </p:nvSpPr>
        <p:spPr>
          <a:xfrm>
            <a:off x="4567428" y="2503170"/>
            <a:ext cx="1988820" cy="342900"/>
          </a:xfrm>
          <a:prstGeom prst="rect">
            <a:avLst/>
          </a:prstGeom>
          <a:noFill/>
          <a:ln>
            <a:noFill/>
          </a:ln>
        </p:spPr>
        <p:txBody>
          <a:bodyPr anchorCtr="0" anchor="ctr" bIns="0" lIns="0" spcFirstLastPara="1" rIns="0" wrap="square" tIns="0">
            <a:noAutofit/>
          </a:bodyPr>
          <a:lstStyle/>
          <a:p>
            <a:pPr indent="0" lvl="0" marL="0" marR="0" rtl="0" algn="l">
              <a:lnSpc>
                <a:spcPct val="115384"/>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You filter, you do not read</a:t>
            </a:r>
            <a:endParaRPr b="0" i="0" sz="1000" u="none" cap="none" strike="noStrike">
              <a:solidFill>
                <a:schemeClr val="dk1"/>
              </a:solidFill>
              <a:latin typeface="Calibri"/>
              <a:ea typeface="Calibri"/>
              <a:cs typeface="Calibri"/>
              <a:sym typeface="Calibri"/>
            </a:endParaRPr>
          </a:p>
        </p:txBody>
      </p:sp>
      <p:sp>
        <p:nvSpPr>
          <p:cNvPr id="140" name="Google Shape;140;p18"/>
          <p:cNvSpPr/>
          <p:nvPr/>
        </p:nvSpPr>
        <p:spPr>
          <a:xfrm>
            <a:off x="4567428" y="2880360"/>
            <a:ext cx="1988820" cy="75438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Thousands of packets, a handful that matter. Filters get you there fast.</a:t>
            </a:r>
            <a:endParaRPr b="0" i="0" sz="800" u="none" cap="none" strike="noStrike">
              <a:solidFill>
                <a:schemeClr val="dk1"/>
              </a:solidFill>
              <a:latin typeface="Calibri"/>
              <a:ea typeface="Calibri"/>
              <a:cs typeface="Calibri"/>
              <a:sym typeface="Calibri"/>
            </a:endParaRPr>
          </a:p>
        </p:txBody>
      </p:sp>
      <p:sp>
        <p:nvSpPr>
          <p:cNvPr id="141" name="Google Shape;141;p18"/>
          <p:cNvSpPr/>
          <p:nvPr/>
        </p:nvSpPr>
        <p:spPr>
          <a:xfrm>
            <a:off x="6679692" y="1988820"/>
            <a:ext cx="411480" cy="41148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check-dark.png" id="142" name="Google Shape;142;p18"/>
          <p:cNvPicPr preferRelativeResize="0"/>
          <p:nvPr/>
        </p:nvPicPr>
        <p:blipFill rotWithShape="1">
          <a:blip r:embed="rId5">
            <a:alphaModFix/>
          </a:blip>
          <a:srcRect b="0" l="0" r="0" t="0"/>
          <a:stretch/>
        </p:blipFill>
        <p:spPr>
          <a:xfrm>
            <a:off x="6786677" y="2095805"/>
            <a:ext cx="197510" cy="197510"/>
          </a:xfrm>
          <a:prstGeom prst="rect">
            <a:avLst/>
          </a:prstGeom>
          <a:noFill/>
          <a:ln>
            <a:noFill/>
          </a:ln>
        </p:spPr>
      </p:pic>
      <p:sp>
        <p:nvSpPr>
          <p:cNvPr id="143" name="Google Shape;143;p18"/>
          <p:cNvSpPr/>
          <p:nvPr/>
        </p:nvSpPr>
        <p:spPr>
          <a:xfrm>
            <a:off x="6679692" y="2503170"/>
            <a:ext cx="1988820" cy="342900"/>
          </a:xfrm>
          <a:prstGeom prst="rect">
            <a:avLst/>
          </a:prstGeom>
          <a:noFill/>
          <a:ln>
            <a:noFill/>
          </a:ln>
        </p:spPr>
        <p:txBody>
          <a:bodyPr anchorCtr="0" anchor="ctr" bIns="0" lIns="0" spcFirstLastPara="1" rIns="0" wrap="square" tIns="0">
            <a:noAutofit/>
          </a:bodyPr>
          <a:lstStyle/>
          <a:p>
            <a:pPr indent="0" lvl="0" marL="0" marR="0" rtl="0" algn="l">
              <a:lnSpc>
                <a:spcPct val="115384"/>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You end with an answer</a:t>
            </a:r>
            <a:endParaRPr b="0" i="0" sz="1000" u="none" cap="none" strike="noStrike">
              <a:solidFill>
                <a:schemeClr val="dk1"/>
              </a:solidFill>
              <a:latin typeface="Calibri"/>
              <a:ea typeface="Calibri"/>
              <a:cs typeface="Calibri"/>
              <a:sym typeface="Calibri"/>
            </a:endParaRPr>
          </a:p>
        </p:txBody>
      </p:sp>
      <p:sp>
        <p:nvSpPr>
          <p:cNvPr id="144" name="Google Shape;144;p18"/>
          <p:cNvSpPr/>
          <p:nvPr/>
        </p:nvSpPr>
        <p:spPr>
          <a:xfrm>
            <a:off x="6679692" y="2880360"/>
            <a:ext cx="1988820" cy="75438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Something specific enough to write in an incident report.</a:t>
            </a:r>
            <a:endParaRPr b="0" i="0" sz="800" u="none" cap="none" strike="noStrike">
              <a:solidFill>
                <a:schemeClr val="dk1"/>
              </a:solidFill>
              <a:latin typeface="Calibri"/>
              <a:ea typeface="Calibri"/>
              <a:cs typeface="Calibri"/>
              <a:sym typeface="Calibri"/>
            </a:endParaRPr>
          </a:p>
        </p:txBody>
      </p:sp>
      <p:sp>
        <p:nvSpPr>
          <p:cNvPr id="145" name="Google Shape;145;p18"/>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WHAT IS INCIDENT ANALYSIS</a:t>
            </a:r>
            <a:endParaRPr b="0" i="0" sz="700" u="none" cap="none" strike="noStrike">
              <a:solidFill>
                <a:schemeClr val="dk1"/>
              </a:solidFill>
              <a:latin typeface="Calibri"/>
              <a:ea typeface="Calibri"/>
              <a:cs typeface="Calibri"/>
              <a:sym typeface="Calibri"/>
            </a:endParaRPr>
          </a:p>
        </p:txBody>
      </p:sp>
      <p:sp>
        <p:nvSpPr>
          <p:cNvPr id="146" name="Google Shape;146;p18"/>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151" name="Shape 151"/>
        <p:cNvGrpSpPr/>
        <p:nvPr/>
      </p:nvGrpSpPr>
      <p:grpSpPr>
        <a:xfrm>
          <a:off x="0" y="0"/>
          <a:ext cx="0" cy="0"/>
          <a:chOff x="0" y="0"/>
          <a:chExt cx="0" cy="0"/>
        </a:xfrm>
      </p:grpSpPr>
      <p:sp>
        <p:nvSpPr>
          <p:cNvPr id="152" name="Google Shape;152;p19"/>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WIRESHARK</a:t>
            </a:r>
            <a:endParaRPr b="0" i="0" sz="1000" u="none" cap="none" strike="noStrike">
              <a:solidFill>
                <a:schemeClr val="dk1"/>
              </a:solidFill>
              <a:latin typeface="Calibri"/>
              <a:ea typeface="Calibri"/>
              <a:cs typeface="Calibri"/>
              <a:sym typeface="Calibri"/>
            </a:endParaRPr>
          </a:p>
        </p:txBody>
      </p:sp>
      <p:sp>
        <p:nvSpPr>
          <p:cNvPr id="153" name="Google Shape;153;p19"/>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The Wireshark interface, three panes</a:t>
            </a:r>
            <a:endParaRPr b="0" i="0" sz="2200" u="none" cap="none" strike="noStrike">
              <a:solidFill>
                <a:schemeClr val="dk1"/>
              </a:solidFill>
              <a:latin typeface="Calibri"/>
              <a:ea typeface="Calibri"/>
              <a:cs typeface="Calibri"/>
              <a:sym typeface="Calibri"/>
            </a:endParaRPr>
          </a:p>
        </p:txBody>
      </p:sp>
      <p:sp>
        <p:nvSpPr>
          <p:cNvPr id="154" name="Google Shape;154;p19"/>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Everything else builds on knowing what each one shows</a:t>
            </a:r>
            <a:endParaRPr b="0" i="0" sz="1000" u="none" cap="none" strike="noStrike">
              <a:solidFill>
                <a:schemeClr val="dk1"/>
              </a:solidFill>
              <a:latin typeface="Calibri"/>
              <a:ea typeface="Calibri"/>
              <a:cs typeface="Calibri"/>
              <a:sym typeface="Calibri"/>
            </a:endParaRPr>
          </a:p>
        </p:txBody>
      </p:sp>
      <p:sp>
        <p:nvSpPr>
          <p:cNvPr id="155" name="Google Shape;155;p19"/>
          <p:cNvSpPr/>
          <p:nvPr/>
        </p:nvSpPr>
        <p:spPr>
          <a:xfrm>
            <a:off x="342900" y="1474470"/>
            <a:ext cx="2708910" cy="1783080"/>
          </a:xfrm>
          <a:prstGeom prst="roundRect">
            <a:avLst>
              <a:gd fmla="val 3077"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56" name="Google Shape;156;p19"/>
          <p:cNvSpPr/>
          <p:nvPr/>
        </p:nvSpPr>
        <p:spPr>
          <a:xfrm>
            <a:off x="548640" y="168021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list-white.png" id="157" name="Google Shape;157;p19"/>
          <p:cNvPicPr preferRelativeResize="0"/>
          <p:nvPr/>
        </p:nvPicPr>
        <p:blipFill rotWithShape="1">
          <a:blip r:embed="rId3">
            <a:alphaModFix/>
          </a:blip>
          <a:srcRect b="0" l="0" r="0" t="0"/>
          <a:stretch/>
        </p:blipFill>
        <p:spPr>
          <a:xfrm>
            <a:off x="646709" y="1778279"/>
            <a:ext cx="181051" cy="181051"/>
          </a:xfrm>
          <a:prstGeom prst="rect">
            <a:avLst/>
          </a:prstGeom>
          <a:noFill/>
          <a:ln>
            <a:noFill/>
          </a:ln>
        </p:spPr>
      </p:pic>
      <p:sp>
        <p:nvSpPr>
          <p:cNvPr id="158" name="Google Shape;158;p19"/>
          <p:cNvSpPr/>
          <p:nvPr/>
        </p:nvSpPr>
        <p:spPr>
          <a:xfrm>
            <a:off x="548640" y="2160270"/>
            <a:ext cx="229743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Packet List</a:t>
            </a:r>
            <a:endParaRPr b="0" i="0" sz="1000" u="none" cap="none" strike="noStrike">
              <a:solidFill>
                <a:schemeClr val="dk1"/>
              </a:solidFill>
              <a:latin typeface="Calibri"/>
              <a:ea typeface="Calibri"/>
              <a:cs typeface="Calibri"/>
              <a:sym typeface="Calibri"/>
            </a:endParaRPr>
          </a:p>
        </p:txBody>
      </p:sp>
      <p:sp>
        <p:nvSpPr>
          <p:cNvPr id="159" name="Google Shape;159;p19"/>
          <p:cNvSpPr/>
          <p:nvPr/>
        </p:nvSpPr>
        <p:spPr>
          <a:xfrm>
            <a:off x="548640" y="2468880"/>
            <a:ext cx="2297430" cy="75438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Every packet, one per row. Time, source, destination, protocol, and a short description. Click a row to inspect it.</a:t>
            </a:r>
            <a:endParaRPr b="0" i="0" sz="800" u="none" cap="none" strike="noStrike">
              <a:solidFill>
                <a:schemeClr val="dk1"/>
              </a:solidFill>
              <a:latin typeface="Calibri"/>
              <a:ea typeface="Calibri"/>
              <a:cs typeface="Calibri"/>
              <a:sym typeface="Calibri"/>
            </a:endParaRPr>
          </a:p>
        </p:txBody>
      </p:sp>
      <p:sp>
        <p:nvSpPr>
          <p:cNvPr id="160" name="Google Shape;160;p19"/>
          <p:cNvSpPr/>
          <p:nvPr/>
        </p:nvSpPr>
        <p:spPr>
          <a:xfrm>
            <a:off x="3216402" y="1474470"/>
            <a:ext cx="2708910" cy="1783080"/>
          </a:xfrm>
          <a:prstGeom prst="roundRect">
            <a:avLst>
              <a:gd fmla="val 3077"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1" name="Google Shape;161;p19"/>
          <p:cNvSpPr/>
          <p:nvPr/>
        </p:nvSpPr>
        <p:spPr>
          <a:xfrm>
            <a:off x="3422142" y="168021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layers-white.png" id="162" name="Google Shape;162;p19"/>
          <p:cNvPicPr preferRelativeResize="0"/>
          <p:nvPr/>
        </p:nvPicPr>
        <p:blipFill rotWithShape="1">
          <a:blip r:embed="rId4">
            <a:alphaModFix/>
          </a:blip>
          <a:srcRect b="0" l="0" r="0" t="0"/>
          <a:stretch/>
        </p:blipFill>
        <p:spPr>
          <a:xfrm>
            <a:off x="3520211" y="1778279"/>
            <a:ext cx="181051" cy="181051"/>
          </a:xfrm>
          <a:prstGeom prst="rect">
            <a:avLst/>
          </a:prstGeom>
          <a:noFill/>
          <a:ln>
            <a:noFill/>
          </a:ln>
        </p:spPr>
      </p:pic>
      <p:sp>
        <p:nvSpPr>
          <p:cNvPr id="163" name="Google Shape;163;p19"/>
          <p:cNvSpPr/>
          <p:nvPr/>
        </p:nvSpPr>
        <p:spPr>
          <a:xfrm>
            <a:off x="3422142" y="2160270"/>
            <a:ext cx="229743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Packet Details</a:t>
            </a:r>
            <a:endParaRPr b="0" i="0" sz="1000" u="none" cap="none" strike="noStrike">
              <a:solidFill>
                <a:schemeClr val="dk1"/>
              </a:solidFill>
              <a:latin typeface="Calibri"/>
              <a:ea typeface="Calibri"/>
              <a:cs typeface="Calibri"/>
              <a:sym typeface="Calibri"/>
            </a:endParaRPr>
          </a:p>
        </p:txBody>
      </p:sp>
      <p:sp>
        <p:nvSpPr>
          <p:cNvPr id="164" name="Google Shape;164;p19"/>
          <p:cNvSpPr/>
          <p:nvPr/>
        </p:nvSpPr>
        <p:spPr>
          <a:xfrm>
            <a:off x="3422142" y="2468880"/>
            <a:ext cx="2297430" cy="75438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selected packet, broken into its layers. Expand Ethernet, then IP, then TCP, exactly like the diagrams from Tuesday.</a:t>
            </a:r>
            <a:endParaRPr b="0" i="0" sz="800" u="none" cap="none" strike="noStrike">
              <a:solidFill>
                <a:schemeClr val="dk1"/>
              </a:solidFill>
              <a:latin typeface="Calibri"/>
              <a:ea typeface="Calibri"/>
              <a:cs typeface="Calibri"/>
              <a:sym typeface="Calibri"/>
            </a:endParaRPr>
          </a:p>
        </p:txBody>
      </p:sp>
      <p:sp>
        <p:nvSpPr>
          <p:cNvPr id="165" name="Google Shape;165;p19"/>
          <p:cNvSpPr/>
          <p:nvPr/>
        </p:nvSpPr>
        <p:spPr>
          <a:xfrm>
            <a:off x="6089904" y="1474470"/>
            <a:ext cx="2708910" cy="1783080"/>
          </a:xfrm>
          <a:prstGeom prst="roundRect">
            <a:avLst>
              <a:gd fmla="val 3077"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6" name="Google Shape;166;p19"/>
          <p:cNvSpPr/>
          <p:nvPr/>
        </p:nvSpPr>
        <p:spPr>
          <a:xfrm>
            <a:off x="6295644" y="168021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filetext-white.png" id="167" name="Google Shape;167;p19"/>
          <p:cNvPicPr preferRelativeResize="0"/>
          <p:nvPr/>
        </p:nvPicPr>
        <p:blipFill rotWithShape="1">
          <a:blip r:embed="rId5">
            <a:alphaModFix/>
          </a:blip>
          <a:srcRect b="0" l="0" r="0" t="0"/>
          <a:stretch/>
        </p:blipFill>
        <p:spPr>
          <a:xfrm>
            <a:off x="6393713" y="1778279"/>
            <a:ext cx="181051" cy="181051"/>
          </a:xfrm>
          <a:prstGeom prst="rect">
            <a:avLst/>
          </a:prstGeom>
          <a:noFill/>
          <a:ln>
            <a:noFill/>
          </a:ln>
        </p:spPr>
      </p:pic>
      <p:sp>
        <p:nvSpPr>
          <p:cNvPr id="168" name="Google Shape;168;p19"/>
          <p:cNvSpPr/>
          <p:nvPr/>
        </p:nvSpPr>
        <p:spPr>
          <a:xfrm>
            <a:off x="6295644" y="2160270"/>
            <a:ext cx="229743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Packet Bytes</a:t>
            </a:r>
            <a:endParaRPr b="0" i="0" sz="1000" u="none" cap="none" strike="noStrike">
              <a:solidFill>
                <a:schemeClr val="dk1"/>
              </a:solidFill>
              <a:latin typeface="Calibri"/>
              <a:ea typeface="Calibri"/>
              <a:cs typeface="Calibri"/>
              <a:sym typeface="Calibri"/>
            </a:endParaRPr>
          </a:p>
        </p:txBody>
      </p:sp>
      <p:sp>
        <p:nvSpPr>
          <p:cNvPr id="169" name="Google Shape;169;p19"/>
          <p:cNvSpPr/>
          <p:nvPr/>
        </p:nvSpPr>
        <p:spPr>
          <a:xfrm>
            <a:off x="6295644" y="2468880"/>
            <a:ext cx="2297430" cy="75438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raw hex and ASCII. Click a field above and its exact bytes highlight here automatically.</a:t>
            </a:r>
            <a:endParaRPr b="0" i="0" sz="800" u="none" cap="none" strike="noStrike">
              <a:solidFill>
                <a:schemeClr val="dk1"/>
              </a:solidFill>
              <a:latin typeface="Calibri"/>
              <a:ea typeface="Calibri"/>
              <a:cs typeface="Calibri"/>
              <a:sym typeface="Calibri"/>
            </a:endParaRPr>
          </a:p>
        </p:txBody>
      </p:sp>
      <p:sp>
        <p:nvSpPr>
          <p:cNvPr id="170" name="Google Shape;170;p19"/>
          <p:cNvSpPr/>
          <p:nvPr/>
        </p:nvSpPr>
        <p:spPr>
          <a:xfrm>
            <a:off x="342900" y="3394710"/>
            <a:ext cx="8092440" cy="37719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900"/>
              <a:buFont typeface="Calibri"/>
              <a:buNone/>
            </a:pPr>
            <a:r>
              <a:rPr b="0" i="1" lang="en" sz="900" u="none" cap="none" strike="noStrike">
                <a:solidFill>
                  <a:srgbClr val="6B6560"/>
                </a:solidFill>
                <a:latin typeface="Calibri"/>
                <a:ea typeface="Calibri"/>
                <a:cs typeface="Calibri"/>
                <a:sym typeface="Calibri"/>
              </a:rPr>
              <a:t>The three panes stay in sync: selecting a packet updates the details pane and highlights its bytes in the hex pane.</a:t>
            </a:r>
            <a:endParaRPr b="0" i="0" sz="900" u="none" cap="none" strike="noStrike">
              <a:solidFill>
                <a:schemeClr val="dk1"/>
              </a:solidFill>
              <a:latin typeface="Calibri"/>
              <a:ea typeface="Calibri"/>
              <a:cs typeface="Calibri"/>
              <a:sym typeface="Calibri"/>
            </a:endParaRPr>
          </a:p>
        </p:txBody>
      </p:sp>
      <p:sp>
        <p:nvSpPr>
          <p:cNvPr id="171" name="Google Shape;171;p19"/>
          <p:cNvSpPr/>
          <p:nvPr/>
        </p:nvSpPr>
        <p:spPr>
          <a:xfrm>
            <a:off x="342900" y="4629150"/>
            <a:ext cx="8455914"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1" lang="en" sz="700" u="none" cap="none" strike="noStrike">
                <a:solidFill>
                  <a:srgbClr val="6B6560"/>
                </a:solidFill>
                <a:latin typeface="Calibri"/>
                <a:ea typeface="Calibri"/>
                <a:cs typeface="Calibri"/>
                <a:sym typeface="Calibri"/>
              </a:rPr>
              <a:t>Source: Wireshark User's Guide, Chapter 6, "The Main Window."</a:t>
            </a:r>
            <a:endParaRPr b="0" i="0" sz="700" u="none" cap="none" strike="noStrike">
              <a:solidFill>
                <a:schemeClr val="dk1"/>
              </a:solidFill>
              <a:latin typeface="Calibri"/>
              <a:ea typeface="Calibri"/>
              <a:cs typeface="Calibri"/>
              <a:sym typeface="Calibri"/>
            </a:endParaRPr>
          </a:p>
        </p:txBody>
      </p:sp>
      <p:sp>
        <p:nvSpPr>
          <p:cNvPr id="172" name="Google Shape;172;p19"/>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THE WIRESHARK INTERFACE</a:t>
            </a:r>
            <a:endParaRPr b="0" i="0" sz="700" u="none" cap="none" strike="noStrike">
              <a:solidFill>
                <a:schemeClr val="dk1"/>
              </a:solidFill>
              <a:latin typeface="Calibri"/>
              <a:ea typeface="Calibri"/>
              <a:cs typeface="Calibri"/>
              <a:sym typeface="Calibri"/>
            </a:endParaRPr>
          </a:p>
        </p:txBody>
      </p:sp>
      <p:sp>
        <p:nvSpPr>
          <p:cNvPr id="173" name="Google Shape;173;p19"/>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115" name="Shape 115"/>
        <p:cNvGrpSpPr/>
        <p:nvPr/>
      </p:nvGrpSpPr>
      <p:grpSpPr>
        <a:xfrm>
          <a:off x="0" y="0"/>
          <a:ext cx="0" cy="0"/>
          <a:chOff x="0" y="0"/>
          <a:chExt cx="0" cy="0"/>
        </a:xfrm>
      </p:grpSpPr>
      <p:sp>
        <p:nvSpPr>
          <p:cNvPr id="116" name="Google Shape;116;p17"/>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WIRESHARK</a:t>
            </a:r>
            <a:endParaRPr b="0" i="0" sz="1000" u="none" cap="none" strike="noStrike">
              <a:solidFill>
                <a:schemeClr val="dk1"/>
              </a:solidFill>
              <a:latin typeface="Calibri"/>
              <a:ea typeface="Calibri"/>
              <a:cs typeface="Calibri"/>
              <a:sym typeface="Calibri"/>
            </a:endParaRPr>
          </a:p>
        </p:txBody>
      </p:sp>
      <p:sp>
        <p:nvSpPr>
          <p:cNvPr id="117" name="Google Shape;117;p17"/>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The three panes, </a:t>
            </a:r>
            <a:r>
              <a:rPr b="1" lang="en" sz="2200">
                <a:solidFill>
                  <a:srgbClr val="FFFFFF"/>
                </a:solidFill>
                <a:latin typeface="Cambria"/>
                <a:ea typeface="Cambria"/>
                <a:cs typeface="Cambria"/>
                <a:sym typeface="Cambria"/>
              </a:rPr>
              <a:t>together</a:t>
            </a:r>
            <a:endParaRPr b="0" i="0" sz="2200" u="none" cap="none" strike="noStrike">
              <a:solidFill>
                <a:schemeClr val="dk1"/>
              </a:solidFill>
              <a:latin typeface="Calibri"/>
              <a:ea typeface="Calibri"/>
              <a:cs typeface="Calibri"/>
              <a:sym typeface="Calibri"/>
            </a:endParaRPr>
          </a:p>
        </p:txBody>
      </p:sp>
      <p:sp>
        <p:nvSpPr>
          <p:cNvPr id="118" name="Google Shape;118;p17"/>
          <p:cNvSpPr/>
          <p:nvPr/>
        </p:nvSpPr>
        <p:spPr>
          <a:xfrm>
            <a:off x="342900" y="1440180"/>
            <a:ext cx="8092440" cy="960120"/>
          </a:xfrm>
          <a:prstGeom prst="rect">
            <a:avLst/>
          </a:prstGeom>
          <a:noFill/>
          <a:ln>
            <a:noFill/>
          </a:ln>
        </p:spPr>
        <p:txBody>
          <a:bodyPr anchorCtr="0" anchor="ctr" bIns="0" lIns="0" spcFirstLastPara="1" rIns="0" wrap="square" tIns="0">
            <a:noAutofit/>
          </a:bodyPr>
          <a:lstStyle/>
          <a:p>
            <a:pPr indent="0" lvl="0" marL="0" marR="0" rtl="0" algn="l">
              <a:lnSpc>
                <a:spcPct val="147058"/>
              </a:lnSpc>
              <a:spcBef>
                <a:spcPts val="0"/>
              </a:spcBef>
              <a:spcAft>
                <a:spcPts val="0"/>
              </a:spcAft>
              <a:buClr>
                <a:srgbClr val="FFFFFF"/>
              </a:buClr>
              <a:buSzPts val="1300"/>
              <a:buFont typeface="Calibri"/>
              <a:buNone/>
            </a:pPr>
            <a:r>
              <a:rPr b="0" i="0" lang="en" sz="1300" u="none" cap="none" strike="noStrike">
                <a:solidFill>
                  <a:srgbClr val="FFFFFF"/>
                </a:solidFill>
                <a:latin typeface="Calibri"/>
                <a:ea typeface="Calibri"/>
                <a:cs typeface="Calibri"/>
                <a:sym typeface="Calibri"/>
              </a:rPr>
              <a:t/>
            </a:r>
            <a:r>
              <a:rPr b="1" i="0" lang="en" sz="1300" u="none" cap="none" strike="noStrike">
                <a:solidFill>
                  <a:srgbClr val="4AD4C4"/>
                </a:solidFill>
                <a:latin typeface="Calibri"/>
                <a:ea typeface="Calibri"/>
                <a:cs typeface="Calibri"/>
                <a:sym typeface="Calibri"/>
              </a:rPr>
              <a:t/>
            </a:r>
            <a:r>
              <a:rPr b="1" lang="en" sz="1300">
                <a:solidFill>
                  <a:srgbClr val="4AD4C4"/>
                </a:solidFill>
                <a:latin typeface="Calibri"/>
                <a:ea typeface="Calibri"/>
                <a:cs typeface="Calibri"/>
                <a:sym typeface="Calibri"/>
              </a:rPr>
              <a:t/>
            </a:r>
            <a:endParaRPr b="0" i="0" sz="1300" u="none" cap="none" strike="noStrike">
              <a:solidFill>
                <a:schemeClr val="dk1"/>
              </a:solidFill>
              <a:latin typeface="Calibri"/>
              <a:ea typeface="Calibri"/>
              <a:cs typeface="Calibri"/>
              <a:sym typeface="Calibri"/>
            </a:endParaRPr>
          </a:p>
        </p:txBody>
      </p:sp>
      <p:sp>
        <p:nvSpPr>
          <p:cNvPr id="119" name="Google Shape;119;p17"/>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WIRESHARK</a:t>
            </a:r>
            <a:endParaRPr b="0" i="0" sz="700" u="none" cap="none" strike="noStrike">
              <a:solidFill>
                <a:schemeClr val="dk1"/>
              </a:solidFill>
              <a:latin typeface="Calibri"/>
              <a:ea typeface="Calibri"/>
              <a:cs typeface="Calibri"/>
              <a:sym typeface="Calibri"/>
            </a:endParaRPr>
          </a:p>
        </p:txBody>
      </p:sp>
      <p:sp>
        <p:nvSpPr>
          <p:cNvPr id="120" name="Google Shape;120;p17"/>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pic>
        <p:nvPicPr>
          <p:cNvPr id="121" name="Picture 120" descr="wireshark_three_panes.png"/>
          <p:cNvPicPr>
            <a:picLocks noChangeAspect="1"/>
          </p:cNvPicPr>
          <p:nvPr/>
        </p:nvPicPr>
        <p:blipFill>
          <a:blip r:embed="rId2"/>
          <a:stretch>
            <a:fillRect/>
          </a:stretch>
        </p:blipFill>
        <p:spPr>
          <a:xfrm>
            <a:off x="1878122" y="1480000"/>
            <a:ext cx="5387755" cy="3300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178" name="Shape 178"/>
        <p:cNvGrpSpPr/>
        <p:nvPr/>
      </p:nvGrpSpPr>
      <p:grpSpPr>
        <a:xfrm>
          <a:off x="0" y="0"/>
          <a:ext cx="0" cy="0"/>
          <a:chOff x="0" y="0"/>
          <a:chExt cx="0" cy="0"/>
        </a:xfrm>
      </p:grpSpPr>
      <p:sp>
        <p:nvSpPr>
          <p:cNvPr id="179" name="Google Shape;179;p20"/>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WIRESHARK</a:t>
            </a:r>
            <a:endParaRPr b="0" i="0" sz="1000" u="none" cap="none" strike="noStrike">
              <a:solidFill>
                <a:schemeClr val="dk1"/>
              </a:solidFill>
              <a:latin typeface="Calibri"/>
              <a:ea typeface="Calibri"/>
              <a:cs typeface="Calibri"/>
              <a:sym typeface="Calibri"/>
            </a:endParaRPr>
          </a:p>
        </p:txBody>
      </p:sp>
      <p:sp>
        <p:nvSpPr>
          <p:cNvPr id="180" name="Google Shape;180;p20"/>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Capture filters vs. display filters</a:t>
            </a:r>
            <a:endParaRPr b="0" i="0" sz="2200" u="none" cap="none" strike="noStrike">
              <a:solidFill>
                <a:schemeClr val="dk1"/>
              </a:solidFill>
              <a:latin typeface="Calibri"/>
              <a:ea typeface="Calibri"/>
              <a:cs typeface="Calibri"/>
              <a:sym typeface="Calibri"/>
            </a:endParaRPr>
          </a:p>
        </p:txBody>
      </p:sp>
      <p:sp>
        <p:nvSpPr>
          <p:cNvPr id="181" name="Google Shape;181;p20"/>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Two different filters, two different jobs, easy to mix up</a:t>
            </a:r>
            <a:endParaRPr b="0" i="0" sz="1000" u="none" cap="none" strike="noStrike">
              <a:solidFill>
                <a:schemeClr val="dk1"/>
              </a:solidFill>
              <a:latin typeface="Calibri"/>
              <a:ea typeface="Calibri"/>
              <a:cs typeface="Calibri"/>
              <a:sym typeface="Calibri"/>
            </a:endParaRPr>
          </a:p>
        </p:txBody>
      </p:sp>
      <p:sp>
        <p:nvSpPr>
          <p:cNvPr id="182" name="Google Shape;182;p20"/>
          <p:cNvSpPr/>
          <p:nvPr/>
        </p:nvSpPr>
        <p:spPr>
          <a:xfrm>
            <a:off x="342900" y="1474470"/>
            <a:ext cx="8455914" cy="582930"/>
          </a:xfrm>
          <a:prstGeom prst="rect">
            <a:avLst/>
          </a:prstGeom>
          <a:solidFill>
            <a:srgbClr val="1B1E1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83" name="Google Shape;183;p20"/>
          <p:cNvSpPr/>
          <p:nvPr/>
        </p:nvSpPr>
        <p:spPr>
          <a:xfrm>
            <a:off x="342900" y="1474470"/>
            <a:ext cx="1440180" cy="5829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184" name="Google Shape;184;p20"/>
          <p:cNvSpPr/>
          <p:nvPr/>
        </p:nvSpPr>
        <p:spPr>
          <a:xfrm>
            <a:off x="1783080" y="1474470"/>
            <a:ext cx="3326130" cy="5829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CAPTURE FILTER</a:t>
            </a:r>
            <a:endParaRPr b="0" i="0" sz="900" u="none" cap="none" strike="noStrike">
              <a:solidFill>
                <a:schemeClr val="dk1"/>
              </a:solidFill>
              <a:latin typeface="Calibri"/>
              <a:ea typeface="Calibri"/>
              <a:cs typeface="Calibri"/>
              <a:sym typeface="Calibri"/>
            </a:endParaRPr>
          </a:p>
        </p:txBody>
      </p:sp>
      <p:sp>
        <p:nvSpPr>
          <p:cNvPr id="185" name="Google Shape;185;p20"/>
          <p:cNvSpPr/>
          <p:nvPr/>
        </p:nvSpPr>
        <p:spPr>
          <a:xfrm>
            <a:off x="5109210" y="1474470"/>
            <a:ext cx="3346704" cy="5829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88888"/>
              </a:buClr>
              <a:buSzPts val="900"/>
              <a:buFont typeface="Calibri"/>
              <a:buNone/>
            </a:pPr>
            <a:r>
              <a:rPr b="1" i="0" lang="en" sz="900" u="none" cap="none" strike="noStrike">
                <a:solidFill>
                  <a:srgbClr val="E88888"/>
                </a:solidFill>
                <a:latin typeface="Calibri"/>
                <a:ea typeface="Calibri"/>
                <a:cs typeface="Calibri"/>
                <a:sym typeface="Calibri"/>
              </a:rPr>
              <a:t>DISPLAY FILTER</a:t>
            </a:r>
            <a:endParaRPr b="0" i="0" sz="900" u="none" cap="none" strike="noStrike">
              <a:solidFill>
                <a:schemeClr val="dk1"/>
              </a:solidFill>
              <a:latin typeface="Calibri"/>
              <a:ea typeface="Calibri"/>
              <a:cs typeface="Calibri"/>
              <a:sym typeface="Calibri"/>
            </a:endParaRPr>
          </a:p>
        </p:txBody>
      </p:sp>
      <p:sp>
        <p:nvSpPr>
          <p:cNvPr id="186" name="Google Shape;186;p20"/>
          <p:cNvSpPr/>
          <p:nvPr/>
        </p:nvSpPr>
        <p:spPr>
          <a:xfrm>
            <a:off x="342900" y="2057400"/>
            <a:ext cx="8455914" cy="58293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87" name="Google Shape;187;p20"/>
          <p:cNvSpPr/>
          <p:nvPr/>
        </p:nvSpPr>
        <p:spPr>
          <a:xfrm>
            <a:off x="445770" y="2057400"/>
            <a:ext cx="1337310" cy="5829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When it applies</a:t>
            </a:r>
            <a:endParaRPr b="0" i="0" sz="800" u="none" cap="none" strike="noStrike">
              <a:solidFill>
                <a:schemeClr val="dk1"/>
              </a:solidFill>
              <a:latin typeface="Calibri"/>
              <a:ea typeface="Calibri"/>
              <a:cs typeface="Calibri"/>
              <a:sym typeface="Calibri"/>
            </a:endParaRPr>
          </a:p>
        </p:txBody>
      </p:sp>
      <p:sp>
        <p:nvSpPr>
          <p:cNvPr id="188" name="Google Shape;188;p20"/>
          <p:cNvSpPr/>
          <p:nvPr/>
        </p:nvSpPr>
        <p:spPr>
          <a:xfrm>
            <a:off x="1783080" y="2057400"/>
            <a:ext cx="3188970" cy="582930"/>
          </a:xfrm>
          <a:prstGeom prst="rect">
            <a:avLst/>
          </a:prstGeom>
          <a:noFill/>
          <a:ln>
            <a:noFill/>
          </a:ln>
        </p:spPr>
        <p:txBody>
          <a:bodyPr anchorCtr="0" anchor="ctr" bIns="0" lIns="0" spcFirstLastPara="1" rIns="0" wrap="square" tIns="0">
            <a:noAutofit/>
          </a:bodyPr>
          <a:lstStyle/>
          <a:p>
            <a:pPr indent="0" lvl="0" marL="0" marR="0" rtl="0" algn="ctr">
              <a:lnSpc>
                <a:spcPct val="13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Before capture starts. Packets that do not match never get recorded.</a:t>
            </a:r>
            <a:endParaRPr b="0" i="0" sz="800" u="none" cap="none" strike="noStrike">
              <a:solidFill>
                <a:schemeClr val="dk1"/>
              </a:solidFill>
              <a:latin typeface="Calibri"/>
              <a:ea typeface="Calibri"/>
              <a:cs typeface="Calibri"/>
              <a:sym typeface="Calibri"/>
            </a:endParaRPr>
          </a:p>
        </p:txBody>
      </p:sp>
      <p:sp>
        <p:nvSpPr>
          <p:cNvPr id="189" name="Google Shape;189;p20"/>
          <p:cNvSpPr/>
          <p:nvPr/>
        </p:nvSpPr>
        <p:spPr>
          <a:xfrm>
            <a:off x="5109210" y="2057400"/>
            <a:ext cx="3346704" cy="582930"/>
          </a:xfrm>
          <a:prstGeom prst="rect">
            <a:avLst/>
          </a:prstGeom>
          <a:noFill/>
          <a:ln>
            <a:noFill/>
          </a:ln>
        </p:spPr>
        <p:txBody>
          <a:bodyPr anchorCtr="0" anchor="ctr" bIns="0" lIns="0" spcFirstLastPara="1" rIns="0" wrap="square" tIns="0">
            <a:noAutofit/>
          </a:bodyPr>
          <a:lstStyle/>
          <a:p>
            <a:pPr indent="0" lvl="0" marL="0" marR="0" rtl="0" algn="ctr">
              <a:lnSpc>
                <a:spcPct val="13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After capture. Every packet is already saved, you are just hiding rows.</a:t>
            </a:r>
            <a:endParaRPr b="0" i="0" sz="800" u="none" cap="none" strike="noStrike">
              <a:solidFill>
                <a:schemeClr val="dk1"/>
              </a:solidFill>
              <a:latin typeface="Calibri"/>
              <a:ea typeface="Calibri"/>
              <a:cs typeface="Calibri"/>
              <a:sym typeface="Calibri"/>
            </a:endParaRPr>
          </a:p>
        </p:txBody>
      </p:sp>
      <p:sp>
        <p:nvSpPr>
          <p:cNvPr id="190" name="Google Shape;190;p20"/>
          <p:cNvSpPr/>
          <p:nvPr/>
        </p:nvSpPr>
        <p:spPr>
          <a:xfrm>
            <a:off x="342900" y="2640330"/>
            <a:ext cx="8455914" cy="582930"/>
          </a:xfrm>
          <a:prstGeom prst="rect">
            <a:avLst/>
          </a:prstGeom>
          <a:solidFill>
            <a:srgbClr val="EDE6D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1" name="Google Shape;191;p20"/>
          <p:cNvSpPr/>
          <p:nvPr/>
        </p:nvSpPr>
        <p:spPr>
          <a:xfrm>
            <a:off x="445770" y="2640330"/>
            <a:ext cx="1337310" cy="5829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Syntax</a:t>
            </a:r>
            <a:endParaRPr b="0" i="0" sz="800" u="none" cap="none" strike="noStrike">
              <a:solidFill>
                <a:schemeClr val="dk1"/>
              </a:solidFill>
              <a:latin typeface="Calibri"/>
              <a:ea typeface="Calibri"/>
              <a:cs typeface="Calibri"/>
              <a:sym typeface="Calibri"/>
            </a:endParaRPr>
          </a:p>
        </p:txBody>
      </p:sp>
      <p:sp>
        <p:nvSpPr>
          <p:cNvPr id="192" name="Google Shape;192;p20"/>
          <p:cNvSpPr/>
          <p:nvPr/>
        </p:nvSpPr>
        <p:spPr>
          <a:xfrm>
            <a:off x="1783080" y="2640330"/>
            <a:ext cx="3188970" cy="582930"/>
          </a:xfrm>
          <a:prstGeom prst="rect">
            <a:avLst/>
          </a:prstGeom>
          <a:noFill/>
          <a:ln>
            <a:noFill/>
          </a:ln>
        </p:spPr>
        <p:txBody>
          <a:bodyPr anchorCtr="0" anchor="ctr" bIns="0" lIns="0" spcFirstLastPara="1" rIns="0" wrap="square" tIns="0">
            <a:noAutofit/>
          </a:bodyPr>
          <a:lstStyle/>
          <a:p>
            <a:pPr indent="0" lvl="0" marL="0" marR="0" rtl="0" algn="ctr">
              <a:lnSpc>
                <a:spcPct val="13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Berkeley Packet Filter, the same syntax tcpdump uses</a:t>
            </a:r>
            <a:endParaRPr b="0" i="0" sz="800" u="none" cap="none" strike="noStrike">
              <a:solidFill>
                <a:schemeClr val="dk1"/>
              </a:solidFill>
              <a:latin typeface="Calibri"/>
              <a:ea typeface="Calibri"/>
              <a:cs typeface="Calibri"/>
              <a:sym typeface="Calibri"/>
            </a:endParaRPr>
          </a:p>
        </p:txBody>
      </p:sp>
      <p:sp>
        <p:nvSpPr>
          <p:cNvPr id="193" name="Google Shape;193;p20"/>
          <p:cNvSpPr/>
          <p:nvPr/>
        </p:nvSpPr>
        <p:spPr>
          <a:xfrm>
            <a:off x="5109210" y="2640330"/>
            <a:ext cx="3346704" cy="582930"/>
          </a:xfrm>
          <a:prstGeom prst="rect">
            <a:avLst/>
          </a:prstGeom>
          <a:noFill/>
          <a:ln>
            <a:noFill/>
          </a:ln>
        </p:spPr>
        <p:txBody>
          <a:bodyPr anchorCtr="0" anchor="ctr" bIns="0" lIns="0" spcFirstLastPara="1" rIns="0" wrap="square" tIns="0">
            <a:noAutofit/>
          </a:bodyPr>
          <a:lstStyle/>
          <a:p>
            <a:pPr indent="0" lvl="0" marL="0" marR="0" rtl="0" algn="ctr">
              <a:lnSpc>
                <a:spcPct val="13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Wireshark's own syntax, understands protocol fields directly</a:t>
            </a:r>
            <a:endParaRPr b="0" i="0" sz="800" u="none" cap="none" strike="noStrike">
              <a:solidFill>
                <a:schemeClr val="dk1"/>
              </a:solidFill>
              <a:latin typeface="Calibri"/>
              <a:ea typeface="Calibri"/>
              <a:cs typeface="Calibri"/>
              <a:sym typeface="Calibri"/>
            </a:endParaRPr>
          </a:p>
        </p:txBody>
      </p:sp>
      <p:sp>
        <p:nvSpPr>
          <p:cNvPr id="194" name="Google Shape;194;p20"/>
          <p:cNvSpPr/>
          <p:nvPr/>
        </p:nvSpPr>
        <p:spPr>
          <a:xfrm>
            <a:off x="342900" y="3223260"/>
            <a:ext cx="8455914" cy="58293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5" name="Google Shape;195;p20"/>
          <p:cNvSpPr/>
          <p:nvPr/>
        </p:nvSpPr>
        <p:spPr>
          <a:xfrm>
            <a:off x="445770" y="3223260"/>
            <a:ext cx="1337310" cy="5829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Example</a:t>
            </a:r>
            <a:endParaRPr b="0" i="0" sz="800" u="none" cap="none" strike="noStrike">
              <a:solidFill>
                <a:schemeClr val="dk1"/>
              </a:solidFill>
              <a:latin typeface="Calibri"/>
              <a:ea typeface="Calibri"/>
              <a:cs typeface="Calibri"/>
              <a:sym typeface="Calibri"/>
            </a:endParaRPr>
          </a:p>
        </p:txBody>
      </p:sp>
      <p:sp>
        <p:nvSpPr>
          <p:cNvPr id="196" name="Google Shape;196;p20"/>
          <p:cNvSpPr/>
          <p:nvPr/>
        </p:nvSpPr>
        <p:spPr>
          <a:xfrm>
            <a:off x="1783080" y="3223260"/>
            <a:ext cx="3188970" cy="582930"/>
          </a:xfrm>
          <a:prstGeom prst="rect">
            <a:avLst/>
          </a:prstGeom>
          <a:noFill/>
          <a:ln>
            <a:noFill/>
          </a:ln>
        </p:spPr>
        <p:txBody>
          <a:bodyPr anchorCtr="0" anchor="ctr" bIns="0" lIns="0" spcFirstLastPara="1" rIns="0" wrap="square" tIns="0">
            <a:noAutofit/>
          </a:bodyPr>
          <a:lstStyle/>
          <a:p>
            <a:pPr indent="0" lvl="0" marL="0" marR="0" rtl="0" algn="ctr">
              <a:lnSpc>
                <a:spcPct val="13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tcp port 443</a:t>
            </a:r>
            <a:endParaRPr b="0" i="0" sz="800" u="none" cap="none" strike="noStrike">
              <a:solidFill>
                <a:schemeClr val="dk1"/>
              </a:solidFill>
              <a:latin typeface="Calibri"/>
              <a:ea typeface="Calibri"/>
              <a:cs typeface="Calibri"/>
              <a:sym typeface="Calibri"/>
            </a:endParaRPr>
          </a:p>
        </p:txBody>
      </p:sp>
      <p:sp>
        <p:nvSpPr>
          <p:cNvPr id="197" name="Google Shape;197;p20"/>
          <p:cNvSpPr/>
          <p:nvPr/>
        </p:nvSpPr>
        <p:spPr>
          <a:xfrm>
            <a:off x="5109210" y="3223260"/>
            <a:ext cx="3346704" cy="582930"/>
          </a:xfrm>
          <a:prstGeom prst="rect">
            <a:avLst/>
          </a:prstGeom>
          <a:noFill/>
          <a:ln>
            <a:noFill/>
          </a:ln>
        </p:spPr>
        <p:txBody>
          <a:bodyPr anchorCtr="0" anchor="ctr" bIns="0" lIns="0" spcFirstLastPara="1" rIns="0" wrap="square" tIns="0">
            <a:noAutofit/>
          </a:bodyPr>
          <a:lstStyle/>
          <a:p>
            <a:pPr indent="0" lvl="0" marL="0" marR="0" rtl="0" algn="ctr">
              <a:lnSpc>
                <a:spcPct val="13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tcp.port == 443, or http.request.method == "POST"</a:t>
            </a:r>
            <a:endParaRPr b="0" i="0" sz="800" u="none" cap="none" strike="noStrike">
              <a:solidFill>
                <a:schemeClr val="dk1"/>
              </a:solidFill>
              <a:latin typeface="Calibri"/>
              <a:ea typeface="Calibri"/>
              <a:cs typeface="Calibri"/>
              <a:sym typeface="Calibri"/>
            </a:endParaRPr>
          </a:p>
        </p:txBody>
      </p:sp>
      <p:sp>
        <p:nvSpPr>
          <p:cNvPr id="198" name="Google Shape;198;p20"/>
          <p:cNvSpPr/>
          <p:nvPr/>
        </p:nvSpPr>
        <p:spPr>
          <a:xfrm>
            <a:off x="342900" y="3806190"/>
            <a:ext cx="8455914" cy="582930"/>
          </a:xfrm>
          <a:prstGeom prst="rect">
            <a:avLst/>
          </a:prstGeom>
          <a:solidFill>
            <a:srgbClr val="EDE6D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9" name="Google Shape;199;p20"/>
          <p:cNvSpPr/>
          <p:nvPr/>
        </p:nvSpPr>
        <p:spPr>
          <a:xfrm>
            <a:off x="445770" y="3806190"/>
            <a:ext cx="1337310" cy="5829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Where to set it</a:t>
            </a:r>
            <a:endParaRPr b="0" i="0" sz="800" u="none" cap="none" strike="noStrike">
              <a:solidFill>
                <a:schemeClr val="dk1"/>
              </a:solidFill>
              <a:latin typeface="Calibri"/>
              <a:ea typeface="Calibri"/>
              <a:cs typeface="Calibri"/>
              <a:sym typeface="Calibri"/>
            </a:endParaRPr>
          </a:p>
        </p:txBody>
      </p:sp>
      <p:sp>
        <p:nvSpPr>
          <p:cNvPr id="200" name="Google Shape;200;p20"/>
          <p:cNvSpPr/>
          <p:nvPr/>
        </p:nvSpPr>
        <p:spPr>
          <a:xfrm>
            <a:off x="1783080" y="3806190"/>
            <a:ext cx="3188970" cy="582930"/>
          </a:xfrm>
          <a:prstGeom prst="rect">
            <a:avLst/>
          </a:prstGeom>
          <a:noFill/>
          <a:ln>
            <a:noFill/>
          </a:ln>
        </p:spPr>
        <p:txBody>
          <a:bodyPr anchorCtr="0" anchor="ctr" bIns="0" lIns="0" spcFirstLastPara="1" rIns="0" wrap="square" tIns="0">
            <a:noAutofit/>
          </a:bodyPr>
          <a:lstStyle/>
          <a:p>
            <a:pPr indent="0" lvl="0" marL="0" marR="0" rtl="0" algn="ctr">
              <a:lnSpc>
                <a:spcPct val="13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Capture &gt; Capture Filters, or the interface list before you start</a:t>
            </a:r>
            <a:endParaRPr b="0" i="0" sz="800" u="none" cap="none" strike="noStrike">
              <a:solidFill>
                <a:schemeClr val="dk1"/>
              </a:solidFill>
              <a:latin typeface="Calibri"/>
              <a:ea typeface="Calibri"/>
              <a:cs typeface="Calibri"/>
              <a:sym typeface="Calibri"/>
            </a:endParaRPr>
          </a:p>
        </p:txBody>
      </p:sp>
      <p:sp>
        <p:nvSpPr>
          <p:cNvPr id="201" name="Google Shape;201;p20"/>
          <p:cNvSpPr/>
          <p:nvPr/>
        </p:nvSpPr>
        <p:spPr>
          <a:xfrm>
            <a:off x="5109210" y="3806190"/>
            <a:ext cx="3346704" cy="582930"/>
          </a:xfrm>
          <a:prstGeom prst="rect">
            <a:avLst/>
          </a:prstGeom>
          <a:noFill/>
          <a:ln>
            <a:noFill/>
          </a:ln>
        </p:spPr>
        <p:txBody>
          <a:bodyPr anchorCtr="0" anchor="ctr" bIns="0" lIns="0" spcFirstLastPara="1" rIns="0" wrap="square" tIns="0">
            <a:noAutofit/>
          </a:bodyPr>
          <a:lstStyle/>
          <a:p>
            <a:pPr indent="0" lvl="0" marL="0" marR="0" rtl="0" algn="ctr">
              <a:lnSpc>
                <a:spcPct val="13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filter bar at the top of the main window, any time</a:t>
            </a:r>
            <a:endParaRPr b="0" i="0" sz="800" u="none" cap="none" strike="noStrike">
              <a:solidFill>
                <a:schemeClr val="dk1"/>
              </a:solidFill>
              <a:latin typeface="Calibri"/>
              <a:ea typeface="Calibri"/>
              <a:cs typeface="Calibri"/>
              <a:sym typeface="Calibri"/>
            </a:endParaRPr>
          </a:p>
        </p:txBody>
      </p:sp>
      <p:sp>
        <p:nvSpPr>
          <p:cNvPr id="202" name="Google Shape;202;p20"/>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CAPTURE VS DISPLAY FILTERS</a:t>
            </a:r>
            <a:endParaRPr b="0" i="0" sz="700" u="none" cap="none" strike="noStrike">
              <a:solidFill>
                <a:schemeClr val="dk1"/>
              </a:solidFill>
              <a:latin typeface="Calibri"/>
              <a:ea typeface="Calibri"/>
              <a:cs typeface="Calibri"/>
              <a:sym typeface="Calibri"/>
            </a:endParaRPr>
          </a:p>
        </p:txBody>
      </p:sp>
      <p:sp>
        <p:nvSpPr>
          <p:cNvPr id="203" name="Google Shape;203;p20"/>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208" name="Shape 208"/>
        <p:cNvGrpSpPr/>
        <p:nvPr/>
      </p:nvGrpSpPr>
      <p:grpSpPr>
        <a:xfrm>
          <a:off x="0" y="0"/>
          <a:ext cx="0" cy="0"/>
          <a:chOff x="0" y="0"/>
          <a:chExt cx="0" cy="0"/>
        </a:xfrm>
      </p:grpSpPr>
      <p:sp>
        <p:nvSpPr>
          <p:cNvPr id="209" name="Google Shape;209;p21"/>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WIRESHARK</a:t>
            </a:r>
            <a:endParaRPr b="0" i="0" sz="1000" u="none" cap="none" strike="noStrike">
              <a:solidFill>
                <a:schemeClr val="dk1"/>
              </a:solidFill>
              <a:latin typeface="Calibri"/>
              <a:ea typeface="Calibri"/>
              <a:cs typeface="Calibri"/>
              <a:sym typeface="Calibri"/>
            </a:endParaRPr>
          </a:p>
        </p:txBody>
      </p:sp>
      <p:sp>
        <p:nvSpPr>
          <p:cNvPr id="210" name="Google Shape;210;p21"/>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Display filters, the cookbook</a:t>
            </a:r>
            <a:endParaRPr b="0" i="0" sz="2200" u="none" cap="none" strike="noStrike">
              <a:solidFill>
                <a:schemeClr val="dk1"/>
              </a:solidFill>
              <a:latin typeface="Calibri"/>
              <a:ea typeface="Calibri"/>
              <a:cs typeface="Calibri"/>
              <a:sym typeface="Calibri"/>
            </a:endParaRPr>
          </a:p>
        </p:txBody>
      </p:sp>
      <p:sp>
        <p:nvSpPr>
          <p:cNvPr id="211" name="Google Shape;211;p21"/>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The ones worth memorizing</a:t>
            </a:r>
            <a:endParaRPr b="0" i="0" sz="1000" u="none" cap="none" strike="noStrike">
              <a:solidFill>
                <a:schemeClr val="dk1"/>
              </a:solidFill>
              <a:latin typeface="Calibri"/>
              <a:ea typeface="Calibri"/>
              <a:cs typeface="Calibri"/>
              <a:sym typeface="Calibri"/>
            </a:endParaRPr>
          </a:p>
        </p:txBody>
      </p:sp>
      <p:sp>
        <p:nvSpPr>
          <p:cNvPr id="212" name="Google Shape;212;p21"/>
          <p:cNvSpPr/>
          <p:nvPr/>
        </p:nvSpPr>
        <p:spPr>
          <a:xfrm>
            <a:off x="411480" y="1405890"/>
            <a:ext cx="3703320" cy="4251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ip.addr == 10.0.10.5</a:t>
            </a:r>
            <a:endParaRPr b="0" i="0" sz="900" u="none" cap="none" strike="noStrike">
              <a:solidFill>
                <a:schemeClr val="dk1"/>
              </a:solidFill>
              <a:latin typeface="Calibri"/>
              <a:ea typeface="Calibri"/>
              <a:cs typeface="Calibri"/>
              <a:sym typeface="Calibri"/>
            </a:endParaRPr>
          </a:p>
        </p:txBody>
      </p:sp>
      <p:sp>
        <p:nvSpPr>
          <p:cNvPr id="213" name="Google Shape;213;p21"/>
          <p:cNvSpPr/>
          <p:nvPr/>
        </p:nvSpPr>
        <p:spPr>
          <a:xfrm>
            <a:off x="4114800" y="1405890"/>
            <a:ext cx="4320540" cy="42519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Everything to or from one host, either direction</a:t>
            </a:r>
            <a:endParaRPr b="0" i="0" sz="800" u="none" cap="none" strike="noStrike">
              <a:solidFill>
                <a:schemeClr val="dk1"/>
              </a:solidFill>
              <a:latin typeface="Calibri"/>
              <a:ea typeface="Calibri"/>
              <a:cs typeface="Calibri"/>
              <a:sym typeface="Calibri"/>
            </a:endParaRPr>
          </a:p>
        </p:txBody>
      </p:sp>
      <p:sp>
        <p:nvSpPr>
          <p:cNvPr id="214" name="Google Shape;214;p21"/>
          <p:cNvSpPr/>
          <p:nvPr/>
        </p:nvSpPr>
        <p:spPr>
          <a:xfrm>
            <a:off x="411480" y="1831086"/>
            <a:ext cx="3703320" cy="4251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tcp.port == 443 || tcp.port == 80</a:t>
            </a:r>
            <a:endParaRPr b="0" i="0" sz="900" u="none" cap="none" strike="noStrike">
              <a:solidFill>
                <a:schemeClr val="dk1"/>
              </a:solidFill>
              <a:latin typeface="Calibri"/>
              <a:ea typeface="Calibri"/>
              <a:cs typeface="Calibri"/>
              <a:sym typeface="Calibri"/>
            </a:endParaRPr>
          </a:p>
        </p:txBody>
      </p:sp>
      <p:sp>
        <p:nvSpPr>
          <p:cNvPr id="215" name="Google Shape;215;p21"/>
          <p:cNvSpPr/>
          <p:nvPr/>
        </p:nvSpPr>
        <p:spPr>
          <a:xfrm>
            <a:off x="4114800" y="1831086"/>
            <a:ext cx="4320540" cy="42519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Combine filters with &amp;&amp; and ||</a:t>
            </a:r>
            <a:endParaRPr b="0" i="0" sz="800" u="none" cap="none" strike="noStrike">
              <a:solidFill>
                <a:schemeClr val="dk1"/>
              </a:solidFill>
              <a:latin typeface="Calibri"/>
              <a:ea typeface="Calibri"/>
              <a:cs typeface="Calibri"/>
              <a:sym typeface="Calibri"/>
            </a:endParaRPr>
          </a:p>
        </p:txBody>
      </p:sp>
      <p:sp>
        <p:nvSpPr>
          <p:cNvPr id="216" name="Google Shape;216;p21"/>
          <p:cNvSpPr/>
          <p:nvPr/>
        </p:nvSpPr>
        <p:spPr>
          <a:xfrm>
            <a:off x="411480" y="2256282"/>
            <a:ext cx="3703320" cy="4251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http.request</a:t>
            </a:r>
            <a:endParaRPr b="0" i="0" sz="900" u="none" cap="none" strike="noStrike">
              <a:solidFill>
                <a:schemeClr val="dk1"/>
              </a:solidFill>
              <a:latin typeface="Calibri"/>
              <a:ea typeface="Calibri"/>
              <a:cs typeface="Calibri"/>
              <a:sym typeface="Calibri"/>
            </a:endParaRPr>
          </a:p>
        </p:txBody>
      </p:sp>
      <p:sp>
        <p:nvSpPr>
          <p:cNvPr id="217" name="Google Shape;217;p21"/>
          <p:cNvSpPr/>
          <p:nvPr/>
        </p:nvSpPr>
        <p:spPr>
          <a:xfrm>
            <a:off x="4114800" y="2256282"/>
            <a:ext cx="4320540" cy="42519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Only HTTP requests, not every packet in the exchange</a:t>
            </a:r>
            <a:endParaRPr b="0" i="0" sz="800" u="none" cap="none" strike="noStrike">
              <a:solidFill>
                <a:schemeClr val="dk1"/>
              </a:solidFill>
              <a:latin typeface="Calibri"/>
              <a:ea typeface="Calibri"/>
              <a:cs typeface="Calibri"/>
              <a:sym typeface="Calibri"/>
            </a:endParaRPr>
          </a:p>
        </p:txBody>
      </p:sp>
      <p:sp>
        <p:nvSpPr>
          <p:cNvPr id="218" name="Google Shape;218;p21"/>
          <p:cNvSpPr/>
          <p:nvPr/>
        </p:nvSpPr>
        <p:spPr>
          <a:xfrm>
            <a:off x="411480" y="2681478"/>
            <a:ext cx="3703320" cy="4251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tcp.flags.syn == 1 &amp;&amp; tcp.flags.ack == 0</a:t>
            </a:r>
            <a:endParaRPr b="0" i="0" sz="900" u="none" cap="none" strike="noStrike">
              <a:solidFill>
                <a:schemeClr val="dk1"/>
              </a:solidFill>
              <a:latin typeface="Calibri"/>
              <a:ea typeface="Calibri"/>
              <a:cs typeface="Calibri"/>
              <a:sym typeface="Calibri"/>
            </a:endParaRPr>
          </a:p>
        </p:txBody>
      </p:sp>
      <p:sp>
        <p:nvSpPr>
          <p:cNvPr id="219" name="Google Shape;219;p21"/>
          <p:cNvSpPr/>
          <p:nvPr/>
        </p:nvSpPr>
        <p:spPr>
          <a:xfrm>
            <a:off x="4114800" y="2681478"/>
            <a:ext cx="4320540" cy="42519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Only the opening SYN of every connection attempt</a:t>
            </a:r>
            <a:endParaRPr b="0" i="0" sz="800" u="none" cap="none" strike="noStrike">
              <a:solidFill>
                <a:schemeClr val="dk1"/>
              </a:solidFill>
              <a:latin typeface="Calibri"/>
              <a:ea typeface="Calibri"/>
              <a:cs typeface="Calibri"/>
              <a:sym typeface="Calibri"/>
            </a:endParaRPr>
          </a:p>
        </p:txBody>
      </p:sp>
      <p:sp>
        <p:nvSpPr>
          <p:cNvPr id="220" name="Google Shape;220;p21"/>
          <p:cNvSpPr/>
          <p:nvPr/>
        </p:nvSpPr>
        <p:spPr>
          <a:xfrm>
            <a:off x="411480" y="3106674"/>
            <a:ext cx="3703320" cy="4251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tcp.analysis.retransmission</a:t>
            </a:r>
            <a:endParaRPr b="0" i="0" sz="900" u="none" cap="none" strike="noStrike">
              <a:solidFill>
                <a:schemeClr val="dk1"/>
              </a:solidFill>
              <a:latin typeface="Calibri"/>
              <a:ea typeface="Calibri"/>
              <a:cs typeface="Calibri"/>
              <a:sym typeface="Calibri"/>
            </a:endParaRPr>
          </a:p>
        </p:txBody>
      </p:sp>
      <p:sp>
        <p:nvSpPr>
          <p:cNvPr id="221" name="Google Shape;221;p21"/>
          <p:cNvSpPr/>
          <p:nvPr/>
        </p:nvSpPr>
        <p:spPr>
          <a:xfrm>
            <a:off x="4114800" y="3106674"/>
            <a:ext cx="4320540" cy="42519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Packets Wireshark itself flagged as resent</a:t>
            </a:r>
            <a:endParaRPr b="0" i="0" sz="800" u="none" cap="none" strike="noStrike">
              <a:solidFill>
                <a:schemeClr val="dk1"/>
              </a:solidFill>
              <a:latin typeface="Calibri"/>
              <a:ea typeface="Calibri"/>
              <a:cs typeface="Calibri"/>
              <a:sym typeface="Calibri"/>
            </a:endParaRPr>
          </a:p>
        </p:txBody>
      </p:sp>
      <p:sp>
        <p:nvSpPr>
          <p:cNvPr id="222" name="Google Shape;222;p21"/>
          <p:cNvSpPr/>
          <p:nvPr/>
        </p:nvSpPr>
        <p:spPr>
          <a:xfrm>
            <a:off x="411480" y="3531870"/>
            <a:ext cx="3703320" cy="4251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frame contains "password"</a:t>
            </a:r>
            <a:endParaRPr b="0" i="0" sz="900" u="none" cap="none" strike="noStrike">
              <a:solidFill>
                <a:schemeClr val="dk1"/>
              </a:solidFill>
              <a:latin typeface="Calibri"/>
              <a:ea typeface="Calibri"/>
              <a:cs typeface="Calibri"/>
              <a:sym typeface="Calibri"/>
            </a:endParaRPr>
          </a:p>
        </p:txBody>
      </p:sp>
      <p:sp>
        <p:nvSpPr>
          <p:cNvPr id="223" name="Google Shape;223;p21"/>
          <p:cNvSpPr/>
          <p:nvPr/>
        </p:nvSpPr>
        <p:spPr>
          <a:xfrm>
            <a:off x="4114800" y="3531870"/>
            <a:ext cx="4320540" cy="42519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A blunt but effective search across raw packet bytes</a:t>
            </a:r>
            <a:endParaRPr b="0" i="0" sz="800" u="none" cap="none" strike="noStrike">
              <a:solidFill>
                <a:schemeClr val="dk1"/>
              </a:solidFill>
              <a:latin typeface="Calibri"/>
              <a:ea typeface="Calibri"/>
              <a:cs typeface="Calibri"/>
              <a:sym typeface="Calibri"/>
            </a:endParaRPr>
          </a:p>
        </p:txBody>
      </p:sp>
      <p:sp>
        <p:nvSpPr>
          <p:cNvPr id="224" name="Google Shape;224;p21"/>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DISPLAY FILTER COOKBOOK</a:t>
            </a:r>
            <a:endParaRPr b="0" i="0" sz="700" u="none" cap="none" strike="noStrike">
              <a:solidFill>
                <a:schemeClr val="dk1"/>
              </a:solidFill>
              <a:latin typeface="Calibri"/>
              <a:ea typeface="Calibri"/>
              <a:cs typeface="Calibri"/>
              <a:sym typeface="Calibri"/>
            </a:endParaRPr>
          </a:p>
        </p:txBody>
      </p:sp>
      <p:sp>
        <p:nvSpPr>
          <p:cNvPr id="225" name="Google Shape;225;p21"/>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230" name="Shape 230"/>
        <p:cNvGrpSpPr/>
        <p:nvPr/>
      </p:nvGrpSpPr>
      <p:grpSpPr>
        <a:xfrm>
          <a:off x="0" y="0"/>
          <a:ext cx="0" cy="0"/>
          <a:chOff x="0" y="0"/>
          <a:chExt cx="0" cy="0"/>
        </a:xfrm>
      </p:grpSpPr>
      <p:sp>
        <p:nvSpPr>
          <p:cNvPr id="231" name="Google Shape;231;p22"/>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WIRESHARK</a:t>
            </a:r>
            <a:endParaRPr b="0" i="0" sz="1000" u="none" cap="none" strike="noStrike">
              <a:solidFill>
                <a:schemeClr val="dk1"/>
              </a:solidFill>
              <a:latin typeface="Calibri"/>
              <a:ea typeface="Calibri"/>
              <a:cs typeface="Calibri"/>
              <a:sym typeface="Calibri"/>
            </a:endParaRPr>
          </a:p>
        </p:txBody>
      </p:sp>
      <p:sp>
        <p:nvSpPr>
          <p:cNvPr id="232" name="Google Shape;232;p22"/>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Follow TCP Stream</a:t>
            </a:r>
            <a:endParaRPr b="0" i="0" sz="2200" u="none" cap="none" strike="noStrike">
              <a:solidFill>
                <a:schemeClr val="dk1"/>
              </a:solidFill>
              <a:latin typeface="Calibri"/>
              <a:ea typeface="Calibri"/>
              <a:cs typeface="Calibri"/>
              <a:sym typeface="Calibri"/>
            </a:endParaRPr>
          </a:p>
        </p:txBody>
      </p:sp>
      <p:sp>
        <p:nvSpPr>
          <p:cNvPr id="233" name="Google Shape;233;p22"/>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One conversation, reassembled, instead of packets scattered across the list</a:t>
            </a:r>
            <a:endParaRPr b="0" i="0" sz="1000" u="none" cap="none" strike="noStrike">
              <a:solidFill>
                <a:schemeClr val="dk1"/>
              </a:solidFill>
              <a:latin typeface="Calibri"/>
              <a:ea typeface="Calibri"/>
              <a:cs typeface="Calibri"/>
              <a:sym typeface="Calibri"/>
            </a:endParaRPr>
          </a:p>
        </p:txBody>
      </p:sp>
      <p:sp>
        <p:nvSpPr>
          <p:cNvPr id="234" name="Google Shape;234;p22"/>
          <p:cNvSpPr/>
          <p:nvPr/>
        </p:nvSpPr>
        <p:spPr>
          <a:xfrm>
            <a:off x="342900" y="147447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5" name="Google Shape;235;p22"/>
          <p:cNvSpPr/>
          <p:nvPr/>
        </p:nvSpPr>
        <p:spPr>
          <a:xfrm>
            <a:off x="342900" y="1474470"/>
            <a:ext cx="3429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236" name="Google Shape;236;p22"/>
          <p:cNvSpPr/>
          <p:nvPr/>
        </p:nvSpPr>
        <p:spPr>
          <a:xfrm>
            <a:off x="342900" y="1920240"/>
            <a:ext cx="2708910" cy="377190"/>
          </a:xfrm>
          <a:prstGeom prst="rect">
            <a:avLst/>
          </a:prstGeom>
          <a:noFill/>
          <a:ln>
            <a:noFill/>
          </a:ln>
        </p:spPr>
        <p:txBody>
          <a:bodyPr anchorCtr="0" anchor="ctr" bIns="0" lIns="0" spcFirstLastPara="1" rIns="0" wrap="square" tIns="0">
            <a:noAutofit/>
          </a:bodyPr>
          <a:lstStyle/>
          <a:p>
            <a:pPr indent="0" lvl="0" marL="0" marR="0" rtl="0" algn="l">
              <a:lnSpc>
                <a:spcPct val="115384"/>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Right-click a packet</a:t>
            </a:r>
            <a:endParaRPr b="0" i="0" sz="1000" u="none" cap="none" strike="noStrike">
              <a:solidFill>
                <a:schemeClr val="dk1"/>
              </a:solidFill>
              <a:latin typeface="Calibri"/>
              <a:ea typeface="Calibri"/>
              <a:cs typeface="Calibri"/>
              <a:sym typeface="Calibri"/>
            </a:endParaRPr>
          </a:p>
        </p:txBody>
      </p:sp>
      <p:sp>
        <p:nvSpPr>
          <p:cNvPr id="237" name="Google Shape;237;p22"/>
          <p:cNvSpPr/>
          <p:nvPr/>
        </p:nvSpPr>
        <p:spPr>
          <a:xfrm>
            <a:off x="342900" y="2331720"/>
            <a:ext cx="2708910" cy="6858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Anywhere inside the conversation you care about</a:t>
            </a:r>
            <a:endParaRPr b="0" i="0" sz="800" u="none" cap="none" strike="noStrike">
              <a:solidFill>
                <a:schemeClr val="dk1"/>
              </a:solidFill>
              <a:latin typeface="Calibri"/>
              <a:ea typeface="Calibri"/>
              <a:cs typeface="Calibri"/>
              <a:sym typeface="Calibri"/>
            </a:endParaRPr>
          </a:p>
        </p:txBody>
      </p:sp>
      <p:sp>
        <p:nvSpPr>
          <p:cNvPr id="238" name="Google Shape;238;p22"/>
          <p:cNvSpPr/>
          <p:nvPr/>
        </p:nvSpPr>
        <p:spPr>
          <a:xfrm>
            <a:off x="3216402" y="147447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9" name="Google Shape;239;p22"/>
          <p:cNvSpPr/>
          <p:nvPr/>
        </p:nvSpPr>
        <p:spPr>
          <a:xfrm>
            <a:off x="3216402" y="1474470"/>
            <a:ext cx="3429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240" name="Google Shape;240;p22"/>
          <p:cNvSpPr/>
          <p:nvPr/>
        </p:nvSpPr>
        <p:spPr>
          <a:xfrm>
            <a:off x="3216402" y="1920240"/>
            <a:ext cx="2708910" cy="377190"/>
          </a:xfrm>
          <a:prstGeom prst="rect">
            <a:avLst/>
          </a:prstGeom>
          <a:noFill/>
          <a:ln>
            <a:noFill/>
          </a:ln>
        </p:spPr>
        <p:txBody>
          <a:bodyPr anchorCtr="0" anchor="ctr" bIns="0" lIns="0" spcFirstLastPara="1" rIns="0" wrap="square" tIns="0">
            <a:noAutofit/>
          </a:bodyPr>
          <a:lstStyle/>
          <a:p>
            <a:pPr indent="0" lvl="0" marL="0" marR="0" rtl="0" algn="l">
              <a:lnSpc>
                <a:spcPct val="115384"/>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Follow, then TCP Stream</a:t>
            </a:r>
            <a:endParaRPr b="0" i="0" sz="1000" u="none" cap="none" strike="noStrike">
              <a:solidFill>
                <a:schemeClr val="dk1"/>
              </a:solidFill>
              <a:latin typeface="Calibri"/>
              <a:ea typeface="Calibri"/>
              <a:cs typeface="Calibri"/>
              <a:sym typeface="Calibri"/>
            </a:endParaRPr>
          </a:p>
        </p:txBody>
      </p:sp>
      <p:sp>
        <p:nvSpPr>
          <p:cNvPr id="241" name="Google Shape;241;p22"/>
          <p:cNvSpPr/>
          <p:nvPr/>
        </p:nvSpPr>
        <p:spPr>
          <a:xfrm>
            <a:off x="3216402" y="2331720"/>
            <a:ext cx="2708910" cy="6858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Wireshark reassembles every packet in that connection into one readable block</a:t>
            </a:r>
            <a:endParaRPr b="0" i="0" sz="800" u="none" cap="none" strike="noStrike">
              <a:solidFill>
                <a:schemeClr val="dk1"/>
              </a:solidFill>
              <a:latin typeface="Calibri"/>
              <a:ea typeface="Calibri"/>
              <a:cs typeface="Calibri"/>
              <a:sym typeface="Calibri"/>
            </a:endParaRPr>
          </a:p>
        </p:txBody>
      </p:sp>
      <p:sp>
        <p:nvSpPr>
          <p:cNvPr id="242" name="Google Shape;242;p22"/>
          <p:cNvSpPr/>
          <p:nvPr/>
        </p:nvSpPr>
        <p:spPr>
          <a:xfrm>
            <a:off x="6089904" y="147447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3" name="Google Shape;243;p22"/>
          <p:cNvSpPr/>
          <p:nvPr/>
        </p:nvSpPr>
        <p:spPr>
          <a:xfrm>
            <a:off x="6089904" y="1474470"/>
            <a:ext cx="3429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244" name="Google Shape;244;p22"/>
          <p:cNvSpPr/>
          <p:nvPr/>
        </p:nvSpPr>
        <p:spPr>
          <a:xfrm>
            <a:off x="6089904" y="1920240"/>
            <a:ext cx="2708910" cy="377190"/>
          </a:xfrm>
          <a:prstGeom prst="rect">
            <a:avLst/>
          </a:prstGeom>
          <a:noFill/>
          <a:ln>
            <a:noFill/>
          </a:ln>
        </p:spPr>
        <p:txBody>
          <a:bodyPr anchorCtr="0" anchor="ctr" bIns="0" lIns="0" spcFirstLastPara="1" rIns="0" wrap="square" tIns="0">
            <a:noAutofit/>
          </a:bodyPr>
          <a:lstStyle/>
          <a:p>
            <a:pPr indent="0" lvl="0" marL="0" marR="0" rtl="0" algn="l">
              <a:lnSpc>
                <a:spcPct val="115384"/>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Read it like a transcript</a:t>
            </a:r>
            <a:endParaRPr b="0" i="0" sz="1000" u="none" cap="none" strike="noStrike">
              <a:solidFill>
                <a:schemeClr val="dk1"/>
              </a:solidFill>
              <a:latin typeface="Calibri"/>
              <a:ea typeface="Calibri"/>
              <a:cs typeface="Calibri"/>
              <a:sym typeface="Calibri"/>
            </a:endParaRPr>
          </a:p>
        </p:txBody>
      </p:sp>
      <p:sp>
        <p:nvSpPr>
          <p:cNvPr id="245" name="Google Shape;245;p22"/>
          <p:cNvSpPr/>
          <p:nvPr/>
        </p:nvSpPr>
        <p:spPr>
          <a:xfrm>
            <a:off x="6089904" y="2331720"/>
            <a:ext cx="2708910" cy="6858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Client requests in one color, server responses in another</a:t>
            </a:r>
            <a:endParaRPr b="0" i="0" sz="800" u="none" cap="none" strike="noStrike">
              <a:solidFill>
                <a:schemeClr val="dk1"/>
              </a:solidFill>
              <a:latin typeface="Calibri"/>
              <a:ea typeface="Calibri"/>
              <a:cs typeface="Calibri"/>
              <a:sym typeface="Calibri"/>
            </a:endParaRPr>
          </a:p>
        </p:txBody>
      </p:sp>
      <p:sp>
        <p:nvSpPr>
          <p:cNvPr id="246" name="Google Shape;246;p22"/>
          <p:cNvSpPr/>
          <p:nvPr/>
        </p:nvSpPr>
        <p:spPr>
          <a:xfrm>
            <a:off x="342900" y="3257550"/>
            <a:ext cx="8455914" cy="1062990"/>
          </a:xfrm>
          <a:prstGeom prst="roundRect">
            <a:avLst>
              <a:gd fmla="val 5161" name="adj"/>
            </a:avLst>
          </a:prstGeom>
          <a:solidFill>
            <a:srgbClr val="1B1E1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7" name="Google Shape;247;p22"/>
          <p:cNvSpPr/>
          <p:nvPr/>
        </p:nvSpPr>
        <p:spPr>
          <a:xfrm>
            <a:off x="582930" y="3374136"/>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Why this beats reading packet by packet</a:t>
            </a:r>
            <a:endParaRPr b="0" i="0" sz="900" u="none" cap="none" strike="noStrike">
              <a:solidFill>
                <a:schemeClr val="dk1"/>
              </a:solidFill>
              <a:latin typeface="Calibri"/>
              <a:ea typeface="Calibri"/>
              <a:cs typeface="Calibri"/>
              <a:sym typeface="Calibri"/>
            </a:endParaRPr>
          </a:p>
        </p:txBody>
      </p:sp>
      <p:sp>
        <p:nvSpPr>
          <p:cNvPr id="248" name="Google Shape;248;p22"/>
          <p:cNvSpPr/>
          <p:nvPr/>
        </p:nvSpPr>
        <p:spPr>
          <a:xfrm>
            <a:off x="582930" y="3593592"/>
            <a:ext cx="7955280" cy="651510"/>
          </a:xfrm>
          <a:prstGeom prst="rect">
            <a:avLst/>
          </a:prstGeom>
          <a:noFill/>
          <a:ln>
            <a:noFill/>
          </a:ln>
        </p:spPr>
        <p:txBody>
          <a:bodyPr anchorCtr="0" anchor="ctr" bIns="0" lIns="0" spcFirstLastPara="1" rIns="0" wrap="square" tIns="0">
            <a:noAutofit/>
          </a:bodyPr>
          <a:lstStyle/>
          <a:p>
            <a:pPr indent="0" lvl="0" marL="0" marR="0" rtl="0" algn="l">
              <a:lnSpc>
                <a:spcPct val="130434"/>
              </a:lnSpc>
              <a:spcBef>
                <a:spcPts val="0"/>
              </a:spcBef>
              <a:spcAft>
                <a:spcPts val="0"/>
              </a:spcAft>
              <a:buClr>
                <a:srgbClr val="FFFFFF"/>
              </a:buClr>
              <a:buSzPts val="900"/>
              <a:buFont typeface="Calibri"/>
              <a:buNone/>
            </a:pPr>
            <a:r>
              <a:rPr b="0" i="0" lang="en" sz="900" u="none" cap="none" strike="noStrike">
                <a:solidFill>
                  <a:srgbClr val="FFFFFF"/>
                </a:solidFill>
                <a:latin typeface="Calibri"/>
                <a:ea typeface="Calibri"/>
                <a:cs typeface="Calibri"/>
                <a:sym typeface="Calibri"/>
              </a:rPr>
              <a:t>A login might span a dozen packets, split across requests and responses. Follow TCP Stream puts the username and password next to each other in order, exactly like it happened, instead of asking you to piece it together.</a:t>
            </a:r>
            <a:endParaRPr b="0" i="0" sz="900" u="none" cap="none" strike="noStrike">
              <a:solidFill>
                <a:schemeClr val="dk1"/>
              </a:solidFill>
              <a:latin typeface="Calibri"/>
              <a:ea typeface="Calibri"/>
              <a:cs typeface="Calibri"/>
              <a:sym typeface="Calibri"/>
            </a:endParaRPr>
          </a:p>
        </p:txBody>
      </p:sp>
      <p:sp>
        <p:nvSpPr>
          <p:cNvPr id="249" name="Google Shape;249;p22"/>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FOLLOW TCP STREAM</a:t>
            </a:r>
            <a:endParaRPr b="0" i="0" sz="700" u="none" cap="none" strike="noStrike">
              <a:solidFill>
                <a:schemeClr val="dk1"/>
              </a:solidFill>
              <a:latin typeface="Calibri"/>
              <a:ea typeface="Calibri"/>
              <a:cs typeface="Calibri"/>
              <a:sym typeface="Calibri"/>
            </a:endParaRPr>
          </a:p>
        </p:txBody>
      </p:sp>
      <p:sp>
        <p:nvSpPr>
          <p:cNvPr id="250" name="Google Shape;250;p22"/>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255" name="Shape 255"/>
        <p:cNvGrpSpPr/>
        <p:nvPr/>
      </p:nvGrpSpPr>
      <p:grpSpPr>
        <a:xfrm>
          <a:off x="0" y="0"/>
          <a:ext cx="0" cy="0"/>
          <a:chOff x="0" y="0"/>
          <a:chExt cx="0" cy="0"/>
        </a:xfrm>
      </p:grpSpPr>
      <p:sp>
        <p:nvSpPr>
          <p:cNvPr id="256" name="Google Shape;256;p23"/>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WIRESHARK</a:t>
            </a:r>
            <a:endParaRPr b="0" i="0" sz="1000" u="none" cap="none" strike="noStrike">
              <a:solidFill>
                <a:schemeClr val="dk1"/>
              </a:solidFill>
              <a:latin typeface="Calibri"/>
              <a:ea typeface="Calibri"/>
              <a:cs typeface="Calibri"/>
              <a:sym typeface="Calibri"/>
            </a:endParaRPr>
          </a:p>
        </p:txBody>
      </p:sp>
      <p:sp>
        <p:nvSpPr>
          <p:cNvPr id="257" name="Google Shape;257;p23"/>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Building filters without typing</a:t>
            </a:r>
            <a:endParaRPr b="0" i="0" sz="2200" u="none" cap="none" strike="noStrike">
              <a:solidFill>
                <a:schemeClr val="dk1"/>
              </a:solidFill>
              <a:latin typeface="Calibri"/>
              <a:ea typeface="Calibri"/>
              <a:cs typeface="Calibri"/>
              <a:sym typeface="Calibri"/>
            </a:endParaRPr>
          </a:p>
        </p:txBody>
      </p:sp>
      <p:sp>
        <p:nvSpPr>
          <p:cNvPr id="258" name="Google Shape;258;p23"/>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The right-click menu writes filter syntax for you</a:t>
            </a:r>
            <a:endParaRPr b="0" i="0" sz="1000" u="none" cap="none" strike="noStrike">
              <a:solidFill>
                <a:schemeClr val="dk1"/>
              </a:solidFill>
              <a:latin typeface="Calibri"/>
              <a:ea typeface="Calibri"/>
              <a:cs typeface="Calibri"/>
              <a:sym typeface="Calibri"/>
            </a:endParaRPr>
          </a:p>
        </p:txBody>
      </p:sp>
      <p:sp>
        <p:nvSpPr>
          <p:cNvPr id="259" name="Google Shape;259;p23"/>
          <p:cNvSpPr/>
          <p:nvPr/>
        </p:nvSpPr>
        <p:spPr>
          <a:xfrm>
            <a:off x="342900" y="1474470"/>
            <a:ext cx="377190" cy="37719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gitbranch-dark.png" id="260" name="Google Shape;260;p23"/>
          <p:cNvPicPr preferRelativeResize="0"/>
          <p:nvPr/>
        </p:nvPicPr>
        <p:blipFill rotWithShape="1">
          <a:blip r:embed="rId3">
            <a:alphaModFix/>
          </a:blip>
          <a:srcRect b="0" l="0" r="0" t="0"/>
          <a:stretch/>
        </p:blipFill>
        <p:spPr>
          <a:xfrm>
            <a:off x="440969" y="1572539"/>
            <a:ext cx="181052" cy="181051"/>
          </a:xfrm>
          <a:prstGeom prst="rect">
            <a:avLst/>
          </a:prstGeom>
          <a:noFill/>
          <a:ln>
            <a:noFill/>
          </a:ln>
        </p:spPr>
      </p:pic>
      <p:sp>
        <p:nvSpPr>
          <p:cNvPr id="261" name="Google Shape;261;p23"/>
          <p:cNvSpPr/>
          <p:nvPr/>
        </p:nvSpPr>
        <p:spPr>
          <a:xfrm>
            <a:off x="342900" y="1954530"/>
            <a:ext cx="27089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Apply as Filter</a:t>
            </a:r>
            <a:endParaRPr b="0" i="0" sz="1000" u="none" cap="none" strike="noStrike">
              <a:solidFill>
                <a:schemeClr val="dk1"/>
              </a:solidFill>
              <a:latin typeface="Calibri"/>
              <a:ea typeface="Calibri"/>
              <a:cs typeface="Calibri"/>
              <a:sym typeface="Calibri"/>
            </a:endParaRPr>
          </a:p>
        </p:txBody>
      </p:sp>
      <p:sp>
        <p:nvSpPr>
          <p:cNvPr id="262" name="Google Shape;262;p23"/>
          <p:cNvSpPr/>
          <p:nvPr/>
        </p:nvSpPr>
        <p:spPr>
          <a:xfrm>
            <a:off x="342900" y="2263140"/>
            <a:ext cx="2708910" cy="10287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Right-click any field, choose Selected. Wireshark writes the filter and applies it immediately, replacing whatever was in the filter bar.</a:t>
            </a:r>
            <a:endParaRPr b="0" i="0" sz="800" u="none" cap="none" strike="noStrike">
              <a:solidFill>
                <a:schemeClr val="dk1"/>
              </a:solidFill>
              <a:latin typeface="Calibri"/>
              <a:ea typeface="Calibri"/>
              <a:cs typeface="Calibri"/>
              <a:sym typeface="Calibri"/>
            </a:endParaRPr>
          </a:p>
        </p:txBody>
      </p:sp>
      <p:sp>
        <p:nvSpPr>
          <p:cNvPr id="263" name="Google Shape;263;p23"/>
          <p:cNvSpPr/>
          <p:nvPr/>
        </p:nvSpPr>
        <p:spPr>
          <a:xfrm>
            <a:off x="3216402" y="1474470"/>
            <a:ext cx="377190" cy="37719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filetext-dark.png" id="264" name="Google Shape;264;p23"/>
          <p:cNvPicPr preferRelativeResize="0"/>
          <p:nvPr/>
        </p:nvPicPr>
        <p:blipFill rotWithShape="1">
          <a:blip r:embed="rId4">
            <a:alphaModFix/>
          </a:blip>
          <a:srcRect b="0" l="0" r="0" t="0"/>
          <a:stretch/>
        </p:blipFill>
        <p:spPr>
          <a:xfrm>
            <a:off x="3314471" y="1572539"/>
            <a:ext cx="181051" cy="181051"/>
          </a:xfrm>
          <a:prstGeom prst="rect">
            <a:avLst/>
          </a:prstGeom>
          <a:noFill/>
          <a:ln>
            <a:noFill/>
          </a:ln>
        </p:spPr>
      </p:pic>
      <p:sp>
        <p:nvSpPr>
          <p:cNvPr id="265" name="Google Shape;265;p23"/>
          <p:cNvSpPr/>
          <p:nvPr/>
        </p:nvSpPr>
        <p:spPr>
          <a:xfrm>
            <a:off x="3216402" y="1954530"/>
            <a:ext cx="27089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Prepare as Filter</a:t>
            </a:r>
            <a:endParaRPr b="0" i="0" sz="1000" u="none" cap="none" strike="noStrike">
              <a:solidFill>
                <a:schemeClr val="dk1"/>
              </a:solidFill>
              <a:latin typeface="Calibri"/>
              <a:ea typeface="Calibri"/>
              <a:cs typeface="Calibri"/>
              <a:sym typeface="Calibri"/>
            </a:endParaRPr>
          </a:p>
        </p:txBody>
      </p:sp>
      <p:sp>
        <p:nvSpPr>
          <p:cNvPr id="266" name="Google Shape;266;p23"/>
          <p:cNvSpPr/>
          <p:nvPr/>
        </p:nvSpPr>
        <p:spPr>
          <a:xfrm>
            <a:off x="3216402" y="2263140"/>
            <a:ext cx="2708910" cy="10287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Same menu, but it only writes the filter into the bar without running it, so you can combine it with "...and Selected" from another field first.</a:t>
            </a:r>
            <a:endParaRPr b="0" i="0" sz="800" u="none" cap="none" strike="noStrike">
              <a:solidFill>
                <a:schemeClr val="dk1"/>
              </a:solidFill>
              <a:latin typeface="Calibri"/>
              <a:ea typeface="Calibri"/>
              <a:cs typeface="Calibri"/>
              <a:sym typeface="Calibri"/>
            </a:endParaRPr>
          </a:p>
        </p:txBody>
      </p:sp>
      <p:sp>
        <p:nvSpPr>
          <p:cNvPr id="267" name="Google Shape;267;p23"/>
          <p:cNvSpPr/>
          <p:nvPr/>
        </p:nvSpPr>
        <p:spPr>
          <a:xfrm>
            <a:off x="6089904" y="1474470"/>
            <a:ext cx="377190" cy="37719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layers-dark.png" id="268" name="Google Shape;268;p23"/>
          <p:cNvPicPr preferRelativeResize="0"/>
          <p:nvPr/>
        </p:nvPicPr>
        <p:blipFill rotWithShape="1">
          <a:blip r:embed="rId5">
            <a:alphaModFix/>
          </a:blip>
          <a:srcRect b="0" l="0" r="0" t="0"/>
          <a:stretch/>
        </p:blipFill>
        <p:spPr>
          <a:xfrm>
            <a:off x="6187973" y="1572539"/>
            <a:ext cx="181051" cy="181051"/>
          </a:xfrm>
          <a:prstGeom prst="rect">
            <a:avLst/>
          </a:prstGeom>
          <a:noFill/>
          <a:ln>
            <a:noFill/>
          </a:ln>
        </p:spPr>
      </p:pic>
      <p:sp>
        <p:nvSpPr>
          <p:cNvPr id="269" name="Google Shape;269;p23"/>
          <p:cNvSpPr/>
          <p:nvPr/>
        </p:nvSpPr>
        <p:spPr>
          <a:xfrm>
            <a:off x="6089904" y="1954530"/>
            <a:ext cx="27089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Follow Stream, more than TCP</a:t>
            </a:r>
            <a:endParaRPr b="0" i="0" sz="1000" u="none" cap="none" strike="noStrike">
              <a:solidFill>
                <a:schemeClr val="dk1"/>
              </a:solidFill>
              <a:latin typeface="Calibri"/>
              <a:ea typeface="Calibri"/>
              <a:cs typeface="Calibri"/>
              <a:sym typeface="Calibri"/>
            </a:endParaRPr>
          </a:p>
        </p:txBody>
      </p:sp>
      <p:sp>
        <p:nvSpPr>
          <p:cNvPr id="270" name="Google Shape;270;p23"/>
          <p:cNvSpPr/>
          <p:nvPr/>
        </p:nvSpPr>
        <p:spPr>
          <a:xfrm>
            <a:off x="6089904" y="2263140"/>
            <a:ext cx="2708910" cy="10287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The same right-click menu offers UDP Stream, HTTP Stream, and TLS Stream, each reassembling that specific protocol's conversation.</a:t>
            </a:r>
            <a:endParaRPr b="0" i="0" sz="800" u="none" cap="none" strike="noStrike">
              <a:solidFill>
                <a:schemeClr val="dk1"/>
              </a:solidFill>
              <a:latin typeface="Calibri"/>
              <a:ea typeface="Calibri"/>
              <a:cs typeface="Calibri"/>
              <a:sym typeface="Calibri"/>
            </a:endParaRPr>
          </a:p>
        </p:txBody>
      </p:sp>
      <p:sp>
        <p:nvSpPr>
          <p:cNvPr id="271" name="Google Shape;271;p23"/>
          <p:cNvSpPr/>
          <p:nvPr/>
        </p:nvSpPr>
        <p:spPr>
          <a:xfrm>
            <a:off x="342900" y="3394710"/>
            <a:ext cx="8092440" cy="3429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A39A8C"/>
              </a:buClr>
              <a:buSzPts val="900"/>
              <a:buFont typeface="Calibri"/>
              <a:buNone/>
            </a:pPr>
            <a:r>
              <a:rPr b="0" i="1" lang="en" sz="900" u="none" cap="none" strike="noStrike">
                <a:solidFill>
                  <a:srgbClr val="A39A8C"/>
                </a:solidFill>
                <a:latin typeface="Calibri"/>
                <a:ea typeface="Calibri"/>
                <a:cs typeface="Calibri"/>
                <a:sym typeface="Calibri"/>
              </a:rPr>
              <a:t>This is how experienced analysts build complicated filters fast: click a field, apply it, right-click the next field, "...and Selected," repeat.</a:t>
            </a:r>
            <a:endParaRPr b="0" i="0" sz="900" u="none" cap="none" strike="noStrike">
              <a:solidFill>
                <a:schemeClr val="dk1"/>
              </a:solidFill>
              <a:latin typeface="Calibri"/>
              <a:ea typeface="Calibri"/>
              <a:cs typeface="Calibri"/>
              <a:sym typeface="Calibri"/>
            </a:endParaRPr>
          </a:p>
        </p:txBody>
      </p:sp>
      <p:sp>
        <p:nvSpPr>
          <p:cNvPr id="272" name="Google Shape;272;p23"/>
          <p:cNvSpPr/>
          <p:nvPr/>
        </p:nvSpPr>
        <p:spPr>
          <a:xfrm>
            <a:off x="342900" y="4389120"/>
            <a:ext cx="8455914"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1" lang="en" sz="700" u="none" cap="none" strike="noStrike">
                <a:solidFill>
                  <a:srgbClr val="A39A8C"/>
                </a:solidFill>
                <a:latin typeface="Calibri"/>
                <a:ea typeface="Calibri"/>
                <a:cs typeface="Calibri"/>
                <a:sym typeface="Calibri"/>
              </a:rPr>
              <a:t>Source: Wireshark User's Guide, Chapter 6, "Filtering Packets while Viewing."</a:t>
            </a:r>
            <a:endParaRPr b="0" i="0" sz="700" u="none" cap="none" strike="noStrike">
              <a:solidFill>
                <a:schemeClr val="dk1"/>
              </a:solidFill>
              <a:latin typeface="Calibri"/>
              <a:ea typeface="Calibri"/>
              <a:cs typeface="Calibri"/>
              <a:sym typeface="Calibri"/>
            </a:endParaRPr>
          </a:p>
        </p:txBody>
      </p:sp>
      <p:sp>
        <p:nvSpPr>
          <p:cNvPr id="273" name="Google Shape;273;p23"/>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BUILDING FILTERS</a:t>
            </a:r>
            <a:endParaRPr b="0" i="0" sz="700" u="none" cap="none" strike="noStrike">
              <a:solidFill>
                <a:schemeClr val="dk1"/>
              </a:solidFill>
              <a:latin typeface="Calibri"/>
              <a:ea typeface="Calibri"/>
              <a:cs typeface="Calibri"/>
              <a:sym typeface="Calibri"/>
            </a:endParaRPr>
          </a:p>
        </p:txBody>
      </p:sp>
      <p:sp>
        <p:nvSpPr>
          <p:cNvPr id="274" name="Google Shape;274;p23"/>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279" name="Shape 279"/>
        <p:cNvGrpSpPr/>
        <p:nvPr/>
      </p:nvGrpSpPr>
      <p:grpSpPr>
        <a:xfrm>
          <a:off x="0" y="0"/>
          <a:ext cx="0" cy="0"/>
          <a:chOff x="0" y="0"/>
          <a:chExt cx="0" cy="0"/>
        </a:xfrm>
      </p:grpSpPr>
      <p:sp>
        <p:nvSpPr>
          <p:cNvPr id="280" name="Google Shape;280;p24"/>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WIRESHARK</a:t>
            </a:r>
            <a:endParaRPr b="0" i="0" sz="1000" u="none" cap="none" strike="noStrike">
              <a:solidFill>
                <a:schemeClr val="dk1"/>
              </a:solidFill>
              <a:latin typeface="Calibri"/>
              <a:ea typeface="Calibri"/>
              <a:cs typeface="Calibri"/>
              <a:sym typeface="Calibri"/>
            </a:endParaRPr>
          </a:p>
        </p:txBody>
      </p:sp>
      <p:sp>
        <p:nvSpPr>
          <p:cNvPr id="281" name="Google Shape;281;p24"/>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The Statistics menu, the big picture first</a:t>
            </a:r>
            <a:endParaRPr b="0" i="0" sz="2200" u="none" cap="none" strike="noStrike">
              <a:solidFill>
                <a:schemeClr val="dk1"/>
              </a:solidFill>
              <a:latin typeface="Calibri"/>
              <a:ea typeface="Calibri"/>
              <a:cs typeface="Calibri"/>
              <a:sym typeface="Calibri"/>
            </a:endParaRPr>
          </a:p>
        </p:txBody>
      </p:sp>
      <p:sp>
        <p:nvSpPr>
          <p:cNvPr id="282" name="Google Shape;282;p24"/>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Before you filter for one packet, see the shape of the whole capture</a:t>
            </a:r>
            <a:endParaRPr b="0" i="0" sz="1000" u="none" cap="none" strike="noStrike">
              <a:solidFill>
                <a:schemeClr val="dk1"/>
              </a:solidFill>
              <a:latin typeface="Calibri"/>
              <a:ea typeface="Calibri"/>
              <a:cs typeface="Calibri"/>
              <a:sym typeface="Calibri"/>
            </a:endParaRPr>
          </a:p>
        </p:txBody>
      </p:sp>
      <p:sp>
        <p:nvSpPr>
          <p:cNvPr id="283" name="Google Shape;283;p24"/>
          <p:cNvSpPr/>
          <p:nvPr/>
        </p:nvSpPr>
        <p:spPr>
          <a:xfrm>
            <a:off x="342900" y="1474470"/>
            <a:ext cx="377190" cy="37719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grid-dark.png" id="284" name="Google Shape;284;p24"/>
          <p:cNvPicPr preferRelativeResize="0"/>
          <p:nvPr/>
        </p:nvPicPr>
        <p:blipFill rotWithShape="1">
          <a:blip r:embed="rId3">
            <a:alphaModFix/>
          </a:blip>
          <a:srcRect b="0" l="0" r="0" t="0"/>
          <a:stretch/>
        </p:blipFill>
        <p:spPr>
          <a:xfrm>
            <a:off x="440969" y="1572539"/>
            <a:ext cx="181052" cy="181051"/>
          </a:xfrm>
          <a:prstGeom prst="rect">
            <a:avLst/>
          </a:prstGeom>
          <a:noFill/>
          <a:ln>
            <a:noFill/>
          </a:ln>
        </p:spPr>
      </p:pic>
      <p:sp>
        <p:nvSpPr>
          <p:cNvPr id="285" name="Google Shape;285;p24"/>
          <p:cNvSpPr/>
          <p:nvPr/>
        </p:nvSpPr>
        <p:spPr>
          <a:xfrm>
            <a:off x="342900" y="1954530"/>
            <a:ext cx="27089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Protocol Hierarchy</a:t>
            </a:r>
            <a:endParaRPr b="0" i="0" sz="1000" u="none" cap="none" strike="noStrike">
              <a:solidFill>
                <a:schemeClr val="dk1"/>
              </a:solidFill>
              <a:latin typeface="Calibri"/>
              <a:ea typeface="Calibri"/>
              <a:cs typeface="Calibri"/>
              <a:sym typeface="Calibri"/>
            </a:endParaRPr>
          </a:p>
        </p:txBody>
      </p:sp>
      <p:sp>
        <p:nvSpPr>
          <p:cNvPr id="286" name="Google Shape;286;p24"/>
          <p:cNvSpPr/>
          <p:nvPr/>
        </p:nvSpPr>
        <p:spPr>
          <a:xfrm>
            <a:off x="342900" y="2263140"/>
            <a:ext cx="2708910" cy="10287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Every protocol in the capture, with a percentage. A capture that is 40% ARP is telling you something before you look at a single packet.</a:t>
            </a:r>
            <a:endParaRPr b="0" i="0" sz="800" u="none" cap="none" strike="noStrike">
              <a:solidFill>
                <a:schemeClr val="dk1"/>
              </a:solidFill>
              <a:latin typeface="Calibri"/>
              <a:ea typeface="Calibri"/>
              <a:cs typeface="Calibri"/>
              <a:sym typeface="Calibri"/>
            </a:endParaRPr>
          </a:p>
        </p:txBody>
      </p:sp>
      <p:sp>
        <p:nvSpPr>
          <p:cNvPr id="287" name="Google Shape;287;p24"/>
          <p:cNvSpPr/>
          <p:nvPr/>
        </p:nvSpPr>
        <p:spPr>
          <a:xfrm>
            <a:off x="3216402" y="1474470"/>
            <a:ext cx="377190" cy="37719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users-dark.png" id="288" name="Google Shape;288;p24"/>
          <p:cNvPicPr preferRelativeResize="0"/>
          <p:nvPr/>
        </p:nvPicPr>
        <p:blipFill rotWithShape="1">
          <a:blip r:embed="rId4">
            <a:alphaModFix/>
          </a:blip>
          <a:srcRect b="0" l="0" r="0" t="0"/>
          <a:stretch/>
        </p:blipFill>
        <p:spPr>
          <a:xfrm>
            <a:off x="3314471" y="1572539"/>
            <a:ext cx="181051" cy="181051"/>
          </a:xfrm>
          <a:prstGeom prst="rect">
            <a:avLst/>
          </a:prstGeom>
          <a:noFill/>
          <a:ln>
            <a:noFill/>
          </a:ln>
        </p:spPr>
      </p:pic>
      <p:sp>
        <p:nvSpPr>
          <p:cNvPr id="289" name="Google Shape;289;p24"/>
          <p:cNvSpPr/>
          <p:nvPr/>
        </p:nvSpPr>
        <p:spPr>
          <a:xfrm>
            <a:off x="3216402" y="1954530"/>
            <a:ext cx="27089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Conversations</a:t>
            </a:r>
            <a:endParaRPr b="0" i="0" sz="1000" u="none" cap="none" strike="noStrike">
              <a:solidFill>
                <a:schemeClr val="dk1"/>
              </a:solidFill>
              <a:latin typeface="Calibri"/>
              <a:ea typeface="Calibri"/>
              <a:cs typeface="Calibri"/>
              <a:sym typeface="Calibri"/>
            </a:endParaRPr>
          </a:p>
        </p:txBody>
      </p:sp>
      <p:sp>
        <p:nvSpPr>
          <p:cNvPr id="290" name="Google Shape;290;p24"/>
          <p:cNvSpPr/>
          <p:nvPr/>
        </p:nvSpPr>
        <p:spPr>
          <a:xfrm>
            <a:off x="3216402" y="2263140"/>
            <a:ext cx="2708910" cy="10287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Every pair of hosts that talked, sorted by bytes or packets. One host touching hundreds of others is a scan, at a glance.</a:t>
            </a:r>
            <a:endParaRPr b="0" i="0" sz="800" u="none" cap="none" strike="noStrike">
              <a:solidFill>
                <a:schemeClr val="dk1"/>
              </a:solidFill>
              <a:latin typeface="Calibri"/>
              <a:ea typeface="Calibri"/>
              <a:cs typeface="Calibri"/>
              <a:sym typeface="Calibri"/>
            </a:endParaRPr>
          </a:p>
        </p:txBody>
      </p:sp>
      <p:sp>
        <p:nvSpPr>
          <p:cNvPr id="291" name="Google Shape;291;p24"/>
          <p:cNvSpPr/>
          <p:nvPr/>
        </p:nvSpPr>
        <p:spPr>
          <a:xfrm>
            <a:off x="6089904" y="1474470"/>
            <a:ext cx="377190" cy="37719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server-dark.png" id="292" name="Google Shape;292;p24"/>
          <p:cNvPicPr preferRelativeResize="0"/>
          <p:nvPr/>
        </p:nvPicPr>
        <p:blipFill rotWithShape="1">
          <a:blip r:embed="rId5">
            <a:alphaModFix/>
          </a:blip>
          <a:srcRect b="0" l="0" r="0" t="0"/>
          <a:stretch/>
        </p:blipFill>
        <p:spPr>
          <a:xfrm>
            <a:off x="6187973" y="1572539"/>
            <a:ext cx="181051" cy="181051"/>
          </a:xfrm>
          <a:prstGeom prst="rect">
            <a:avLst/>
          </a:prstGeom>
          <a:noFill/>
          <a:ln>
            <a:noFill/>
          </a:ln>
        </p:spPr>
      </p:pic>
      <p:sp>
        <p:nvSpPr>
          <p:cNvPr id="293" name="Google Shape;293;p24"/>
          <p:cNvSpPr/>
          <p:nvPr/>
        </p:nvSpPr>
        <p:spPr>
          <a:xfrm>
            <a:off x="6089904" y="1954530"/>
            <a:ext cx="27089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Endpoints</a:t>
            </a:r>
            <a:endParaRPr b="0" i="0" sz="1000" u="none" cap="none" strike="noStrike">
              <a:solidFill>
                <a:schemeClr val="dk1"/>
              </a:solidFill>
              <a:latin typeface="Calibri"/>
              <a:ea typeface="Calibri"/>
              <a:cs typeface="Calibri"/>
              <a:sym typeface="Calibri"/>
            </a:endParaRPr>
          </a:p>
        </p:txBody>
      </p:sp>
      <p:sp>
        <p:nvSpPr>
          <p:cNvPr id="294" name="Google Shape;294;p24"/>
          <p:cNvSpPr/>
          <p:nvPr/>
        </p:nvSpPr>
        <p:spPr>
          <a:xfrm>
            <a:off x="6089904" y="2263140"/>
            <a:ext cx="2708910" cy="10287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Every unique host in the capture, one list. Fast way to see who was even involved.</a:t>
            </a:r>
            <a:endParaRPr b="0" i="0" sz="800" u="none" cap="none" strike="noStrike">
              <a:solidFill>
                <a:schemeClr val="dk1"/>
              </a:solidFill>
              <a:latin typeface="Calibri"/>
              <a:ea typeface="Calibri"/>
              <a:cs typeface="Calibri"/>
              <a:sym typeface="Calibri"/>
            </a:endParaRPr>
          </a:p>
        </p:txBody>
      </p:sp>
      <p:sp>
        <p:nvSpPr>
          <p:cNvPr id="295" name="Google Shape;295;p24"/>
          <p:cNvSpPr/>
          <p:nvPr/>
        </p:nvSpPr>
        <p:spPr>
          <a:xfrm>
            <a:off x="342900" y="4389120"/>
            <a:ext cx="8455914"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1" lang="en" sz="700" u="none" cap="none" strike="noStrike">
                <a:solidFill>
                  <a:srgbClr val="A39A8C"/>
                </a:solidFill>
                <a:latin typeface="Calibri"/>
                <a:ea typeface="Calibri"/>
                <a:cs typeface="Calibri"/>
                <a:sym typeface="Calibri"/>
              </a:rPr>
              <a:t>Source: Wireshark User's Guide, Chapter 8, "Statistics."</a:t>
            </a:r>
            <a:endParaRPr b="0" i="0" sz="700" u="none" cap="none" strike="noStrike">
              <a:solidFill>
                <a:schemeClr val="dk1"/>
              </a:solidFill>
              <a:latin typeface="Calibri"/>
              <a:ea typeface="Calibri"/>
              <a:cs typeface="Calibri"/>
              <a:sym typeface="Calibri"/>
            </a:endParaRPr>
          </a:p>
        </p:txBody>
      </p:sp>
      <p:sp>
        <p:nvSpPr>
          <p:cNvPr id="296" name="Google Shape;296;p24"/>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STATISTICS MENU</a:t>
            </a:r>
            <a:endParaRPr b="0" i="0" sz="700" u="none" cap="none" strike="noStrike">
              <a:solidFill>
                <a:schemeClr val="dk1"/>
              </a:solidFill>
              <a:latin typeface="Calibri"/>
              <a:ea typeface="Calibri"/>
              <a:cs typeface="Calibri"/>
              <a:sym typeface="Calibri"/>
            </a:endParaRPr>
          </a:p>
        </p:txBody>
      </p:sp>
      <p:sp>
        <p:nvSpPr>
          <p:cNvPr id="297" name="Google Shape;297;p24"/>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302" name="Shape 302"/>
        <p:cNvGrpSpPr/>
        <p:nvPr/>
      </p:nvGrpSpPr>
      <p:grpSpPr>
        <a:xfrm>
          <a:off x="0" y="0"/>
          <a:ext cx="0" cy="0"/>
          <a:chOff x="0" y="0"/>
          <a:chExt cx="0" cy="0"/>
        </a:xfrm>
      </p:grpSpPr>
      <p:sp>
        <p:nvSpPr>
          <p:cNvPr id="303" name="Google Shape;303;p25"/>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WIRESHARK</a:t>
            </a:r>
            <a:endParaRPr b="0" i="0" sz="1000" u="none" cap="none" strike="noStrike">
              <a:solidFill>
                <a:schemeClr val="dk1"/>
              </a:solidFill>
              <a:latin typeface="Calibri"/>
              <a:ea typeface="Calibri"/>
              <a:cs typeface="Calibri"/>
              <a:sym typeface="Calibri"/>
            </a:endParaRPr>
          </a:p>
        </p:txBody>
      </p:sp>
      <p:sp>
        <p:nvSpPr>
          <p:cNvPr id="304" name="Google Shape;304;p25"/>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IO Graph: traffic volume over time</a:t>
            </a:r>
            <a:endParaRPr b="0" i="0" sz="2200" u="none" cap="none" strike="noStrike">
              <a:solidFill>
                <a:schemeClr val="dk1"/>
              </a:solidFill>
              <a:latin typeface="Calibri"/>
              <a:ea typeface="Calibri"/>
              <a:cs typeface="Calibri"/>
              <a:sym typeface="Calibri"/>
            </a:endParaRPr>
          </a:p>
        </p:txBody>
      </p:sp>
      <p:sp>
        <p:nvSpPr>
          <p:cNvPr id="305" name="Google Shape;305;p25"/>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Statistics &gt; I/O Graph, the shape of the capture as a picture</a:t>
            </a:r>
            <a:endParaRPr b="0" i="0" sz="1000" u="none" cap="none" strike="noStrike">
              <a:solidFill>
                <a:schemeClr val="dk1"/>
              </a:solidFill>
              <a:latin typeface="Calibri"/>
              <a:ea typeface="Calibri"/>
              <a:cs typeface="Calibri"/>
              <a:sym typeface="Calibri"/>
            </a:endParaRPr>
          </a:p>
        </p:txBody>
      </p:sp>
      <p:sp>
        <p:nvSpPr>
          <p:cNvPr id="306" name="Google Shape;306;p25"/>
          <p:cNvSpPr/>
          <p:nvPr/>
        </p:nvSpPr>
        <p:spPr>
          <a:xfrm>
            <a:off x="342900" y="1474470"/>
            <a:ext cx="8092440" cy="514350"/>
          </a:xfrm>
          <a:prstGeom prst="rect">
            <a:avLst/>
          </a:prstGeom>
          <a:noFill/>
          <a:ln>
            <a:noFill/>
          </a:ln>
        </p:spPr>
        <p:txBody>
          <a:bodyPr anchorCtr="0" anchor="ctr" bIns="0" lIns="0" spcFirstLastPara="1" rIns="0" wrap="square" tIns="0">
            <a:noAutofit/>
          </a:bodyPr>
          <a:lstStyle/>
          <a:p>
            <a:pPr indent="0" lvl="0" marL="0" marR="0" rtl="0" algn="l">
              <a:lnSpc>
                <a:spcPct val="138461"/>
              </a:lnSpc>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A table of numbers is hard to scan for a spike. A graph is not. Statistics &gt; I/O Graph plots packets or bytes per second across the whole capture, and lets you overlay a filtered line on top of the total.</a:t>
            </a:r>
            <a:endParaRPr b="0" i="0" sz="1000" u="none" cap="none" strike="noStrike">
              <a:solidFill>
                <a:schemeClr val="dk1"/>
              </a:solidFill>
              <a:latin typeface="Calibri"/>
              <a:ea typeface="Calibri"/>
              <a:cs typeface="Calibri"/>
              <a:sym typeface="Calibri"/>
            </a:endParaRPr>
          </a:p>
        </p:txBody>
      </p:sp>
      <p:sp>
        <p:nvSpPr>
          <p:cNvPr id="307" name="Google Shape;307;p25"/>
          <p:cNvSpPr/>
          <p:nvPr/>
        </p:nvSpPr>
        <p:spPr>
          <a:xfrm>
            <a:off x="342900" y="2194560"/>
            <a:ext cx="2708910" cy="1371600"/>
          </a:xfrm>
          <a:prstGeom prst="roundRect">
            <a:avLst>
              <a:gd fmla="val 40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08" name="Google Shape;308;p25"/>
          <p:cNvSpPr/>
          <p:nvPr/>
        </p:nvSpPr>
        <p:spPr>
          <a:xfrm>
            <a:off x="548640" y="236601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activity-white.png" id="309" name="Google Shape;309;p25"/>
          <p:cNvPicPr preferRelativeResize="0"/>
          <p:nvPr/>
        </p:nvPicPr>
        <p:blipFill rotWithShape="1">
          <a:blip r:embed="rId3">
            <a:alphaModFix/>
          </a:blip>
          <a:srcRect b="0" l="0" r="0" t="0"/>
          <a:stretch/>
        </p:blipFill>
        <p:spPr>
          <a:xfrm>
            <a:off x="637794" y="2455164"/>
            <a:ext cx="164592" cy="164592"/>
          </a:xfrm>
          <a:prstGeom prst="rect">
            <a:avLst/>
          </a:prstGeom>
          <a:noFill/>
          <a:ln>
            <a:noFill/>
          </a:ln>
        </p:spPr>
      </p:pic>
      <p:sp>
        <p:nvSpPr>
          <p:cNvPr id="310" name="Google Shape;310;p25"/>
          <p:cNvSpPr/>
          <p:nvPr/>
        </p:nvSpPr>
        <p:spPr>
          <a:xfrm>
            <a:off x="548640" y="2811780"/>
            <a:ext cx="22974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A sudden spike</a:t>
            </a:r>
            <a:endParaRPr b="0" i="0" sz="900" u="none" cap="none" strike="noStrike">
              <a:solidFill>
                <a:schemeClr val="dk1"/>
              </a:solidFill>
              <a:latin typeface="Calibri"/>
              <a:ea typeface="Calibri"/>
              <a:cs typeface="Calibri"/>
              <a:sym typeface="Calibri"/>
            </a:endParaRPr>
          </a:p>
        </p:txBody>
      </p:sp>
      <p:sp>
        <p:nvSpPr>
          <p:cNvPr id="311" name="Google Shape;311;p25"/>
          <p:cNvSpPr/>
          <p:nvPr/>
        </p:nvSpPr>
        <p:spPr>
          <a:xfrm>
            <a:off x="548640" y="3051810"/>
            <a:ext cx="2297430" cy="445770"/>
          </a:xfrm>
          <a:prstGeom prst="rect">
            <a:avLst/>
          </a:prstGeom>
          <a:noFill/>
          <a:ln>
            <a:noFill/>
          </a:ln>
        </p:spPr>
        <p:txBody>
          <a:bodyPr anchorCtr="0" anchor="ctr" bIns="0" lIns="0" spcFirstLastPara="1" rIns="0" wrap="square" tIns="0">
            <a:noAutofit/>
          </a:bodyPr>
          <a:lstStyle/>
          <a:p>
            <a:pPr indent="0" lvl="0" marL="0" marR="0" rtl="0" algn="l">
              <a:lnSpc>
                <a:spcPct val="136842"/>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A burst of packets far above the baseline often lines up exactly with a scan or a flood.</a:t>
            </a:r>
            <a:endParaRPr b="0" i="0" sz="700" u="none" cap="none" strike="noStrike">
              <a:solidFill>
                <a:schemeClr val="dk1"/>
              </a:solidFill>
              <a:latin typeface="Calibri"/>
              <a:ea typeface="Calibri"/>
              <a:cs typeface="Calibri"/>
              <a:sym typeface="Calibri"/>
            </a:endParaRPr>
          </a:p>
        </p:txBody>
      </p:sp>
      <p:sp>
        <p:nvSpPr>
          <p:cNvPr id="312" name="Google Shape;312;p25"/>
          <p:cNvSpPr/>
          <p:nvPr/>
        </p:nvSpPr>
        <p:spPr>
          <a:xfrm>
            <a:off x="3216402" y="2194560"/>
            <a:ext cx="2708910" cy="1371600"/>
          </a:xfrm>
          <a:prstGeom prst="roundRect">
            <a:avLst>
              <a:gd fmla="val 40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13" name="Google Shape;313;p25"/>
          <p:cNvSpPr/>
          <p:nvPr/>
        </p:nvSpPr>
        <p:spPr>
          <a:xfrm>
            <a:off x="3422142" y="236601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clock-white.png" id="314" name="Google Shape;314;p25"/>
          <p:cNvPicPr preferRelativeResize="0"/>
          <p:nvPr/>
        </p:nvPicPr>
        <p:blipFill rotWithShape="1">
          <a:blip r:embed="rId4">
            <a:alphaModFix/>
          </a:blip>
          <a:srcRect b="0" l="0" r="0" t="0"/>
          <a:stretch/>
        </p:blipFill>
        <p:spPr>
          <a:xfrm>
            <a:off x="3511296" y="2455164"/>
            <a:ext cx="164592" cy="164592"/>
          </a:xfrm>
          <a:prstGeom prst="rect">
            <a:avLst/>
          </a:prstGeom>
          <a:noFill/>
          <a:ln>
            <a:noFill/>
          </a:ln>
        </p:spPr>
      </p:pic>
      <p:sp>
        <p:nvSpPr>
          <p:cNvPr id="315" name="Google Shape;315;p25"/>
          <p:cNvSpPr/>
          <p:nvPr/>
        </p:nvSpPr>
        <p:spPr>
          <a:xfrm>
            <a:off x="3422142" y="2811780"/>
            <a:ext cx="22974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A dead period</a:t>
            </a:r>
            <a:endParaRPr b="0" i="0" sz="900" u="none" cap="none" strike="noStrike">
              <a:solidFill>
                <a:schemeClr val="dk1"/>
              </a:solidFill>
              <a:latin typeface="Calibri"/>
              <a:ea typeface="Calibri"/>
              <a:cs typeface="Calibri"/>
              <a:sym typeface="Calibri"/>
            </a:endParaRPr>
          </a:p>
        </p:txBody>
      </p:sp>
      <p:sp>
        <p:nvSpPr>
          <p:cNvPr id="316" name="Google Shape;316;p25"/>
          <p:cNvSpPr/>
          <p:nvPr/>
        </p:nvSpPr>
        <p:spPr>
          <a:xfrm>
            <a:off x="3422142" y="3051810"/>
            <a:ext cx="2297430" cy="445770"/>
          </a:xfrm>
          <a:prstGeom prst="rect">
            <a:avLst/>
          </a:prstGeom>
          <a:noFill/>
          <a:ln>
            <a:noFill/>
          </a:ln>
        </p:spPr>
        <p:txBody>
          <a:bodyPr anchorCtr="0" anchor="ctr" bIns="0" lIns="0" spcFirstLastPara="1" rIns="0" wrap="square" tIns="0">
            <a:noAutofit/>
          </a:bodyPr>
          <a:lstStyle/>
          <a:p>
            <a:pPr indent="0" lvl="0" marL="0" marR="0" rtl="0" algn="l">
              <a:lnSpc>
                <a:spcPct val="136842"/>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Traffic that should be steady but goes quiet can matter as much as a spike does.</a:t>
            </a:r>
            <a:endParaRPr b="0" i="0" sz="700" u="none" cap="none" strike="noStrike">
              <a:solidFill>
                <a:schemeClr val="dk1"/>
              </a:solidFill>
              <a:latin typeface="Calibri"/>
              <a:ea typeface="Calibri"/>
              <a:cs typeface="Calibri"/>
              <a:sym typeface="Calibri"/>
            </a:endParaRPr>
          </a:p>
        </p:txBody>
      </p:sp>
      <p:sp>
        <p:nvSpPr>
          <p:cNvPr id="317" name="Google Shape;317;p25"/>
          <p:cNvSpPr/>
          <p:nvPr/>
        </p:nvSpPr>
        <p:spPr>
          <a:xfrm>
            <a:off x="6089904" y="2194560"/>
            <a:ext cx="2708910" cy="1371600"/>
          </a:xfrm>
          <a:prstGeom prst="roundRect">
            <a:avLst>
              <a:gd fmla="val 40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18" name="Google Shape;318;p25"/>
          <p:cNvSpPr/>
          <p:nvPr/>
        </p:nvSpPr>
        <p:spPr>
          <a:xfrm>
            <a:off x="6295644" y="236601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gitbranch-white.png" id="319" name="Google Shape;319;p25"/>
          <p:cNvPicPr preferRelativeResize="0"/>
          <p:nvPr/>
        </p:nvPicPr>
        <p:blipFill rotWithShape="1">
          <a:blip r:embed="rId5">
            <a:alphaModFix/>
          </a:blip>
          <a:srcRect b="0" l="0" r="0" t="0"/>
          <a:stretch/>
        </p:blipFill>
        <p:spPr>
          <a:xfrm>
            <a:off x="6384798" y="2455164"/>
            <a:ext cx="164592" cy="164592"/>
          </a:xfrm>
          <a:prstGeom prst="rect">
            <a:avLst/>
          </a:prstGeom>
          <a:noFill/>
          <a:ln>
            <a:noFill/>
          </a:ln>
        </p:spPr>
      </p:pic>
      <p:sp>
        <p:nvSpPr>
          <p:cNvPr id="320" name="Google Shape;320;p25"/>
          <p:cNvSpPr/>
          <p:nvPr/>
        </p:nvSpPr>
        <p:spPr>
          <a:xfrm>
            <a:off x="6295644" y="2811780"/>
            <a:ext cx="22974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Overlaid filters</a:t>
            </a:r>
            <a:endParaRPr b="0" i="0" sz="900" u="none" cap="none" strike="noStrike">
              <a:solidFill>
                <a:schemeClr val="dk1"/>
              </a:solidFill>
              <a:latin typeface="Calibri"/>
              <a:ea typeface="Calibri"/>
              <a:cs typeface="Calibri"/>
              <a:sym typeface="Calibri"/>
            </a:endParaRPr>
          </a:p>
        </p:txBody>
      </p:sp>
      <p:sp>
        <p:nvSpPr>
          <p:cNvPr id="321" name="Google Shape;321;p25"/>
          <p:cNvSpPr/>
          <p:nvPr/>
        </p:nvSpPr>
        <p:spPr>
          <a:xfrm>
            <a:off x="6295644" y="3051810"/>
            <a:ext cx="2297430" cy="445770"/>
          </a:xfrm>
          <a:prstGeom prst="rect">
            <a:avLst/>
          </a:prstGeom>
          <a:noFill/>
          <a:ln>
            <a:noFill/>
          </a:ln>
        </p:spPr>
        <p:txBody>
          <a:bodyPr anchorCtr="0" anchor="ctr" bIns="0" lIns="0" spcFirstLastPara="1" rIns="0" wrap="square" tIns="0">
            <a:noAutofit/>
          </a:bodyPr>
          <a:lstStyle/>
          <a:p>
            <a:pPr indent="0" lvl="0" marL="0" marR="0" rtl="0" algn="l">
              <a:lnSpc>
                <a:spcPct val="136842"/>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Plot tcp.flags.syn==1 alongside total traffic to see scan activity as its own line on the same graph.</a:t>
            </a:r>
            <a:endParaRPr b="0" i="0" sz="700" u="none" cap="none" strike="noStrike">
              <a:solidFill>
                <a:schemeClr val="dk1"/>
              </a:solidFill>
              <a:latin typeface="Calibri"/>
              <a:ea typeface="Calibri"/>
              <a:cs typeface="Calibri"/>
              <a:sym typeface="Calibri"/>
            </a:endParaRPr>
          </a:p>
        </p:txBody>
      </p:sp>
      <p:sp>
        <p:nvSpPr>
          <p:cNvPr id="322" name="Google Shape;322;p25"/>
          <p:cNvSpPr/>
          <p:nvPr/>
        </p:nvSpPr>
        <p:spPr>
          <a:xfrm>
            <a:off x="342900" y="4629150"/>
            <a:ext cx="8455914"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1" lang="en" sz="700" u="none" cap="none" strike="noStrike">
                <a:solidFill>
                  <a:srgbClr val="6B6560"/>
                </a:solidFill>
                <a:latin typeface="Calibri"/>
                <a:ea typeface="Calibri"/>
                <a:cs typeface="Calibri"/>
                <a:sym typeface="Calibri"/>
              </a:rPr>
              <a:t>Source: Wireshark User's Guide, Chapter 8, "The IO Graphs Window."</a:t>
            </a:r>
            <a:endParaRPr b="0" i="0" sz="700" u="none" cap="none" strike="noStrike">
              <a:solidFill>
                <a:schemeClr val="dk1"/>
              </a:solidFill>
              <a:latin typeface="Calibri"/>
              <a:ea typeface="Calibri"/>
              <a:cs typeface="Calibri"/>
              <a:sym typeface="Calibri"/>
            </a:endParaRPr>
          </a:p>
        </p:txBody>
      </p:sp>
      <p:sp>
        <p:nvSpPr>
          <p:cNvPr id="323" name="Google Shape;323;p25"/>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IO GRAPH</a:t>
            </a:r>
            <a:endParaRPr b="0" i="0" sz="700" u="none" cap="none" strike="noStrike">
              <a:solidFill>
                <a:schemeClr val="dk1"/>
              </a:solidFill>
              <a:latin typeface="Calibri"/>
              <a:ea typeface="Calibri"/>
              <a:cs typeface="Calibri"/>
              <a:sym typeface="Calibri"/>
            </a:endParaRPr>
          </a:p>
        </p:txBody>
      </p:sp>
      <p:sp>
        <p:nvSpPr>
          <p:cNvPr id="324" name="Google Shape;324;p25"/>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329" name="Shape 329"/>
        <p:cNvGrpSpPr/>
        <p:nvPr/>
      </p:nvGrpSpPr>
      <p:grpSpPr>
        <a:xfrm>
          <a:off x="0" y="0"/>
          <a:ext cx="0" cy="0"/>
          <a:chOff x="0" y="0"/>
          <a:chExt cx="0" cy="0"/>
        </a:xfrm>
      </p:grpSpPr>
      <p:sp>
        <p:nvSpPr>
          <p:cNvPr id="330" name="Google Shape;330;p26"/>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WIRESHARK</a:t>
            </a:r>
            <a:endParaRPr b="0" i="0" sz="1000" u="none" cap="none" strike="noStrike">
              <a:solidFill>
                <a:schemeClr val="dk1"/>
              </a:solidFill>
              <a:latin typeface="Calibri"/>
              <a:ea typeface="Calibri"/>
              <a:cs typeface="Calibri"/>
              <a:sym typeface="Calibri"/>
            </a:endParaRPr>
          </a:p>
        </p:txBody>
      </p:sp>
      <p:sp>
        <p:nvSpPr>
          <p:cNvPr id="331" name="Google Shape;331;p26"/>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Coloring rules: information before you filter</a:t>
            </a:r>
            <a:endParaRPr b="0" i="0" sz="2200" u="none" cap="none" strike="noStrike">
              <a:solidFill>
                <a:schemeClr val="dk1"/>
              </a:solidFill>
              <a:latin typeface="Calibri"/>
              <a:ea typeface="Calibri"/>
              <a:cs typeface="Calibri"/>
              <a:sym typeface="Calibri"/>
            </a:endParaRPr>
          </a:p>
        </p:txBody>
      </p:sp>
      <p:sp>
        <p:nvSpPr>
          <p:cNvPr id="332" name="Google Shape;332;p26"/>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The packet list always tells you something</a:t>
            </a:r>
            <a:endParaRPr b="0" i="0" sz="1000" u="none" cap="none" strike="noStrike">
              <a:solidFill>
                <a:schemeClr val="dk1"/>
              </a:solidFill>
              <a:latin typeface="Calibri"/>
              <a:ea typeface="Calibri"/>
              <a:cs typeface="Calibri"/>
              <a:sym typeface="Calibri"/>
            </a:endParaRPr>
          </a:p>
        </p:txBody>
      </p:sp>
      <p:sp>
        <p:nvSpPr>
          <p:cNvPr id="333" name="Google Shape;333;p26"/>
          <p:cNvSpPr/>
          <p:nvPr/>
        </p:nvSpPr>
        <p:spPr>
          <a:xfrm>
            <a:off x="342900" y="1474470"/>
            <a:ext cx="8455914" cy="493776"/>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34" name="Google Shape;334;p26"/>
          <p:cNvSpPr/>
          <p:nvPr/>
        </p:nvSpPr>
        <p:spPr>
          <a:xfrm>
            <a:off x="514350" y="1474470"/>
            <a:ext cx="2468880" cy="4937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Light purple / lavender</a:t>
            </a:r>
            <a:endParaRPr b="0" i="0" sz="900" u="none" cap="none" strike="noStrike">
              <a:solidFill>
                <a:schemeClr val="dk1"/>
              </a:solidFill>
              <a:latin typeface="Calibri"/>
              <a:ea typeface="Calibri"/>
              <a:cs typeface="Calibri"/>
              <a:sym typeface="Calibri"/>
            </a:endParaRPr>
          </a:p>
        </p:txBody>
      </p:sp>
      <p:sp>
        <p:nvSpPr>
          <p:cNvPr id="335" name="Google Shape;335;p26"/>
          <p:cNvSpPr/>
          <p:nvPr/>
        </p:nvSpPr>
        <p:spPr>
          <a:xfrm>
            <a:off x="2983230" y="1474470"/>
            <a:ext cx="5644134" cy="49377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Ordinary TCP traffic. The background noise of any capture.</a:t>
            </a:r>
            <a:endParaRPr b="0" i="0" sz="800" u="none" cap="none" strike="noStrike">
              <a:solidFill>
                <a:schemeClr val="dk1"/>
              </a:solidFill>
              <a:latin typeface="Calibri"/>
              <a:ea typeface="Calibri"/>
              <a:cs typeface="Calibri"/>
              <a:sym typeface="Calibri"/>
            </a:endParaRPr>
          </a:p>
        </p:txBody>
      </p:sp>
      <p:sp>
        <p:nvSpPr>
          <p:cNvPr id="336" name="Google Shape;336;p26"/>
          <p:cNvSpPr/>
          <p:nvPr/>
        </p:nvSpPr>
        <p:spPr>
          <a:xfrm>
            <a:off x="342900" y="1968246"/>
            <a:ext cx="8455914" cy="493776"/>
          </a:xfrm>
          <a:prstGeom prst="rect">
            <a:avLst/>
          </a:prstGeom>
          <a:solidFill>
            <a:srgbClr val="EDE6D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37" name="Google Shape;337;p26"/>
          <p:cNvSpPr/>
          <p:nvPr/>
        </p:nvSpPr>
        <p:spPr>
          <a:xfrm>
            <a:off x="514350" y="1968246"/>
            <a:ext cx="2468880" cy="4937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Light green</a:t>
            </a:r>
            <a:endParaRPr b="0" i="0" sz="900" u="none" cap="none" strike="noStrike">
              <a:solidFill>
                <a:schemeClr val="dk1"/>
              </a:solidFill>
              <a:latin typeface="Calibri"/>
              <a:ea typeface="Calibri"/>
              <a:cs typeface="Calibri"/>
              <a:sym typeface="Calibri"/>
            </a:endParaRPr>
          </a:p>
        </p:txBody>
      </p:sp>
      <p:sp>
        <p:nvSpPr>
          <p:cNvPr id="338" name="Google Shape;338;p26"/>
          <p:cNvSpPr/>
          <p:nvPr/>
        </p:nvSpPr>
        <p:spPr>
          <a:xfrm>
            <a:off x="2983230" y="1968246"/>
            <a:ext cx="5644134" cy="49377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HTTP. Worth a second look if you did not expect web traffic here.</a:t>
            </a:r>
            <a:endParaRPr b="0" i="0" sz="800" u="none" cap="none" strike="noStrike">
              <a:solidFill>
                <a:schemeClr val="dk1"/>
              </a:solidFill>
              <a:latin typeface="Calibri"/>
              <a:ea typeface="Calibri"/>
              <a:cs typeface="Calibri"/>
              <a:sym typeface="Calibri"/>
            </a:endParaRPr>
          </a:p>
        </p:txBody>
      </p:sp>
      <p:sp>
        <p:nvSpPr>
          <p:cNvPr id="339" name="Google Shape;339;p26"/>
          <p:cNvSpPr/>
          <p:nvPr/>
        </p:nvSpPr>
        <p:spPr>
          <a:xfrm>
            <a:off x="342900" y="2462022"/>
            <a:ext cx="8455914" cy="493776"/>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0" name="Google Shape;340;p26"/>
          <p:cNvSpPr/>
          <p:nvPr/>
        </p:nvSpPr>
        <p:spPr>
          <a:xfrm>
            <a:off x="514350" y="2462022"/>
            <a:ext cx="2468880" cy="4937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Light blue</a:t>
            </a:r>
            <a:endParaRPr b="0" i="0" sz="900" u="none" cap="none" strike="noStrike">
              <a:solidFill>
                <a:schemeClr val="dk1"/>
              </a:solidFill>
              <a:latin typeface="Calibri"/>
              <a:ea typeface="Calibri"/>
              <a:cs typeface="Calibri"/>
              <a:sym typeface="Calibri"/>
            </a:endParaRPr>
          </a:p>
        </p:txBody>
      </p:sp>
      <p:sp>
        <p:nvSpPr>
          <p:cNvPr id="341" name="Google Shape;341;p26"/>
          <p:cNvSpPr/>
          <p:nvPr/>
        </p:nvSpPr>
        <p:spPr>
          <a:xfrm>
            <a:off x="2983230" y="2462022"/>
            <a:ext cx="5644134" cy="49377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UDP traffic, DNS included.</a:t>
            </a:r>
            <a:endParaRPr b="0" i="0" sz="800" u="none" cap="none" strike="noStrike">
              <a:solidFill>
                <a:schemeClr val="dk1"/>
              </a:solidFill>
              <a:latin typeface="Calibri"/>
              <a:ea typeface="Calibri"/>
              <a:cs typeface="Calibri"/>
              <a:sym typeface="Calibri"/>
            </a:endParaRPr>
          </a:p>
        </p:txBody>
      </p:sp>
      <p:sp>
        <p:nvSpPr>
          <p:cNvPr id="342" name="Google Shape;342;p26"/>
          <p:cNvSpPr/>
          <p:nvPr/>
        </p:nvSpPr>
        <p:spPr>
          <a:xfrm>
            <a:off x="342900" y="2955798"/>
            <a:ext cx="8455914" cy="493776"/>
          </a:xfrm>
          <a:prstGeom prst="rect">
            <a:avLst/>
          </a:prstGeom>
          <a:solidFill>
            <a:srgbClr val="EDE6D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3" name="Google Shape;343;p26"/>
          <p:cNvSpPr/>
          <p:nvPr/>
        </p:nvSpPr>
        <p:spPr>
          <a:xfrm>
            <a:off x="514350" y="2955798"/>
            <a:ext cx="2468880" cy="4937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Black on red</a:t>
            </a:r>
            <a:endParaRPr b="0" i="0" sz="900" u="none" cap="none" strike="noStrike">
              <a:solidFill>
                <a:schemeClr val="dk1"/>
              </a:solidFill>
              <a:latin typeface="Calibri"/>
              <a:ea typeface="Calibri"/>
              <a:cs typeface="Calibri"/>
              <a:sym typeface="Calibri"/>
            </a:endParaRPr>
          </a:p>
        </p:txBody>
      </p:sp>
      <p:sp>
        <p:nvSpPr>
          <p:cNvPr id="344" name="Google Shape;344;p26"/>
          <p:cNvSpPr/>
          <p:nvPr/>
        </p:nvSpPr>
        <p:spPr>
          <a:xfrm>
            <a:off x="2983230" y="2955798"/>
            <a:ext cx="5644134" cy="49377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Wireshark's own analysis flagged a problem: a retransmission, an out of order segment, a bad checksum.</a:t>
            </a:r>
            <a:endParaRPr b="0" i="0" sz="800" u="none" cap="none" strike="noStrike">
              <a:solidFill>
                <a:schemeClr val="dk1"/>
              </a:solidFill>
              <a:latin typeface="Calibri"/>
              <a:ea typeface="Calibri"/>
              <a:cs typeface="Calibri"/>
              <a:sym typeface="Calibri"/>
            </a:endParaRPr>
          </a:p>
        </p:txBody>
      </p:sp>
      <p:sp>
        <p:nvSpPr>
          <p:cNvPr id="345" name="Google Shape;345;p26"/>
          <p:cNvSpPr/>
          <p:nvPr/>
        </p:nvSpPr>
        <p:spPr>
          <a:xfrm>
            <a:off x="342900" y="3449574"/>
            <a:ext cx="8455914" cy="493776"/>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6" name="Google Shape;346;p26"/>
          <p:cNvSpPr/>
          <p:nvPr/>
        </p:nvSpPr>
        <p:spPr>
          <a:xfrm>
            <a:off x="514350" y="3449574"/>
            <a:ext cx="2468880" cy="4937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Black on yellow</a:t>
            </a:r>
            <a:endParaRPr b="0" i="0" sz="900" u="none" cap="none" strike="noStrike">
              <a:solidFill>
                <a:schemeClr val="dk1"/>
              </a:solidFill>
              <a:latin typeface="Calibri"/>
              <a:ea typeface="Calibri"/>
              <a:cs typeface="Calibri"/>
              <a:sym typeface="Calibri"/>
            </a:endParaRPr>
          </a:p>
        </p:txBody>
      </p:sp>
      <p:sp>
        <p:nvSpPr>
          <p:cNvPr id="347" name="Google Shape;347;p26"/>
          <p:cNvSpPr/>
          <p:nvPr/>
        </p:nvSpPr>
        <p:spPr>
          <a:xfrm>
            <a:off x="2983230" y="3449574"/>
            <a:ext cx="5644134" cy="49377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 warning level condition, less severe than the red rule but still worth reading.</a:t>
            </a:r>
            <a:endParaRPr b="0" i="0" sz="800" u="none" cap="none" strike="noStrike">
              <a:solidFill>
                <a:schemeClr val="dk1"/>
              </a:solidFill>
              <a:latin typeface="Calibri"/>
              <a:ea typeface="Calibri"/>
              <a:cs typeface="Calibri"/>
              <a:sym typeface="Calibri"/>
            </a:endParaRPr>
          </a:p>
        </p:txBody>
      </p:sp>
      <p:sp>
        <p:nvSpPr>
          <p:cNvPr id="348" name="Google Shape;348;p26"/>
          <p:cNvSpPr/>
          <p:nvPr/>
        </p:nvSpPr>
        <p:spPr>
          <a:xfrm>
            <a:off x="342900" y="4046220"/>
            <a:ext cx="80924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1" lang="en" sz="800" u="none" cap="none" strike="noStrike">
                <a:solidFill>
                  <a:srgbClr val="6B6560"/>
                </a:solidFill>
                <a:latin typeface="Calibri"/>
                <a:ea typeface="Calibri"/>
                <a:cs typeface="Calibri"/>
                <a:sym typeface="Calibri"/>
              </a:rPr>
              <a:t>View &gt; Coloring Rules shows the full list, and lets you add your own.</a:t>
            </a:r>
            <a:endParaRPr b="0" i="0" sz="800" u="none" cap="none" strike="noStrike">
              <a:solidFill>
                <a:schemeClr val="dk1"/>
              </a:solidFill>
              <a:latin typeface="Calibri"/>
              <a:ea typeface="Calibri"/>
              <a:cs typeface="Calibri"/>
              <a:sym typeface="Calibri"/>
            </a:endParaRPr>
          </a:p>
        </p:txBody>
      </p:sp>
      <p:sp>
        <p:nvSpPr>
          <p:cNvPr id="349" name="Google Shape;349;p26"/>
          <p:cNvSpPr/>
          <p:nvPr/>
        </p:nvSpPr>
        <p:spPr>
          <a:xfrm>
            <a:off x="342900" y="4560570"/>
            <a:ext cx="8455914"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1" lang="en" sz="700" u="none" cap="none" strike="noStrike">
                <a:solidFill>
                  <a:srgbClr val="6B6560"/>
                </a:solidFill>
                <a:latin typeface="Calibri"/>
                <a:ea typeface="Calibri"/>
                <a:cs typeface="Calibri"/>
                <a:sym typeface="Calibri"/>
              </a:rPr>
              <a:t>Source: Wireshark User's Guide, Chapter 11, "Packet Colorization."</a:t>
            </a:r>
            <a:endParaRPr b="0" i="0" sz="700" u="none" cap="none" strike="noStrike">
              <a:solidFill>
                <a:schemeClr val="dk1"/>
              </a:solidFill>
              <a:latin typeface="Calibri"/>
              <a:ea typeface="Calibri"/>
              <a:cs typeface="Calibri"/>
              <a:sym typeface="Calibri"/>
            </a:endParaRPr>
          </a:p>
        </p:txBody>
      </p:sp>
      <p:sp>
        <p:nvSpPr>
          <p:cNvPr id="350" name="Google Shape;350;p26"/>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COLORING RULES</a:t>
            </a:r>
            <a:endParaRPr b="0" i="0" sz="700" u="none" cap="none" strike="noStrike">
              <a:solidFill>
                <a:schemeClr val="dk1"/>
              </a:solidFill>
              <a:latin typeface="Calibri"/>
              <a:ea typeface="Calibri"/>
              <a:cs typeface="Calibri"/>
              <a:sym typeface="Calibri"/>
            </a:endParaRPr>
          </a:p>
        </p:txBody>
      </p:sp>
      <p:sp>
        <p:nvSpPr>
          <p:cNvPr id="351" name="Google Shape;351;p26"/>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115" name="Shape 115"/>
        <p:cNvGrpSpPr/>
        <p:nvPr/>
      </p:nvGrpSpPr>
      <p:grpSpPr>
        <a:xfrm>
          <a:off x="0" y="0"/>
          <a:ext cx="0" cy="0"/>
          <a:chOff x="0" y="0"/>
          <a:chExt cx="0" cy="0"/>
        </a:xfrm>
      </p:grpSpPr>
      <p:sp>
        <p:nvSpPr>
          <p:cNvPr id="116" name="Google Shape;116;p17"/>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WIRESHARK</a:t>
            </a:r>
            <a:endParaRPr b="0" i="0" sz="1000" u="none" cap="none" strike="noStrike">
              <a:solidFill>
                <a:schemeClr val="dk1"/>
              </a:solidFill>
              <a:latin typeface="Calibri"/>
              <a:ea typeface="Calibri"/>
              <a:cs typeface="Calibri"/>
              <a:sym typeface="Calibri"/>
            </a:endParaRPr>
          </a:p>
        </p:txBody>
      </p:sp>
      <p:sp>
        <p:nvSpPr>
          <p:cNvPr id="117" name="Google Shape;117;p17"/>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Coloring rules, </a:t>
            </a:r>
            <a:r>
              <a:rPr b="1" lang="en" sz="2200">
                <a:solidFill>
                  <a:srgbClr val="FFFFFF"/>
                </a:solidFill>
                <a:latin typeface="Cambria"/>
                <a:ea typeface="Cambria"/>
                <a:cs typeface="Cambria"/>
                <a:sym typeface="Cambria"/>
              </a:rPr>
              <a:t>on screen</a:t>
            </a:r>
            <a:endParaRPr b="0" i="0" sz="2200" u="none" cap="none" strike="noStrike">
              <a:solidFill>
                <a:schemeClr val="dk1"/>
              </a:solidFill>
              <a:latin typeface="Calibri"/>
              <a:ea typeface="Calibri"/>
              <a:cs typeface="Calibri"/>
              <a:sym typeface="Calibri"/>
            </a:endParaRPr>
          </a:p>
        </p:txBody>
      </p:sp>
      <p:sp>
        <p:nvSpPr>
          <p:cNvPr id="118" name="Google Shape;118;p17"/>
          <p:cNvSpPr/>
          <p:nvPr/>
        </p:nvSpPr>
        <p:spPr>
          <a:xfrm>
            <a:off x="342900" y="1440180"/>
            <a:ext cx="8092440" cy="960120"/>
          </a:xfrm>
          <a:prstGeom prst="rect">
            <a:avLst/>
          </a:prstGeom>
          <a:noFill/>
          <a:ln>
            <a:noFill/>
          </a:ln>
        </p:spPr>
        <p:txBody>
          <a:bodyPr anchorCtr="0" anchor="ctr" bIns="0" lIns="0" spcFirstLastPara="1" rIns="0" wrap="square" tIns="0">
            <a:noAutofit/>
          </a:bodyPr>
          <a:lstStyle/>
          <a:p>
            <a:pPr indent="0" lvl="0" marL="0" marR="0" rtl="0" algn="l">
              <a:lnSpc>
                <a:spcPct val="147058"/>
              </a:lnSpc>
              <a:spcBef>
                <a:spcPts val="0"/>
              </a:spcBef>
              <a:spcAft>
                <a:spcPts val="0"/>
              </a:spcAft>
              <a:buClr>
                <a:srgbClr val="FFFFFF"/>
              </a:buClr>
              <a:buSzPts val="1300"/>
              <a:buFont typeface="Calibri"/>
              <a:buNone/>
            </a:pPr>
            <a:r>
              <a:rPr b="0" i="0" lang="en" sz="1300" u="none" cap="none" strike="noStrike">
                <a:solidFill>
                  <a:srgbClr val="FFFFFF"/>
                </a:solidFill>
                <a:latin typeface="Calibri"/>
                <a:ea typeface="Calibri"/>
                <a:cs typeface="Calibri"/>
                <a:sym typeface="Calibri"/>
              </a:rPr>
              <a:t/>
            </a:r>
            <a:r>
              <a:rPr b="1" i="0" lang="en" sz="1300" u="none" cap="none" strike="noStrike">
                <a:solidFill>
                  <a:srgbClr val="4AD4C4"/>
                </a:solidFill>
                <a:latin typeface="Calibri"/>
                <a:ea typeface="Calibri"/>
                <a:cs typeface="Calibri"/>
                <a:sym typeface="Calibri"/>
              </a:rPr>
              <a:t/>
            </a:r>
            <a:r>
              <a:rPr b="1" lang="en" sz="1300">
                <a:solidFill>
                  <a:srgbClr val="4AD4C4"/>
                </a:solidFill>
                <a:latin typeface="Calibri"/>
                <a:ea typeface="Calibri"/>
                <a:cs typeface="Calibri"/>
                <a:sym typeface="Calibri"/>
              </a:rPr>
              <a:t/>
            </a:r>
            <a:endParaRPr b="0" i="0" sz="1300" u="none" cap="none" strike="noStrike">
              <a:solidFill>
                <a:schemeClr val="dk1"/>
              </a:solidFill>
              <a:latin typeface="Calibri"/>
              <a:ea typeface="Calibri"/>
              <a:cs typeface="Calibri"/>
              <a:sym typeface="Calibri"/>
            </a:endParaRPr>
          </a:p>
        </p:txBody>
      </p:sp>
      <p:sp>
        <p:nvSpPr>
          <p:cNvPr id="119" name="Google Shape;119;p17"/>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WIRESHARK</a:t>
            </a:r>
            <a:endParaRPr b="0" i="0" sz="700" u="none" cap="none" strike="noStrike">
              <a:solidFill>
                <a:schemeClr val="dk1"/>
              </a:solidFill>
              <a:latin typeface="Calibri"/>
              <a:ea typeface="Calibri"/>
              <a:cs typeface="Calibri"/>
              <a:sym typeface="Calibri"/>
            </a:endParaRPr>
          </a:p>
        </p:txBody>
      </p:sp>
      <p:sp>
        <p:nvSpPr>
          <p:cNvPr id="120" name="Google Shape;120;p17"/>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pic>
        <p:nvPicPr>
          <p:cNvPr id="121" name="Picture 120" descr="wireshark_coloring_rules.png"/>
          <p:cNvPicPr>
            <a:picLocks noChangeAspect="1"/>
          </p:cNvPicPr>
          <p:nvPr/>
        </p:nvPicPr>
        <p:blipFill>
          <a:blip r:embed="rId2"/>
          <a:stretch>
            <a:fillRect/>
          </a:stretch>
        </p:blipFill>
        <p:spPr>
          <a:xfrm>
            <a:off x="1098316" y="1480000"/>
            <a:ext cx="6947368" cy="3300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356" name="Shape 356"/>
        <p:cNvGrpSpPr/>
        <p:nvPr/>
      </p:nvGrpSpPr>
      <p:grpSpPr>
        <a:xfrm>
          <a:off x="0" y="0"/>
          <a:ext cx="0" cy="0"/>
          <a:chOff x="0" y="0"/>
          <a:chExt cx="0" cy="0"/>
        </a:xfrm>
      </p:grpSpPr>
      <p:sp>
        <p:nvSpPr>
          <p:cNvPr id="357" name="Google Shape;357;p27"/>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WIRESHARK</a:t>
            </a:r>
            <a:endParaRPr b="0" i="0" sz="1000" u="none" cap="none" strike="noStrike">
              <a:solidFill>
                <a:schemeClr val="dk1"/>
              </a:solidFill>
              <a:latin typeface="Calibri"/>
              <a:ea typeface="Calibri"/>
              <a:cs typeface="Calibri"/>
              <a:sym typeface="Calibri"/>
            </a:endParaRPr>
          </a:p>
        </p:txBody>
      </p:sp>
      <p:sp>
        <p:nvSpPr>
          <p:cNvPr id="358" name="Google Shape;358;p27"/>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Expert Information: triage in one click</a:t>
            </a:r>
            <a:endParaRPr b="0" i="0" sz="2200" u="none" cap="none" strike="noStrike">
              <a:solidFill>
                <a:schemeClr val="dk1"/>
              </a:solidFill>
              <a:latin typeface="Calibri"/>
              <a:ea typeface="Calibri"/>
              <a:cs typeface="Calibri"/>
              <a:sym typeface="Calibri"/>
            </a:endParaRPr>
          </a:p>
        </p:txBody>
      </p:sp>
      <p:sp>
        <p:nvSpPr>
          <p:cNvPr id="359" name="Google Shape;359;p27"/>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Analyze &gt; Expert Information, or the colored circle bottom left of the window</a:t>
            </a:r>
            <a:endParaRPr b="0" i="0" sz="1000" u="none" cap="none" strike="noStrike">
              <a:solidFill>
                <a:schemeClr val="dk1"/>
              </a:solidFill>
              <a:latin typeface="Calibri"/>
              <a:ea typeface="Calibri"/>
              <a:cs typeface="Calibri"/>
              <a:sym typeface="Calibri"/>
            </a:endParaRPr>
          </a:p>
        </p:txBody>
      </p:sp>
      <p:sp>
        <p:nvSpPr>
          <p:cNvPr id="360" name="Google Shape;360;p27"/>
          <p:cNvSpPr/>
          <p:nvPr/>
        </p:nvSpPr>
        <p:spPr>
          <a:xfrm>
            <a:off x="411480" y="1474470"/>
            <a:ext cx="1783080" cy="4251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Error, red</a:t>
            </a:r>
            <a:endParaRPr b="0" i="0" sz="900" u="none" cap="none" strike="noStrike">
              <a:solidFill>
                <a:schemeClr val="dk1"/>
              </a:solidFill>
              <a:latin typeface="Calibri"/>
              <a:ea typeface="Calibri"/>
              <a:cs typeface="Calibri"/>
              <a:sym typeface="Calibri"/>
            </a:endParaRPr>
          </a:p>
        </p:txBody>
      </p:sp>
      <p:sp>
        <p:nvSpPr>
          <p:cNvPr id="361" name="Google Shape;361;p27"/>
          <p:cNvSpPr/>
          <p:nvPr/>
        </p:nvSpPr>
        <p:spPr>
          <a:xfrm>
            <a:off x="2194560" y="1474470"/>
            <a:ext cx="6240780" cy="42519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A serious problem: a malformed packet, something that violates the protocol spec outright.</a:t>
            </a:r>
            <a:endParaRPr b="0" i="0" sz="800" u="none" cap="none" strike="noStrike">
              <a:solidFill>
                <a:schemeClr val="dk1"/>
              </a:solidFill>
              <a:latin typeface="Calibri"/>
              <a:ea typeface="Calibri"/>
              <a:cs typeface="Calibri"/>
              <a:sym typeface="Calibri"/>
            </a:endParaRPr>
          </a:p>
        </p:txBody>
      </p:sp>
      <p:sp>
        <p:nvSpPr>
          <p:cNvPr id="362" name="Google Shape;362;p27"/>
          <p:cNvSpPr/>
          <p:nvPr/>
        </p:nvSpPr>
        <p:spPr>
          <a:xfrm>
            <a:off x="411480" y="1899666"/>
            <a:ext cx="1783080" cy="4251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Warning, yellow</a:t>
            </a:r>
            <a:endParaRPr b="0" i="0" sz="900" u="none" cap="none" strike="noStrike">
              <a:solidFill>
                <a:schemeClr val="dk1"/>
              </a:solidFill>
              <a:latin typeface="Calibri"/>
              <a:ea typeface="Calibri"/>
              <a:cs typeface="Calibri"/>
              <a:sym typeface="Calibri"/>
            </a:endParaRPr>
          </a:p>
        </p:txBody>
      </p:sp>
      <p:sp>
        <p:nvSpPr>
          <p:cNvPr id="363" name="Google Shape;363;p27"/>
          <p:cNvSpPr/>
          <p:nvPr/>
        </p:nvSpPr>
        <p:spPr>
          <a:xfrm>
            <a:off x="2194560" y="1899666"/>
            <a:ext cx="6240780" cy="42519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Worth checking: a connection reset, a zero window, an unusual response code.</a:t>
            </a:r>
            <a:endParaRPr b="0" i="0" sz="800" u="none" cap="none" strike="noStrike">
              <a:solidFill>
                <a:schemeClr val="dk1"/>
              </a:solidFill>
              <a:latin typeface="Calibri"/>
              <a:ea typeface="Calibri"/>
              <a:cs typeface="Calibri"/>
              <a:sym typeface="Calibri"/>
            </a:endParaRPr>
          </a:p>
        </p:txBody>
      </p:sp>
      <p:sp>
        <p:nvSpPr>
          <p:cNvPr id="364" name="Google Shape;364;p27"/>
          <p:cNvSpPr/>
          <p:nvPr/>
        </p:nvSpPr>
        <p:spPr>
          <a:xfrm>
            <a:off x="411480" y="2324862"/>
            <a:ext cx="1783080" cy="4251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Note, cyan</a:t>
            </a:r>
            <a:endParaRPr b="0" i="0" sz="900" u="none" cap="none" strike="noStrike">
              <a:solidFill>
                <a:schemeClr val="dk1"/>
              </a:solidFill>
              <a:latin typeface="Calibri"/>
              <a:ea typeface="Calibri"/>
              <a:cs typeface="Calibri"/>
              <a:sym typeface="Calibri"/>
            </a:endParaRPr>
          </a:p>
        </p:txBody>
      </p:sp>
      <p:sp>
        <p:nvSpPr>
          <p:cNvPr id="365" name="Google Shape;365;p27"/>
          <p:cNvSpPr/>
          <p:nvPr/>
        </p:nvSpPr>
        <p:spPr>
          <a:xfrm>
            <a:off x="2194560" y="2324862"/>
            <a:ext cx="6240780" cy="42519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Notable but often harmless: a retransmission, a duplicate ACK.</a:t>
            </a:r>
            <a:endParaRPr b="0" i="0" sz="800" u="none" cap="none" strike="noStrike">
              <a:solidFill>
                <a:schemeClr val="dk1"/>
              </a:solidFill>
              <a:latin typeface="Calibri"/>
              <a:ea typeface="Calibri"/>
              <a:cs typeface="Calibri"/>
              <a:sym typeface="Calibri"/>
            </a:endParaRPr>
          </a:p>
        </p:txBody>
      </p:sp>
      <p:sp>
        <p:nvSpPr>
          <p:cNvPr id="366" name="Google Shape;366;p27"/>
          <p:cNvSpPr/>
          <p:nvPr/>
        </p:nvSpPr>
        <p:spPr>
          <a:xfrm>
            <a:off x="411480" y="2750058"/>
            <a:ext cx="1783080" cy="4251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Chat, blue</a:t>
            </a:r>
            <a:endParaRPr b="0" i="0" sz="900" u="none" cap="none" strike="noStrike">
              <a:solidFill>
                <a:schemeClr val="dk1"/>
              </a:solidFill>
              <a:latin typeface="Calibri"/>
              <a:ea typeface="Calibri"/>
              <a:cs typeface="Calibri"/>
              <a:sym typeface="Calibri"/>
            </a:endParaRPr>
          </a:p>
        </p:txBody>
      </p:sp>
      <p:sp>
        <p:nvSpPr>
          <p:cNvPr id="367" name="Google Shape;367;p27"/>
          <p:cNvSpPr/>
          <p:nvPr/>
        </p:nvSpPr>
        <p:spPr>
          <a:xfrm>
            <a:off x="2194560" y="2750058"/>
            <a:ext cx="6240780" cy="425196"/>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Purely informational: a normal part of a protocol's ordinary flow.</a:t>
            </a:r>
            <a:endParaRPr b="0" i="0" sz="800" u="none" cap="none" strike="noStrike">
              <a:solidFill>
                <a:schemeClr val="dk1"/>
              </a:solidFill>
              <a:latin typeface="Calibri"/>
              <a:ea typeface="Calibri"/>
              <a:cs typeface="Calibri"/>
              <a:sym typeface="Calibri"/>
            </a:endParaRPr>
          </a:p>
        </p:txBody>
      </p:sp>
      <p:sp>
        <p:nvSpPr>
          <p:cNvPr id="368" name="Google Shape;368;p27"/>
          <p:cNvSpPr/>
          <p:nvPr/>
        </p:nvSpPr>
        <p:spPr>
          <a:xfrm>
            <a:off x="342900" y="3326130"/>
            <a:ext cx="8455914" cy="891540"/>
          </a:xfrm>
          <a:prstGeom prst="roundRect">
            <a:avLst>
              <a:gd fmla="val 6154"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9" name="Google Shape;369;p27"/>
          <p:cNvSpPr/>
          <p:nvPr/>
        </p:nvSpPr>
        <p:spPr>
          <a:xfrm>
            <a:off x="582930" y="3429000"/>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Make this the first click, not the last</a:t>
            </a:r>
            <a:endParaRPr b="0" i="0" sz="900" u="none" cap="none" strike="noStrike">
              <a:solidFill>
                <a:schemeClr val="dk1"/>
              </a:solidFill>
              <a:latin typeface="Calibri"/>
              <a:ea typeface="Calibri"/>
              <a:cs typeface="Calibri"/>
              <a:sym typeface="Calibri"/>
            </a:endParaRPr>
          </a:p>
        </p:txBody>
      </p:sp>
      <p:sp>
        <p:nvSpPr>
          <p:cNvPr id="370" name="Google Shape;370;p27"/>
          <p:cNvSpPr/>
          <p:nvPr/>
        </p:nvSpPr>
        <p:spPr>
          <a:xfrm>
            <a:off x="582930" y="3634740"/>
            <a:ext cx="7955280" cy="548640"/>
          </a:xfrm>
          <a:prstGeom prst="rect">
            <a:avLst/>
          </a:prstGeom>
          <a:noFill/>
          <a:ln>
            <a:noFill/>
          </a:ln>
        </p:spPr>
        <p:txBody>
          <a:bodyPr anchorCtr="0" anchor="ctr" bIns="0" lIns="0" spcFirstLastPara="1" rIns="0" wrap="square" tIns="0">
            <a:noAutofit/>
          </a:bodyPr>
          <a:lstStyle/>
          <a:p>
            <a:pPr indent="0" lvl="0" marL="0" marR="0" rtl="0" algn="l">
              <a:lnSpc>
                <a:spcPct val="136363"/>
              </a:lnSpc>
              <a:spcBef>
                <a:spcPts val="0"/>
              </a:spcBef>
              <a:spcAft>
                <a:spcPts val="0"/>
              </a:spcAft>
              <a:buClr>
                <a:srgbClr val="FFFFFF"/>
              </a:buClr>
              <a:buSzPts val="800"/>
              <a:buFont typeface="Calibri"/>
              <a:buNone/>
            </a:pPr>
            <a:r>
              <a:rPr b="0" i="0" lang="en" sz="800" u="none" cap="none" strike="noStrike">
                <a:solidFill>
                  <a:srgbClr val="FFFFFF"/>
                </a:solidFill>
                <a:latin typeface="Calibri"/>
                <a:ea typeface="Calibri"/>
                <a:cs typeface="Calibri"/>
                <a:sym typeface="Calibri"/>
              </a:rPr>
              <a:t>Sort by severity, worst first, and click an entry to jump straight to that packet. On a large capture it finds the interesting parts faster than any filter you would think to write first.</a:t>
            </a:r>
            <a:endParaRPr b="0" i="0" sz="800" u="none" cap="none" strike="noStrike">
              <a:solidFill>
                <a:schemeClr val="dk1"/>
              </a:solidFill>
              <a:latin typeface="Calibri"/>
              <a:ea typeface="Calibri"/>
              <a:cs typeface="Calibri"/>
              <a:sym typeface="Calibri"/>
            </a:endParaRPr>
          </a:p>
        </p:txBody>
      </p:sp>
      <p:sp>
        <p:nvSpPr>
          <p:cNvPr id="371" name="Google Shape;371;p27"/>
          <p:cNvSpPr/>
          <p:nvPr/>
        </p:nvSpPr>
        <p:spPr>
          <a:xfrm>
            <a:off x="342900" y="4320540"/>
            <a:ext cx="8455914"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1" lang="en" sz="700" u="none" cap="none" strike="noStrike">
                <a:solidFill>
                  <a:srgbClr val="A39A8C"/>
                </a:solidFill>
                <a:latin typeface="Calibri"/>
                <a:ea typeface="Calibri"/>
                <a:cs typeface="Calibri"/>
                <a:sym typeface="Calibri"/>
              </a:rPr>
              <a:t>Source: Wireshark User's Guide, Chapter 7, "Expert Information."</a:t>
            </a:r>
            <a:endParaRPr b="0" i="0" sz="700" u="none" cap="none" strike="noStrike">
              <a:solidFill>
                <a:schemeClr val="dk1"/>
              </a:solidFill>
              <a:latin typeface="Calibri"/>
              <a:ea typeface="Calibri"/>
              <a:cs typeface="Calibri"/>
              <a:sym typeface="Calibri"/>
            </a:endParaRPr>
          </a:p>
        </p:txBody>
      </p:sp>
      <p:sp>
        <p:nvSpPr>
          <p:cNvPr id="372" name="Google Shape;372;p27"/>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EXPERT INFORMATION</a:t>
            </a:r>
            <a:endParaRPr b="0" i="0" sz="700" u="none" cap="none" strike="noStrike">
              <a:solidFill>
                <a:schemeClr val="dk1"/>
              </a:solidFill>
              <a:latin typeface="Calibri"/>
              <a:ea typeface="Calibri"/>
              <a:cs typeface="Calibri"/>
              <a:sym typeface="Calibri"/>
            </a:endParaRPr>
          </a:p>
        </p:txBody>
      </p:sp>
      <p:sp>
        <p:nvSpPr>
          <p:cNvPr id="373" name="Google Shape;373;p27"/>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378" name="Shape 378"/>
        <p:cNvGrpSpPr/>
        <p:nvPr/>
      </p:nvGrpSpPr>
      <p:grpSpPr>
        <a:xfrm>
          <a:off x="0" y="0"/>
          <a:ext cx="0" cy="0"/>
          <a:chOff x="0" y="0"/>
          <a:chExt cx="0" cy="0"/>
        </a:xfrm>
      </p:grpSpPr>
      <p:sp>
        <p:nvSpPr>
          <p:cNvPr id="379" name="Google Shape;379;p28"/>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WIRESHARK</a:t>
            </a:r>
            <a:endParaRPr b="0" i="0" sz="1000" u="none" cap="none" strike="noStrike">
              <a:solidFill>
                <a:schemeClr val="dk1"/>
              </a:solidFill>
              <a:latin typeface="Calibri"/>
              <a:ea typeface="Calibri"/>
              <a:cs typeface="Calibri"/>
              <a:sym typeface="Calibri"/>
            </a:endParaRPr>
          </a:p>
        </p:txBody>
      </p:sp>
      <p:sp>
        <p:nvSpPr>
          <p:cNvPr id="380" name="Google Shape;380;p28"/>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Export Objects: pulling files out of a capture</a:t>
            </a:r>
            <a:endParaRPr b="0" i="0" sz="2200" u="none" cap="none" strike="noStrike">
              <a:solidFill>
                <a:schemeClr val="dk1"/>
              </a:solidFill>
              <a:latin typeface="Calibri"/>
              <a:ea typeface="Calibri"/>
              <a:cs typeface="Calibri"/>
              <a:sym typeface="Calibri"/>
            </a:endParaRPr>
          </a:p>
        </p:txBody>
      </p:sp>
      <p:sp>
        <p:nvSpPr>
          <p:cNvPr id="381" name="Google Shape;381;p28"/>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File &gt; Export Objects &gt; HTTP, and a few other protocols</a:t>
            </a:r>
            <a:endParaRPr b="0" i="0" sz="1000" u="none" cap="none" strike="noStrike">
              <a:solidFill>
                <a:schemeClr val="dk1"/>
              </a:solidFill>
              <a:latin typeface="Calibri"/>
              <a:ea typeface="Calibri"/>
              <a:cs typeface="Calibri"/>
              <a:sym typeface="Calibri"/>
            </a:endParaRPr>
          </a:p>
        </p:txBody>
      </p:sp>
      <p:sp>
        <p:nvSpPr>
          <p:cNvPr id="382" name="Google Shape;382;p28"/>
          <p:cNvSpPr/>
          <p:nvPr/>
        </p:nvSpPr>
        <p:spPr>
          <a:xfrm>
            <a:off x="342900" y="1474470"/>
            <a:ext cx="8092440" cy="582930"/>
          </a:xfrm>
          <a:prstGeom prst="rect">
            <a:avLst/>
          </a:prstGeom>
          <a:noFill/>
          <a:ln>
            <a:noFill/>
          </a:ln>
        </p:spPr>
        <p:txBody>
          <a:bodyPr anchorCtr="0" anchor="ctr" bIns="0" lIns="0" spcFirstLastPara="1" rIns="0" wrap="square" tIns="0">
            <a:noAutofit/>
          </a:bodyPr>
          <a:lstStyle/>
          <a:p>
            <a:pPr indent="0" lvl="0" marL="0" marR="0" rtl="0" algn="l">
              <a:lnSpc>
                <a:spcPct val="138461"/>
              </a:lnSpc>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Wireshark can list every file transferred over HTTP, SMB, TFTP, or a handful of other protocols in a capture, and save any of them to disk directly. This is how a suspicious file gets from a pcap onto an analyst's desk.</a:t>
            </a:r>
            <a:endParaRPr b="0" i="0" sz="1000" u="none" cap="none" strike="noStrike">
              <a:solidFill>
                <a:schemeClr val="dk1"/>
              </a:solidFill>
              <a:latin typeface="Calibri"/>
              <a:ea typeface="Calibri"/>
              <a:cs typeface="Calibri"/>
              <a:sym typeface="Calibri"/>
            </a:endParaRPr>
          </a:p>
        </p:txBody>
      </p:sp>
      <p:sp>
        <p:nvSpPr>
          <p:cNvPr id="383" name="Google Shape;383;p28"/>
          <p:cNvSpPr/>
          <p:nvPr/>
        </p:nvSpPr>
        <p:spPr>
          <a:xfrm>
            <a:off x="342900" y="2263140"/>
            <a:ext cx="8455914" cy="37719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4" name="Google Shape;384;p28"/>
          <p:cNvSpPr/>
          <p:nvPr/>
        </p:nvSpPr>
        <p:spPr>
          <a:xfrm>
            <a:off x="480060" y="2263140"/>
            <a:ext cx="123444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Packet #</a:t>
            </a:r>
            <a:endParaRPr b="0" i="0" sz="800" u="none" cap="none" strike="noStrike">
              <a:solidFill>
                <a:schemeClr val="dk1"/>
              </a:solidFill>
              <a:latin typeface="Calibri"/>
              <a:ea typeface="Calibri"/>
              <a:cs typeface="Calibri"/>
              <a:sym typeface="Calibri"/>
            </a:endParaRPr>
          </a:p>
        </p:txBody>
      </p:sp>
      <p:sp>
        <p:nvSpPr>
          <p:cNvPr id="385" name="Google Shape;385;p28"/>
          <p:cNvSpPr/>
          <p:nvPr/>
        </p:nvSpPr>
        <p:spPr>
          <a:xfrm>
            <a:off x="1577340" y="2263140"/>
            <a:ext cx="301752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1" i="0" lang="en" sz="800" u="none" cap="none" strike="noStrike">
                <a:solidFill>
                  <a:srgbClr val="1C7268"/>
                </a:solidFill>
                <a:latin typeface="Consolas"/>
                <a:ea typeface="Consolas"/>
                <a:cs typeface="Consolas"/>
                <a:sym typeface="Consolas"/>
              </a:rPr>
              <a:t>1847</a:t>
            </a:r>
            <a:endParaRPr b="0" i="0" sz="800" u="none" cap="none" strike="noStrike">
              <a:solidFill>
                <a:schemeClr val="dk1"/>
              </a:solidFill>
              <a:latin typeface="Calibri"/>
              <a:ea typeface="Calibri"/>
              <a:cs typeface="Calibri"/>
              <a:sym typeface="Calibri"/>
            </a:endParaRPr>
          </a:p>
        </p:txBody>
      </p:sp>
      <p:sp>
        <p:nvSpPr>
          <p:cNvPr id="386" name="Google Shape;386;p28"/>
          <p:cNvSpPr/>
          <p:nvPr/>
        </p:nvSpPr>
        <p:spPr>
          <a:xfrm>
            <a:off x="4594860" y="2263140"/>
            <a:ext cx="3861054"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Which packet the object completed in</a:t>
            </a:r>
            <a:endParaRPr b="0" i="0" sz="800" u="none" cap="none" strike="noStrike">
              <a:solidFill>
                <a:schemeClr val="dk1"/>
              </a:solidFill>
              <a:latin typeface="Calibri"/>
              <a:ea typeface="Calibri"/>
              <a:cs typeface="Calibri"/>
              <a:sym typeface="Calibri"/>
            </a:endParaRPr>
          </a:p>
        </p:txBody>
      </p:sp>
      <p:sp>
        <p:nvSpPr>
          <p:cNvPr id="387" name="Google Shape;387;p28"/>
          <p:cNvSpPr/>
          <p:nvPr/>
        </p:nvSpPr>
        <p:spPr>
          <a:xfrm>
            <a:off x="342900" y="2640330"/>
            <a:ext cx="8455914" cy="377190"/>
          </a:xfrm>
          <a:prstGeom prst="rect">
            <a:avLst/>
          </a:prstGeom>
          <a:solidFill>
            <a:srgbClr val="EDE6D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8" name="Google Shape;388;p28"/>
          <p:cNvSpPr/>
          <p:nvPr/>
        </p:nvSpPr>
        <p:spPr>
          <a:xfrm>
            <a:off x="480060" y="2640330"/>
            <a:ext cx="123444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Hostname</a:t>
            </a:r>
            <a:endParaRPr b="0" i="0" sz="800" u="none" cap="none" strike="noStrike">
              <a:solidFill>
                <a:schemeClr val="dk1"/>
              </a:solidFill>
              <a:latin typeface="Calibri"/>
              <a:ea typeface="Calibri"/>
              <a:cs typeface="Calibri"/>
              <a:sym typeface="Calibri"/>
            </a:endParaRPr>
          </a:p>
        </p:txBody>
      </p:sp>
      <p:sp>
        <p:nvSpPr>
          <p:cNvPr id="389" name="Google Shape;389;p28"/>
          <p:cNvSpPr/>
          <p:nvPr/>
        </p:nvSpPr>
        <p:spPr>
          <a:xfrm>
            <a:off x="1577340" y="2640330"/>
            <a:ext cx="301752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1" i="0" lang="en" sz="800" u="none" cap="none" strike="noStrike">
                <a:solidFill>
                  <a:srgbClr val="1C7268"/>
                </a:solidFill>
                <a:latin typeface="Consolas"/>
                <a:ea typeface="Consolas"/>
                <a:cs typeface="Consolas"/>
                <a:sym typeface="Consolas"/>
              </a:rPr>
              <a:t>invoices-portal.example.com</a:t>
            </a:r>
            <a:endParaRPr b="0" i="0" sz="800" u="none" cap="none" strike="noStrike">
              <a:solidFill>
                <a:schemeClr val="dk1"/>
              </a:solidFill>
              <a:latin typeface="Calibri"/>
              <a:ea typeface="Calibri"/>
              <a:cs typeface="Calibri"/>
              <a:sym typeface="Calibri"/>
            </a:endParaRPr>
          </a:p>
        </p:txBody>
      </p:sp>
      <p:sp>
        <p:nvSpPr>
          <p:cNvPr id="390" name="Google Shape;390;p28"/>
          <p:cNvSpPr/>
          <p:nvPr/>
        </p:nvSpPr>
        <p:spPr>
          <a:xfrm>
            <a:off x="4594860" y="2640330"/>
            <a:ext cx="3861054"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server that sent it</a:t>
            </a:r>
            <a:endParaRPr b="0" i="0" sz="800" u="none" cap="none" strike="noStrike">
              <a:solidFill>
                <a:schemeClr val="dk1"/>
              </a:solidFill>
              <a:latin typeface="Calibri"/>
              <a:ea typeface="Calibri"/>
              <a:cs typeface="Calibri"/>
              <a:sym typeface="Calibri"/>
            </a:endParaRPr>
          </a:p>
        </p:txBody>
      </p:sp>
      <p:sp>
        <p:nvSpPr>
          <p:cNvPr id="391" name="Google Shape;391;p28"/>
          <p:cNvSpPr/>
          <p:nvPr/>
        </p:nvSpPr>
        <p:spPr>
          <a:xfrm>
            <a:off x="342900" y="3017520"/>
            <a:ext cx="8455914" cy="37719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2" name="Google Shape;392;p28"/>
          <p:cNvSpPr/>
          <p:nvPr/>
        </p:nvSpPr>
        <p:spPr>
          <a:xfrm>
            <a:off x="480060" y="3017520"/>
            <a:ext cx="123444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Content Type</a:t>
            </a:r>
            <a:endParaRPr b="0" i="0" sz="800" u="none" cap="none" strike="noStrike">
              <a:solidFill>
                <a:schemeClr val="dk1"/>
              </a:solidFill>
              <a:latin typeface="Calibri"/>
              <a:ea typeface="Calibri"/>
              <a:cs typeface="Calibri"/>
              <a:sym typeface="Calibri"/>
            </a:endParaRPr>
          </a:p>
        </p:txBody>
      </p:sp>
      <p:sp>
        <p:nvSpPr>
          <p:cNvPr id="393" name="Google Shape;393;p28"/>
          <p:cNvSpPr/>
          <p:nvPr/>
        </p:nvSpPr>
        <p:spPr>
          <a:xfrm>
            <a:off x="1577340" y="3017520"/>
            <a:ext cx="301752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1" i="0" lang="en" sz="800" u="none" cap="none" strike="noStrike">
                <a:solidFill>
                  <a:srgbClr val="1C7268"/>
                </a:solidFill>
                <a:latin typeface="Consolas"/>
                <a:ea typeface="Consolas"/>
                <a:cs typeface="Consolas"/>
                <a:sym typeface="Consolas"/>
              </a:rPr>
              <a:t>application/msword</a:t>
            </a:r>
            <a:endParaRPr b="0" i="0" sz="800" u="none" cap="none" strike="noStrike">
              <a:solidFill>
                <a:schemeClr val="dk1"/>
              </a:solidFill>
              <a:latin typeface="Calibri"/>
              <a:ea typeface="Calibri"/>
              <a:cs typeface="Calibri"/>
              <a:sym typeface="Calibri"/>
            </a:endParaRPr>
          </a:p>
        </p:txBody>
      </p:sp>
      <p:sp>
        <p:nvSpPr>
          <p:cNvPr id="394" name="Google Shape;394;p28"/>
          <p:cNvSpPr/>
          <p:nvPr/>
        </p:nvSpPr>
        <p:spPr>
          <a:xfrm>
            <a:off x="4594860" y="3017520"/>
            <a:ext cx="3861054"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What the server claimed it was</a:t>
            </a:r>
            <a:endParaRPr b="0" i="0" sz="800" u="none" cap="none" strike="noStrike">
              <a:solidFill>
                <a:schemeClr val="dk1"/>
              </a:solidFill>
              <a:latin typeface="Calibri"/>
              <a:ea typeface="Calibri"/>
              <a:cs typeface="Calibri"/>
              <a:sym typeface="Calibri"/>
            </a:endParaRPr>
          </a:p>
        </p:txBody>
      </p:sp>
      <p:sp>
        <p:nvSpPr>
          <p:cNvPr id="395" name="Google Shape;395;p28"/>
          <p:cNvSpPr/>
          <p:nvPr/>
        </p:nvSpPr>
        <p:spPr>
          <a:xfrm>
            <a:off x="342900" y="3394710"/>
            <a:ext cx="8455914" cy="377190"/>
          </a:xfrm>
          <a:prstGeom prst="rect">
            <a:avLst/>
          </a:prstGeom>
          <a:solidFill>
            <a:srgbClr val="EDE6D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6" name="Google Shape;396;p28"/>
          <p:cNvSpPr/>
          <p:nvPr/>
        </p:nvSpPr>
        <p:spPr>
          <a:xfrm>
            <a:off x="480060" y="3394710"/>
            <a:ext cx="123444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Filename</a:t>
            </a:r>
            <a:endParaRPr b="0" i="0" sz="800" u="none" cap="none" strike="noStrike">
              <a:solidFill>
                <a:schemeClr val="dk1"/>
              </a:solidFill>
              <a:latin typeface="Calibri"/>
              <a:ea typeface="Calibri"/>
              <a:cs typeface="Calibri"/>
              <a:sym typeface="Calibri"/>
            </a:endParaRPr>
          </a:p>
        </p:txBody>
      </p:sp>
      <p:sp>
        <p:nvSpPr>
          <p:cNvPr id="397" name="Google Shape;397;p28"/>
          <p:cNvSpPr/>
          <p:nvPr/>
        </p:nvSpPr>
        <p:spPr>
          <a:xfrm>
            <a:off x="1577340" y="3394710"/>
            <a:ext cx="301752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1" i="0" lang="en" sz="800" u="none" cap="none" strike="noStrike">
                <a:solidFill>
                  <a:srgbClr val="1C7268"/>
                </a:solidFill>
                <a:latin typeface="Consolas"/>
                <a:ea typeface="Consolas"/>
                <a:cs typeface="Consolas"/>
                <a:sym typeface="Consolas"/>
              </a:rPr>
              <a:t>Invoice_MSO-Request.doc</a:t>
            </a:r>
            <a:endParaRPr b="0" i="0" sz="800" u="none" cap="none" strike="noStrike">
              <a:solidFill>
                <a:schemeClr val="dk1"/>
              </a:solidFill>
              <a:latin typeface="Calibri"/>
              <a:ea typeface="Calibri"/>
              <a:cs typeface="Calibri"/>
              <a:sym typeface="Calibri"/>
            </a:endParaRPr>
          </a:p>
        </p:txBody>
      </p:sp>
      <p:sp>
        <p:nvSpPr>
          <p:cNvPr id="398" name="Google Shape;398;p28"/>
          <p:cNvSpPr/>
          <p:nvPr/>
        </p:nvSpPr>
        <p:spPr>
          <a:xfrm>
            <a:off x="4594860" y="3394710"/>
            <a:ext cx="3861054"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name it was saved with</a:t>
            </a:r>
            <a:endParaRPr b="0" i="0" sz="800" u="none" cap="none" strike="noStrike">
              <a:solidFill>
                <a:schemeClr val="dk1"/>
              </a:solidFill>
              <a:latin typeface="Calibri"/>
              <a:ea typeface="Calibri"/>
              <a:cs typeface="Calibri"/>
              <a:sym typeface="Calibri"/>
            </a:endParaRPr>
          </a:p>
        </p:txBody>
      </p:sp>
      <p:sp>
        <p:nvSpPr>
          <p:cNvPr id="399" name="Google Shape;399;p28"/>
          <p:cNvSpPr/>
          <p:nvPr/>
        </p:nvSpPr>
        <p:spPr>
          <a:xfrm>
            <a:off x="342900" y="3874770"/>
            <a:ext cx="8092440" cy="3429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1" lang="en" sz="800" u="none" cap="none" strike="noStrike">
                <a:solidFill>
                  <a:srgbClr val="6B6560"/>
                </a:solidFill>
                <a:latin typeface="Calibri"/>
                <a:ea typeface="Calibri"/>
                <a:cs typeface="Calibri"/>
                <a:sym typeface="Calibri"/>
              </a:rPr>
              <a:t>Content Type is what the server claimed. A malicious server can label a Windows executable as something else entirely to slip past a quick glance.</a:t>
            </a:r>
            <a:endParaRPr b="0" i="0" sz="800" u="none" cap="none" strike="noStrike">
              <a:solidFill>
                <a:schemeClr val="dk1"/>
              </a:solidFill>
              <a:latin typeface="Calibri"/>
              <a:ea typeface="Calibri"/>
              <a:cs typeface="Calibri"/>
              <a:sym typeface="Calibri"/>
            </a:endParaRPr>
          </a:p>
        </p:txBody>
      </p:sp>
      <p:sp>
        <p:nvSpPr>
          <p:cNvPr id="400" name="Google Shape;400;p28"/>
          <p:cNvSpPr/>
          <p:nvPr/>
        </p:nvSpPr>
        <p:spPr>
          <a:xfrm>
            <a:off x="342900" y="4594860"/>
            <a:ext cx="8455914"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1" lang="en" sz="700" u="none" cap="none" strike="noStrike">
                <a:solidFill>
                  <a:srgbClr val="6B6560"/>
                </a:solidFill>
                <a:latin typeface="Calibri"/>
                <a:ea typeface="Calibri"/>
                <a:cs typeface="Calibri"/>
                <a:sym typeface="Calibri"/>
              </a:rPr>
              <a:t>Source: Wireshark User's Guide, Chapter 5, "Exporting Data."</a:t>
            </a:r>
            <a:endParaRPr b="0" i="0" sz="700" u="none" cap="none" strike="noStrike">
              <a:solidFill>
                <a:schemeClr val="dk1"/>
              </a:solidFill>
              <a:latin typeface="Calibri"/>
              <a:ea typeface="Calibri"/>
              <a:cs typeface="Calibri"/>
              <a:sym typeface="Calibri"/>
            </a:endParaRPr>
          </a:p>
        </p:txBody>
      </p:sp>
      <p:sp>
        <p:nvSpPr>
          <p:cNvPr id="401" name="Google Shape;401;p28"/>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EXPORT OBJECTS</a:t>
            </a:r>
            <a:endParaRPr b="0" i="0" sz="700" u="none" cap="none" strike="noStrike">
              <a:solidFill>
                <a:schemeClr val="dk1"/>
              </a:solidFill>
              <a:latin typeface="Calibri"/>
              <a:ea typeface="Calibri"/>
              <a:cs typeface="Calibri"/>
              <a:sym typeface="Calibri"/>
            </a:endParaRPr>
          </a:p>
        </p:txBody>
      </p:sp>
      <p:sp>
        <p:nvSpPr>
          <p:cNvPr id="402" name="Google Shape;402;p28"/>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407" name="Shape 407"/>
        <p:cNvGrpSpPr/>
        <p:nvPr/>
      </p:nvGrpSpPr>
      <p:grpSpPr>
        <a:xfrm>
          <a:off x="0" y="0"/>
          <a:ext cx="0" cy="0"/>
          <a:chOff x="0" y="0"/>
          <a:chExt cx="0" cy="0"/>
        </a:xfrm>
      </p:grpSpPr>
      <p:sp>
        <p:nvSpPr>
          <p:cNvPr id="408" name="Google Shape;408;p29"/>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FINDING CREDENTIALS</a:t>
            </a:r>
            <a:endParaRPr b="0" i="0" sz="1000" u="none" cap="none" strike="noStrike">
              <a:solidFill>
                <a:schemeClr val="dk1"/>
              </a:solidFill>
              <a:latin typeface="Calibri"/>
              <a:ea typeface="Calibri"/>
              <a:cs typeface="Calibri"/>
              <a:sym typeface="Calibri"/>
            </a:endParaRPr>
          </a:p>
        </p:txBody>
      </p:sp>
      <p:sp>
        <p:nvSpPr>
          <p:cNvPr id="409" name="Google Shape;409;p29"/>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Why plaintext credentials still show up</a:t>
            </a:r>
            <a:endParaRPr b="0" i="0" sz="2200" u="none" cap="none" strike="noStrike">
              <a:solidFill>
                <a:schemeClr val="dk1"/>
              </a:solidFill>
              <a:latin typeface="Calibri"/>
              <a:ea typeface="Calibri"/>
              <a:cs typeface="Calibri"/>
              <a:sym typeface="Calibri"/>
            </a:endParaRPr>
          </a:p>
        </p:txBody>
      </p:sp>
      <p:sp>
        <p:nvSpPr>
          <p:cNvPr id="410" name="Google Shape;410;p29"/>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TLS is everywhere now, and yet</a:t>
            </a:r>
            <a:endParaRPr b="0" i="0" sz="1000" u="none" cap="none" strike="noStrike">
              <a:solidFill>
                <a:schemeClr val="dk1"/>
              </a:solidFill>
              <a:latin typeface="Calibri"/>
              <a:ea typeface="Calibri"/>
              <a:cs typeface="Calibri"/>
              <a:sym typeface="Calibri"/>
            </a:endParaRPr>
          </a:p>
        </p:txBody>
      </p:sp>
      <p:sp>
        <p:nvSpPr>
          <p:cNvPr id="411" name="Google Shape;411;p29"/>
          <p:cNvSpPr/>
          <p:nvPr/>
        </p:nvSpPr>
        <p:spPr>
          <a:xfrm>
            <a:off x="342900" y="1474470"/>
            <a:ext cx="377190" cy="37719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clock-dark.png" id="412" name="Google Shape;412;p29"/>
          <p:cNvPicPr preferRelativeResize="0"/>
          <p:nvPr/>
        </p:nvPicPr>
        <p:blipFill rotWithShape="1">
          <a:blip r:embed="rId3">
            <a:alphaModFix/>
          </a:blip>
          <a:srcRect b="0" l="0" r="0" t="0"/>
          <a:stretch/>
        </p:blipFill>
        <p:spPr>
          <a:xfrm>
            <a:off x="440969" y="1572539"/>
            <a:ext cx="181052" cy="181051"/>
          </a:xfrm>
          <a:prstGeom prst="rect">
            <a:avLst/>
          </a:prstGeom>
          <a:noFill/>
          <a:ln>
            <a:noFill/>
          </a:ln>
        </p:spPr>
      </p:pic>
      <p:sp>
        <p:nvSpPr>
          <p:cNvPr id="413" name="Google Shape;413;p29"/>
          <p:cNvSpPr/>
          <p:nvPr/>
        </p:nvSpPr>
        <p:spPr>
          <a:xfrm>
            <a:off x="342900" y="1954530"/>
            <a:ext cx="27089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Legacy systems</a:t>
            </a:r>
            <a:endParaRPr b="0" i="0" sz="1000" u="none" cap="none" strike="noStrike">
              <a:solidFill>
                <a:schemeClr val="dk1"/>
              </a:solidFill>
              <a:latin typeface="Calibri"/>
              <a:ea typeface="Calibri"/>
              <a:cs typeface="Calibri"/>
              <a:sym typeface="Calibri"/>
            </a:endParaRPr>
          </a:p>
        </p:txBody>
      </p:sp>
      <p:sp>
        <p:nvSpPr>
          <p:cNvPr id="414" name="Google Shape;414;p29"/>
          <p:cNvSpPr/>
          <p:nvPr/>
        </p:nvSpPr>
        <p:spPr>
          <a:xfrm>
            <a:off x="342900" y="2263140"/>
            <a:ext cx="2708910" cy="82296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Old equipment, old firmware, and internal tools nobody has revisited since they were installed.</a:t>
            </a:r>
            <a:endParaRPr b="0" i="0" sz="800" u="none" cap="none" strike="noStrike">
              <a:solidFill>
                <a:schemeClr val="dk1"/>
              </a:solidFill>
              <a:latin typeface="Calibri"/>
              <a:ea typeface="Calibri"/>
              <a:cs typeface="Calibri"/>
              <a:sym typeface="Calibri"/>
            </a:endParaRPr>
          </a:p>
        </p:txBody>
      </p:sp>
      <p:sp>
        <p:nvSpPr>
          <p:cNvPr id="415" name="Google Shape;415;p29"/>
          <p:cNvSpPr/>
          <p:nvPr/>
        </p:nvSpPr>
        <p:spPr>
          <a:xfrm>
            <a:off x="3216402" y="1474470"/>
            <a:ext cx="377190" cy="37719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shield-dark.png" id="416" name="Google Shape;416;p29"/>
          <p:cNvPicPr preferRelativeResize="0"/>
          <p:nvPr/>
        </p:nvPicPr>
        <p:blipFill rotWithShape="1">
          <a:blip r:embed="rId4">
            <a:alphaModFix/>
          </a:blip>
          <a:srcRect b="0" l="0" r="0" t="0"/>
          <a:stretch/>
        </p:blipFill>
        <p:spPr>
          <a:xfrm>
            <a:off x="3314471" y="1572539"/>
            <a:ext cx="181051" cy="181051"/>
          </a:xfrm>
          <a:prstGeom prst="rect">
            <a:avLst/>
          </a:prstGeom>
          <a:noFill/>
          <a:ln>
            <a:noFill/>
          </a:ln>
        </p:spPr>
      </p:pic>
      <p:sp>
        <p:nvSpPr>
          <p:cNvPr id="417" name="Google Shape;417;p29"/>
          <p:cNvSpPr/>
          <p:nvPr/>
        </p:nvSpPr>
        <p:spPr>
          <a:xfrm>
            <a:off x="3216402" y="1954530"/>
            <a:ext cx="27089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Misconfiguration</a:t>
            </a:r>
            <a:endParaRPr b="0" i="0" sz="1000" u="none" cap="none" strike="noStrike">
              <a:solidFill>
                <a:schemeClr val="dk1"/>
              </a:solidFill>
              <a:latin typeface="Calibri"/>
              <a:ea typeface="Calibri"/>
              <a:cs typeface="Calibri"/>
              <a:sym typeface="Calibri"/>
            </a:endParaRPr>
          </a:p>
        </p:txBody>
      </p:sp>
      <p:sp>
        <p:nvSpPr>
          <p:cNvPr id="418" name="Google Shape;418;p29"/>
          <p:cNvSpPr/>
          <p:nvPr/>
        </p:nvSpPr>
        <p:spPr>
          <a:xfrm>
            <a:off x="3216402" y="2263140"/>
            <a:ext cx="2708910" cy="82296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A service that supports encryption, running without it because nobody enforced the setting.</a:t>
            </a:r>
            <a:endParaRPr b="0" i="0" sz="800" u="none" cap="none" strike="noStrike">
              <a:solidFill>
                <a:schemeClr val="dk1"/>
              </a:solidFill>
              <a:latin typeface="Calibri"/>
              <a:ea typeface="Calibri"/>
              <a:cs typeface="Calibri"/>
              <a:sym typeface="Calibri"/>
            </a:endParaRPr>
          </a:p>
        </p:txBody>
      </p:sp>
      <p:sp>
        <p:nvSpPr>
          <p:cNvPr id="419" name="Google Shape;419;p29"/>
          <p:cNvSpPr/>
          <p:nvPr/>
        </p:nvSpPr>
        <p:spPr>
          <a:xfrm>
            <a:off x="6089904" y="1474470"/>
            <a:ext cx="377190" cy="37719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server-dark.png" id="420" name="Google Shape;420;p29"/>
          <p:cNvPicPr preferRelativeResize="0"/>
          <p:nvPr/>
        </p:nvPicPr>
        <p:blipFill rotWithShape="1">
          <a:blip r:embed="rId5">
            <a:alphaModFix/>
          </a:blip>
          <a:srcRect b="0" l="0" r="0" t="0"/>
          <a:stretch/>
        </p:blipFill>
        <p:spPr>
          <a:xfrm>
            <a:off x="6187973" y="1572539"/>
            <a:ext cx="181051" cy="181051"/>
          </a:xfrm>
          <a:prstGeom prst="rect">
            <a:avLst/>
          </a:prstGeom>
          <a:noFill/>
          <a:ln>
            <a:noFill/>
          </a:ln>
        </p:spPr>
      </p:pic>
      <p:sp>
        <p:nvSpPr>
          <p:cNvPr id="421" name="Google Shape;421;p29"/>
          <p:cNvSpPr/>
          <p:nvPr/>
        </p:nvSpPr>
        <p:spPr>
          <a:xfrm>
            <a:off x="6089904" y="1954530"/>
            <a:ext cx="27089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Internal assumed to be safe</a:t>
            </a:r>
            <a:endParaRPr b="0" i="0" sz="1000" u="none" cap="none" strike="noStrike">
              <a:solidFill>
                <a:schemeClr val="dk1"/>
              </a:solidFill>
              <a:latin typeface="Calibri"/>
              <a:ea typeface="Calibri"/>
              <a:cs typeface="Calibri"/>
              <a:sym typeface="Calibri"/>
            </a:endParaRPr>
          </a:p>
        </p:txBody>
      </p:sp>
      <p:sp>
        <p:nvSpPr>
          <p:cNvPr id="422" name="Google Shape;422;p29"/>
          <p:cNvSpPr/>
          <p:nvPr/>
        </p:nvSpPr>
        <p:spPr>
          <a:xfrm>
            <a:off x="6089904" y="2263140"/>
            <a:ext cx="2708910" cy="82296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Traffic that never leaves a local network sometimes skips encryption on the assumption nobody is watching.</a:t>
            </a:r>
            <a:endParaRPr b="0" i="0" sz="800" u="none" cap="none" strike="noStrike">
              <a:solidFill>
                <a:schemeClr val="dk1"/>
              </a:solidFill>
              <a:latin typeface="Calibri"/>
              <a:ea typeface="Calibri"/>
              <a:cs typeface="Calibri"/>
              <a:sym typeface="Calibri"/>
            </a:endParaRPr>
          </a:p>
        </p:txBody>
      </p:sp>
      <p:sp>
        <p:nvSpPr>
          <p:cNvPr id="423" name="Google Shape;423;p29"/>
          <p:cNvSpPr/>
          <p:nvPr/>
        </p:nvSpPr>
        <p:spPr>
          <a:xfrm>
            <a:off x="342900" y="3120390"/>
            <a:ext cx="8455914" cy="1062990"/>
          </a:xfrm>
          <a:prstGeom prst="roundRect">
            <a:avLst>
              <a:gd fmla="val 5161"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24" name="Google Shape;424;p29"/>
          <p:cNvSpPr/>
          <p:nvPr/>
        </p:nvSpPr>
        <p:spPr>
          <a:xfrm>
            <a:off x="582930" y="3120390"/>
            <a:ext cx="7955280" cy="1062990"/>
          </a:xfrm>
          <a:prstGeom prst="rect">
            <a:avLst/>
          </a:prstGeom>
          <a:noFill/>
          <a:ln>
            <a:noFill/>
          </a:ln>
        </p:spPr>
        <p:txBody>
          <a:bodyPr anchorCtr="0" anchor="ctr" bIns="0" lIns="0" spcFirstLastPara="1" rIns="0" wrap="square" tIns="0">
            <a:noAutofit/>
          </a:bodyPr>
          <a:lstStyle/>
          <a:p>
            <a:pPr indent="0" lvl="0" marL="0" marR="0" rtl="0" algn="l">
              <a:lnSpc>
                <a:spcPct val="138461"/>
              </a:lnSpc>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None of this requires breaking encryption. If the traffic was never encrypted in the first place, Wireshark shows it exactly as it crossed the wire, no cracking involved.</a:t>
            </a:r>
            <a:endParaRPr b="0" i="0" sz="1000" u="none" cap="none" strike="noStrike">
              <a:solidFill>
                <a:schemeClr val="dk1"/>
              </a:solidFill>
              <a:latin typeface="Calibri"/>
              <a:ea typeface="Calibri"/>
              <a:cs typeface="Calibri"/>
              <a:sym typeface="Calibri"/>
            </a:endParaRPr>
          </a:p>
        </p:txBody>
      </p:sp>
      <p:sp>
        <p:nvSpPr>
          <p:cNvPr id="425" name="Google Shape;425;p29"/>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WHY PLAINTEXT STILL HAPPENS</a:t>
            </a:r>
            <a:endParaRPr b="0" i="0" sz="700" u="none" cap="none" strike="noStrike">
              <a:solidFill>
                <a:schemeClr val="dk1"/>
              </a:solidFill>
              <a:latin typeface="Calibri"/>
              <a:ea typeface="Calibri"/>
              <a:cs typeface="Calibri"/>
              <a:sym typeface="Calibri"/>
            </a:endParaRPr>
          </a:p>
        </p:txBody>
      </p:sp>
      <p:sp>
        <p:nvSpPr>
          <p:cNvPr id="426" name="Google Shape;426;p29"/>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431" name="Shape 431"/>
        <p:cNvGrpSpPr/>
        <p:nvPr/>
      </p:nvGrpSpPr>
      <p:grpSpPr>
        <a:xfrm>
          <a:off x="0" y="0"/>
          <a:ext cx="0" cy="0"/>
          <a:chOff x="0" y="0"/>
          <a:chExt cx="0" cy="0"/>
        </a:xfrm>
      </p:grpSpPr>
      <p:sp>
        <p:nvSpPr>
          <p:cNvPr id="432" name="Google Shape;432;p30"/>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FINDING CREDENTIALS</a:t>
            </a:r>
            <a:endParaRPr b="0" i="0" sz="1000" u="none" cap="none" strike="noStrike">
              <a:solidFill>
                <a:schemeClr val="dk1"/>
              </a:solidFill>
              <a:latin typeface="Calibri"/>
              <a:ea typeface="Calibri"/>
              <a:cs typeface="Calibri"/>
              <a:sym typeface="Calibri"/>
            </a:endParaRPr>
          </a:p>
        </p:txBody>
      </p:sp>
      <p:sp>
        <p:nvSpPr>
          <p:cNvPr id="433" name="Google Shape;433;p30"/>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Protocols that commonly leak credentials</a:t>
            </a:r>
            <a:endParaRPr b="0" i="0" sz="2200" u="none" cap="none" strike="noStrike">
              <a:solidFill>
                <a:schemeClr val="dk1"/>
              </a:solidFill>
              <a:latin typeface="Calibri"/>
              <a:ea typeface="Calibri"/>
              <a:cs typeface="Calibri"/>
              <a:sym typeface="Calibri"/>
            </a:endParaRPr>
          </a:p>
        </p:txBody>
      </p:sp>
      <p:sp>
        <p:nvSpPr>
          <p:cNvPr id="434" name="Google Shape;434;p30"/>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Know these by name, and treat any sighting as worth checking</a:t>
            </a:r>
            <a:endParaRPr b="0" i="0" sz="1000" u="none" cap="none" strike="noStrike">
              <a:solidFill>
                <a:schemeClr val="dk1"/>
              </a:solidFill>
              <a:latin typeface="Calibri"/>
              <a:ea typeface="Calibri"/>
              <a:cs typeface="Calibri"/>
              <a:sym typeface="Calibri"/>
            </a:endParaRPr>
          </a:p>
        </p:txBody>
      </p:sp>
      <p:sp>
        <p:nvSpPr>
          <p:cNvPr id="435" name="Google Shape;435;p30"/>
          <p:cNvSpPr/>
          <p:nvPr/>
        </p:nvSpPr>
        <p:spPr>
          <a:xfrm>
            <a:off x="342900" y="1474470"/>
            <a:ext cx="8455914" cy="466344"/>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6" name="Google Shape;436;p30"/>
          <p:cNvSpPr/>
          <p:nvPr/>
        </p:nvSpPr>
        <p:spPr>
          <a:xfrm>
            <a:off x="514350" y="1474470"/>
            <a:ext cx="2331720" cy="4663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HTTP Basic Auth</a:t>
            </a:r>
            <a:endParaRPr b="0" i="0" sz="900" u="none" cap="none" strike="noStrike">
              <a:solidFill>
                <a:schemeClr val="dk1"/>
              </a:solidFill>
              <a:latin typeface="Calibri"/>
              <a:ea typeface="Calibri"/>
              <a:cs typeface="Calibri"/>
              <a:sym typeface="Calibri"/>
            </a:endParaRPr>
          </a:p>
        </p:txBody>
      </p:sp>
      <p:sp>
        <p:nvSpPr>
          <p:cNvPr id="437" name="Google Shape;437;p30"/>
          <p:cNvSpPr/>
          <p:nvPr/>
        </p:nvSpPr>
        <p:spPr>
          <a:xfrm>
            <a:off x="2846070" y="1474470"/>
            <a:ext cx="5781294" cy="466344"/>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credential is base64 encoded, not encrypted. Trivial to decode.</a:t>
            </a:r>
            <a:endParaRPr b="0" i="0" sz="800" u="none" cap="none" strike="noStrike">
              <a:solidFill>
                <a:schemeClr val="dk1"/>
              </a:solidFill>
              <a:latin typeface="Calibri"/>
              <a:ea typeface="Calibri"/>
              <a:cs typeface="Calibri"/>
              <a:sym typeface="Calibri"/>
            </a:endParaRPr>
          </a:p>
        </p:txBody>
      </p:sp>
      <p:sp>
        <p:nvSpPr>
          <p:cNvPr id="438" name="Google Shape;438;p30"/>
          <p:cNvSpPr/>
          <p:nvPr/>
        </p:nvSpPr>
        <p:spPr>
          <a:xfrm>
            <a:off x="342900" y="1940814"/>
            <a:ext cx="8455914" cy="466344"/>
          </a:xfrm>
          <a:prstGeom prst="rect">
            <a:avLst/>
          </a:prstGeom>
          <a:solidFill>
            <a:srgbClr val="EDE6D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9" name="Google Shape;439;p30"/>
          <p:cNvSpPr/>
          <p:nvPr/>
        </p:nvSpPr>
        <p:spPr>
          <a:xfrm>
            <a:off x="514350" y="1940814"/>
            <a:ext cx="2331720" cy="4663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FTP</a:t>
            </a:r>
            <a:endParaRPr b="0" i="0" sz="900" u="none" cap="none" strike="noStrike">
              <a:solidFill>
                <a:schemeClr val="dk1"/>
              </a:solidFill>
              <a:latin typeface="Calibri"/>
              <a:ea typeface="Calibri"/>
              <a:cs typeface="Calibri"/>
              <a:sym typeface="Calibri"/>
            </a:endParaRPr>
          </a:p>
        </p:txBody>
      </p:sp>
      <p:sp>
        <p:nvSpPr>
          <p:cNvPr id="440" name="Google Shape;440;p30"/>
          <p:cNvSpPr/>
          <p:nvPr/>
        </p:nvSpPr>
        <p:spPr>
          <a:xfrm>
            <a:off x="2846070" y="1940814"/>
            <a:ext cx="5781294" cy="466344"/>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Username and password sent as separate plaintext commands, USER and PASS.</a:t>
            </a:r>
            <a:endParaRPr b="0" i="0" sz="800" u="none" cap="none" strike="noStrike">
              <a:solidFill>
                <a:schemeClr val="dk1"/>
              </a:solidFill>
              <a:latin typeface="Calibri"/>
              <a:ea typeface="Calibri"/>
              <a:cs typeface="Calibri"/>
              <a:sym typeface="Calibri"/>
            </a:endParaRPr>
          </a:p>
        </p:txBody>
      </p:sp>
      <p:sp>
        <p:nvSpPr>
          <p:cNvPr id="441" name="Google Shape;441;p30"/>
          <p:cNvSpPr/>
          <p:nvPr/>
        </p:nvSpPr>
        <p:spPr>
          <a:xfrm>
            <a:off x="342900" y="2407158"/>
            <a:ext cx="8455914" cy="466344"/>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2" name="Google Shape;442;p30"/>
          <p:cNvSpPr/>
          <p:nvPr/>
        </p:nvSpPr>
        <p:spPr>
          <a:xfrm>
            <a:off x="514350" y="2407158"/>
            <a:ext cx="2331720" cy="4663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Telnet</a:t>
            </a:r>
            <a:endParaRPr b="0" i="0" sz="900" u="none" cap="none" strike="noStrike">
              <a:solidFill>
                <a:schemeClr val="dk1"/>
              </a:solidFill>
              <a:latin typeface="Calibri"/>
              <a:ea typeface="Calibri"/>
              <a:cs typeface="Calibri"/>
              <a:sym typeface="Calibri"/>
            </a:endParaRPr>
          </a:p>
        </p:txBody>
      </p:sp>
      <p:sp>
        <p:nvSpPr>
          <p:cNvPr id="443" name="Google Shape;443;p30"/>
          <p:cNvSpPr/>
          <p:nvPr/>
        </p:nvSpPr>
        <p:spPr>
          <a:xfrm>
            <a:off x="2846070" y="2407158"/>
            <a:ext cx="5781294" cy="466344"/>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Every keystroke, including login credentials, travels unencrypted.</a:t>
            </a:r>
            <a:endParaRPr b="0" i="0" sz="800" u="none" cap="none" strike="noStrike">
              <a:solidFill>
                <a:schemeClr val="dk1"/>
              </a:solidFill>
              <a:latin typeface="Calibri"/>
              <a:ea typeface="Calibri"/>
              <a:cs typeface="Calibri"/>
              <a:sym typeface="Calibri"/>
            </a:endParaRPr>
          </a:p>
        </p:txBody>
      </p:sp>
      <p:sp>
        <p:nvSpPr>
          <p:cNvPr id="444" name="Google Shape;444;p30"/>
          <p:cNvSpPr/>
          <p:nvPr/>
        </p:nvSpPr>
        <p:spPr>
          <a:xfrm>
            <a:off x="342900" y="2873502"/>
            <a:ext cx="8455914" cy="466344"/>
          </a:xfrm>
          <a:prstGeom prst="rect">
            <a:avLst/>
          </a:prstGeom>
          <a:solidFill>
            <a:srgbClr val="EDE6D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5" name="Google Shape;445;p30"/>
          <p:cNvSpPr/>
          <p:nvPr/>
        </p:nvSpPr>
        <p:spPr>
          <a:xfrm>
            <a:off x="514350" y="2873502"/>
            <a:ext cx="2331720" cy="4663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POP3 / IMAP without TLS</a:t>
            </a:r>
            <a:endParaRPr b="0" i="0" sz="900" u="none" cap="none" strike="noStrike">
              <a:solidFill>
                <a:schemeClr val="dk1"/>
              </a:solidFill>
              <a:latin typeface="Calibri"/>
              <a:ea typeface="Calibri"/>
              <a:cs typeface="Calibri"/>
              <a:sym typeface="Calibri"/>
            </a:endParaRPr>
          </a:p>
        </p:txBody>
      </p:sp>
      <p:sp>
        <p:nvSpPr>
          <p:cNvPr id="446" name="Google Shape;446;p30"/>
          <p:cNvSpPr/>
          <p:nvPr/>
        </p:nvSpPr>
        <p:spPr>
          <a:xfrm>
            <a:off x="2846070" y="2873502"/>
            <a:ext cx="5781294" cy="466344"/>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Mail credentials sent in the clear unless STARTTLS is negotiated.</a:t>
            </a:r>
            <a:endParaRPr b="0" i="0" sz="800" u="none" cap="none" strike="noStrike">
              <a:solidFill>
                <a:schemeClr val="dk1"/>
              </a:solidFill>
              <a:latin typeface="Calibri"/>
              <a:ea typeface="Calibri"/>
              <a:cs typeface="Calibri"/>
              <a:sym typeface="Calibri"/>
            </a:endParaRPr>
          </a:p>
        </p:txBody>
      </p:sp>
      <p:sp>
        <p:nvSpPr>
          <p:cNvPr id="447" name="Google Shape;447;p30"/>
          <p:cNvSpPr/>
          <p:nvPr/>
        </p:nvSpPr>
        <p:spPr>
          <a:xfrm>
            <a:off x="342900" y="3339846"/>
            <a:ext cx="8455914" cy="466344"/>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8" name="Google Shape;448;p30"/>
          <p:cNvSpPr/>
          <p:nvPr/>
        </p:nvSpPr>
        <p:spPr>
          <a:xfrm>
            <a:off x="514350" y="3339846"/>
            <a:ext cx="2331720" cy="4663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SNMP v1 / v2c</a:t>
            </a:r>
            <a:endParaRPr b="0" i="0" sz="900" u="none" cap="none" strike="noStrike">
              <a:solidFill>
                <a:schemeClr val="dk1"/>
              </a:solidFill>
              <a:latin typeface="Calibri"/>
              <a:ea typeface="Calibri"/>
              <a:cs typeface="Calibri"/>
              <a:sym typeface="Calibri"/>
            </a:endParaRPr>
          </a:p>
        </p:txBody>
      </p:sp>
      <p:sp>
        <p:nvSpPr>
          <p:cNvPr id="449" name="Google Shape;449;p30"/>
          <p:cNvSpPr/>
          <p:nvPr/>
        </p:nvSpPr>
        <p:spPr>
          <a:xfrm>
            <a:off x="2846070" y="3339846"/>
            <a:ext cx="5781294" cy="466344"/>
          </a:xfrm>
          <a:prstGeom prst="rect">
            <a:avLst/>
          </a:prstGeom>
          <a:noFill/>
          <a:ln>
            <a:noFill/>
          </a:ln>
        </p:spPr>
        <p:txBody>
          <a:bodyPr anchorCtr="0" anchor="ctr" bIns="0" lIns="0" spcFirstLastPara="1" rIns="0" wrap="square" tIns="0">
            <a:noAutofit/>
          </a:bodyPr>
          <a:lstStyle/>
          <a:p>
            <a:pPr indent="0" lvl="0" marL="0" marR="0" rtl="0" algn="l">
              <a:lnSpc>
                <a:spcPct val="127272"/>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community string acts as a password, and is sent in plaintext.</a:t>
            </a:r>
            <a:endParaRPr b="0" i="0" sz="800" u="none" cap="none" strike="noStrike">
              <a:solidFill>
                <a:schemeClr val="dk1"/>
              </a:solidFill>
              <a:latin typeface="Calibri"/>
              <a:ea typeface="Calibri"/>
              <a:cs typeface="Calibri"/>
              <a:sym typeface="Calibri"/>
            </a:endParaRPr>
          </a:p>
        </p:txBody>
      </p:sp>
      <p:sp>
        <p:nvSpPr>
          <p:cNvPr id="450" name="Google Shape;450;p30"/>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PROTOCOLS THAT LEAK CREDENTIALS</a:t>
            </a:r>
            <a:endParaRPr b="0" i="0" sz="700" u="none" cap="none" strike="noStrike">
              <a:solidFill>
                <a:schemeClr val="dk1"/>
              </a:solidFill>
              <a:latin typeface="Calibri"/>
              <a:ea typeface="Calibri"/>
              <a:cs typeface="Calibri"/>
              <a:sym typeface="Calibri"/>
            </a:endParaRPr>
          </a:p>
        </p:txBody>
      </p:sp>
      <p:sp>
        <p:nvSpPr>
          <p:cNvPr id="451" name="Google Shape;451;p30"/>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456" name="Shape 456"/>
        <p:cNvGrpSpPr/>
        <p:nvPr/>
      </p:nvGrpSpPr>
      <p:grpSpPr>
        <a:xfrm>
          <a:off x="0" y="0"/>
          <a:ext cx="0" cy="0"/>
          <a:chOff x="0" y="0"/>
          <a:chExt cx="0" cy="0"/>
        </a:xfrm>
      </p:grpSpPr>
      <p:sp>
        <p:nvSpPr>
          <p:cNvPr id="457" name="Google Shape;457;p31"/>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WORKED EXAMPLE</a:t>
            </a:r>
            <a:endParaRPr b="0" i="0" sz="1000" u="none" cap="none" strike="noStrike">
              <a:solidFill>
                <a:schemeClr val="dk1"/>
              </a:solidFill>
              <a:latin typeface="Calibri"/>
              <a:ea typeface="Calibri"/>
              <a:cs typeface="Calibri"/>
              <a:sym typeface="Calibri"/>
            </a:endParaRPr>
          </a:p>
        </p:txBody>
      </p:sp>
      <p:sp>
        <p:nvSpPr>
          <p:cNvPr id="458" name="Google Shape;458;p31"/>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Finding a password in HTTP traffic</a:t>
            </a:r>
            <a:endParaRPr b="0" i="0" sz="2200" u="none" cap="none" strike="noStrike">
              <a:solidFill>
                <a:schemeClr val="dk1"/>
              </a:solidFill>
              <a:latin typeface="Calibri"/>
              <a:ea typeface="Calibri"/>
              <a:cs typeface="Calibri"/>
              <a:sym typeface="Calibri"/>
            </a:endParaRPr>
          </a:p>
        </p:txBody>
      </p:sp>
      <p:sp>
        <p:nvSpPr>
          <p:cNvPr id="459" name="Google Shape;459;p31"/>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The walkthrough</a:t>
            </a:r>
            <a:endParaRPr b="0" i="0" sz="1000" u="none" cap="none" strike="noStrike">
              <a:solidFill>
                <a:schemeClr val="dk1"/>
              </a:solidFill>
              <a:latin typeface="Calibri"/>
              <a:ea typeface="Calibri"/>
              <a:cs typeface="Calibri"/>
              <a:sym typeface="Calibri"/>
            </a:endParaRPr>
          </a:p>
        </p:txBody>
      </p:sp>
      <p:sp>
        <p:nvSpPr>
          <p:cNvPr id="460" name="Google Shape;460;p31"/>
          <p:cNvSpPr/>
          <p:nvPr/>
        </p:nvSpPr>
        <p:spPr>
          <a:xfrm>
            <a:off x="342900" y="1405890"/>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1" name="Google Shape;461;p31"/>
          <p:cNvSpPr/>
          <p:nvPr/>
        </p:nvSpPr>
        <p:spPr>
          <a:xfrm>
            <a:off x="342900" y="1405890"/>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462" name="Google Shape;462;p31"/>
          <p:cNvSpPr/>
          <p:nvPr/>
        </p:nvSpPr>
        <p:spPr>
          <a:xfrm>
            <a:off x="754380" y="1385316"/>
            <a:ext cx="322326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Filter for HTTP requests</a:t>
            </a:r>
            <a:endParaRPr b="0" i="0" sz="900" u="none" cap="none" strike="noStrike">
              <a:solidFill>
                <a:schemeClr val="dk1"/>
              </a:solidFill>
              <a:latin typeface="Calibri"/>
              <a:ea typeface="Calibri"/>
              <a:cs typeface="Calibri"/>
              <a:sym typeface="Calibri"/>
            </a:endParaRPr>
          </a:p>
        </p:txBody>
      </p:sp>
      <p:sp>
        <p:nvSpPr>
          <p:cNvPr id="463" name="Google Shape;463;p31"/>
          <p:cNvSpPr/>
          <p:nvPr/>
        </p:nvSpPr>
        <p:spPr>
          <a:xfrm>
            <a:off x="4114800" y="1385316"/>
            <a:ext cx="466344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onsolas"/>
              <a:buNone/>
            </a:pPr>
            <a:r>
              <a:rPr b="0" i="0" lang="en" sz="900" u="none" cap="none" strike="noStrike">
                <a:solidFill>
                  <a:srgbClr val="4AD4C4"/>
                </a:solidFill>
                <a:latin typeface="Consolas"/>
                <a:ea typeface="Consolas"/>
                <a:cs typeface="Consolas"/>
                <a:sym typeface="Consolas"/>
              </a:rPr>
              <a:t>http.request</a:t>
            </a:r>
            <a:endParaRPr b="0" i="0" sz="900" u="none" cap="none" strike="noStrike">
              <a:solidFill>
                <a:schemeClr val="dk1"/>
              </a:solidFill>
              <a:latin typeface="Calibri"/>
              <a:ea typeface="Calibri"/>
              <a:cs typeface="Calibri"/>
              <a:sym typeface="Calibri"/>
            </a:endParaRPr>
          </a:p>
        </p:txBody>
      </p:sp>
      <p:sp>
        <p:nvSpPr>
          <p:cNvPr id="464" name="Google Shape;464;p31"/>
          <p:cNvSpPr/>
          <p:nvPr/>
        </p:nvSpPr>
        <p:spPr>
          <a:xfrm>
            <a:off x="342900" y="1831086"/>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5" name="Google Shape;465;p31"/>
          <p:cNvSpPr/>
          <p:nvPr/>
        </p:nvSpPr>
        <p:spPr>
          <a:xfrm>
            <a:off x="342900" y="1831086"/>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466" name="Google Shape;466;p31"/>
          <p:cNvSpPr/>
          <p:nvPr/>
        </p:nvSpPr>
        <p:spPr>
          <a:xfrm>
            <a:off x="754380" y="1810512"/>
            <a:ext cx="322326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Look for a POST to a login page</a:t>
            </a:r>
            <a:endParaRPr b="0" i="0" sz="900" u="none" cap="none" strike="noStrike">
              <a:solidFill>
                <a:schemeClr val="dk1"/>
              </a:solidFill>
              <a:latin typeface="Calibri"/>
              <a:ea typeface="Calibri"/>
              <a:cs typeface="Calibri"/>
              <a:sym typeface="Calibri"/>
            </a:endParaRPr>
          </a:p>
        </p:txBody>
      </p:sp>
      <p:sp>
        <p:nvSpPr>
          <p:cNvPr id="467" name="Google Shape;467;p31"/>
          <p:cNvSpPr/>
          <p:nvPr/>
        </p:nvSpPr>
        <p:spPr>
          <a:xfrm>
            <a:off x="4114800" y="1810512"/>
            <a:ext cx="466344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onsolas"/>
              <a:buNone/>
            </a:pPr>
            <a:r>
              <a:rPr b="0" i="0" lang="en" sz="900" u="none" cap="none" strike="noStrike">
                <a:solidFill>
                  <a:srgbClr val="4AD4C4"/>
                </a:solidFill>
                <a:latin typeface="Consolas"/>
                <a:ea typeface="Consolas"/>
                <a:cs typeface="Consolas"/>
                <a:sym typeface="Consolas"/>
              </a:rPr>
              <a:t>http.request.method == "POST"</a:t>
            </a:r>
            <a:endParaRPr b="0" i="0" sz="900" u="none" cap="none" strike="noStrike">
              <a:solidFill>
                <a:schemeClr val="dk1"/>
              </a:solidFill>
              <a:latin typeface="Calibri"/>
              <a:ea typeface="Calibri"/>
              <a:cs typeface="Calibri"/>
              <a:sym typeface="Calibri"/>
            </a:endParaRPr>
          </a:p>
        </p:txBody>
      </p:sp>
      <p:sp>
        <p:nvSpPr>
          <p:cNvPr id="468" name="Google Shape;468;p31"/>
          <p:cNvSpPr/>
          <p:nvPr/>
        </p:nvSpPr>
        <p:spPr>
          <a:xfrm>
            <a:off x="342900" y="2256282"/>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9" name="Google Shape;469;p31"/>
          <p:cNvSpPr/>
          <p:nvPr/>
        </p:nvSpPr>
        <p:spPr>
          <a:xfrm>
            <a:off x="342900" y="2256282"/>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470" name="Google Shape;470;p31"/>
          <p:cNvSpPr/>
          <p:nvPr/>
        </p:nvSpPr>
        <p:spPr>
          <a:xfrm>
            <a:off x="754380" y="2235708"/>
            <a:ext cx="322326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Follow that stream</a:t>
            </a:r>
            <a:endParaRPr b="0" i="0" sz="900" u="none" cap="none" strike="noStrike">
              <a:solidFill>
                <a:schemeClr val="dk1"/>
              </a:solidFill>
              <a:latin typeface="Calibri"/>
              <a:ea typeface="Calibri"/>
              <a:cs typeface="Calibri"/>
              <a:sym typeface="Calibri"/>
            </a:endParaRPr>
          </a:p>
        </p:txBody>
      </p:sp>
      <p:sp>
        <p:nvSpPr>
          <p:cNvPr id="471" name="Google Shape;471;p31"/>
          <p:cNvSpPr/>
          <p:nvPr/>
        </p:nvSpPr>
        <p:spPr>
          <a:xfrm>
            <a:off x="4114800" y="2235708"/>
            <a:ext cx="466344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onsolas"/>
              <a:buNone/>
            </a:pPr>
            <a:r>
              <a:rPr b="0" i="0" lang="en" sz="900" u="none" cap="none" strike="noStrike">
                <a:solidFill>
                  <a:srgbClr val="4AD4C4"/>
                </a:solidFill>
                <a:latin typeface="Consolas"/>
                <a:ea typeface="Consolas"/>
                <a:cs typeface="Consolas"/>
                <a:sym typeface="Consolas"/>
              </a:rPr>
              <a:t>Right-click, Follow, HTTP Stream</a:t>
            </a:r>
            <a:endParaRPr b="0" i="0" sz="900" u="none" cap="none" strike="noStrike">
              <a:solidFill>
                <a:schemeClr val="dk1"/>
              </a:solidFill>
              <a:latin typeface="Calibri"/>
              <a:ea typeface="Calibri"/>
              <a:cs typeface="Calibri"/>
              <a:sym typeface="Calibri"/>
            </a:endParaRPr>
          </a:p>
        </p:txBody>
      </p:sp>
      <p:sp>
        <p:nvSpPr>
          <p:cNvPr id="472" name="Google Shape;472;p31"/>
          <p:cNvSpPr/>
          <p:nvPr/>
        </p:nvSpPr>
        <p:spPr>
          <a:xfrm>
            <a:off x="342900" y="2681478"/>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3" name="Google Shape;473;p31"/>
          <p:cNvSpPr/>
          <p:nvPr/>
        </p:nvSpPr>
        <p:spPr>
          <a:xfrm>
            <a:off x="342900" y="2681478"/>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4</a:t>
            </a:r>
            <a:endParaRPr b="0" i="0" sz="1200" u="none" cap="none" strike="noStrike">
              <a:solidFill>
                <a:schemeClr val="dk1"/>
              </a:solidFill>
              <a:latin typeface="Calibri"/>
              <a:ea typeface="Calibri"/>
              <a:cs typeface="Calibri"/>
              <a:sym typeface="Calibri"/>
            </a:endParaRPr>
          </a:p>
        </p:txBody>
      </p:sp>
      <p:sp>
        <p:nvSpPr>
          <p:cNvPr id="474" name="Google Shape;474;p31"/>
          <p:cNvSpPr/>
          <p:nvPr/>
        </p:nvSpPr>
        <p:spPr>
          <a:xfrm>
            <a:off x="754380" y="2660904"/>
            <a:ext cx="322326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Read the form data</a:t>
            </a:r>
            <a:endParaRPr b="0" i="0" sz="900" u="none" cap="none" strike="noStrike">
              <a:solidFill>
                <a:schemeClr val="dk1"/>
              </a:solidFill>
              <a:latin typeface="Calibri"/>
              <a:ea typeface="Calibri"/>
              <a:cs typeface="Calibri"/>
              <a:sym typeface="Calibri"/>
            </a:endParaRPr>
          </a:p>
        </p:txBody>
      </p:sp>
      <p:sp>
        <p:nvSpPr>
          <p:cNvPr id="475" name="Google Shape;475;p31"/>
          <p:cNvSpPr/>
          <p:nvPr/>
        </p:nvSpPr>
        <p:spPr>
          <a:xfrm>
            <a:off x="4114800" y="2660904"/>
            <a:ext cx="466344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onsolas"/>
              <a:buNone/>
            </a:pPr>
            <a:r>
              <a:rPr b="0" i="0" lang="en" sz="900" u="none" cap="none" strike="noStrike">
                <a:solidFill>
                  <a:srgbClr val="4AD4C4"/>
                </a:solidFill>
                <a:latin typeface="Consolas"/>
                <a:ea typeface="Consolas"/>
                <a:cs typeface="Consolas"/>
                <a:sym typeface="Consolas"/>
              </a:rPr>
              <a:t>username=jsmith&amp;password=Summer2026!</a:t>
            </a:r>
            <a:endParaRPr b="0" i="0" sz="900" u="none" cap="none" strike="noStrike">
              <a:solidFill>
                <a:schemeClr val="dk1"/>
              </a:solidFill>
              <a:latin typeface="Calibri"/>
              <a:ea typeface="Calibri"/>
              <a:cs typeface="Calibri"/>
              <a:sym typeface="Calibri"/>
            </a:endParaRPr>
          </a:p>
        </p:txBody>
      </p:sp>
      <p:sp>
        <p:nvSpPr>
          <p:cNvPr id="476" name="Google Shape;476;p31"/>
          <p:cNvSpPr/>
          <p:nvPr/>
        </p:nvSpPr>
        <p:spPr>
          <a:xfrm>
            <a:off x="342900" y="3360420"/>
            <a:ext cx="8455914" cy="960120"/>
          </a:xfrm>
          <a:prstGeom prst="roundRect">
            <a:avLst>
              <a:gd fmla="val 5714"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7" name="Google Shape;477;p31"/>
          <p:cNvSpPr/>
          <p:nvPr/>
        </p:nvSpPr>
        <p:spPr>
          <a:xfrm>
            <a:off x="582930" y="3463290"/>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8888"/>
              </a:buClr>
              <a:buSzPts val="900"/>
              <a:buFont typeface="Calibri"/>
              <a:buNone/>
            </a:pPr>
            <a:r>
              <a:rPr b="1" i="0" lang="en" sz="900" u="none" cap="none" strike="noStrike">
                <a:solidFill>
                  <a:srgbClr val="E88888"/>
                </a:solidFill>
                <a:latin typeface="Calibri"/>
                <a:ea typeface="Calibri"/>
                <a:cs typeface="Calibri"/>
                <a:sym typeface="Calibri"/>
              </a:rPr>
              <a:t>The whole point of the walkthrough</a:t>
            </a:r>
            <a:endParaRPr b="0" i="0" sz="900" u="none" cap="none" strike="noStrike">
              <a:solidFill>
                <a:schemeClr val="dk1"/>
              </a:solidFill>
              <a:latin typeface="Calibri"/>
              <a:ea typeface="Calibri"/>
              <a:cs typeface="Calibri"/>
              <a:sym typeface="Calibri"/>
            </a:endParaRPr>
          </a:p>
        </p:txBody>
      </p:sp>
      <p:sp>
        <p:nvSpPr>
          <p:cNvPr id="478" name="Google Shape;478;p31"/>
          <p:cNvSpPr/>
          <p:nvPr/>
        </p:nvSpPr>
        <p:spPr>
          <a:xfrm>
            <a:off x="582930" y="3669030"/>
            <a:ext cx="7955280" cy="58293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900"/>
              <a:buFont typeface="Calibri"/>
              <a:buNone/>
            </a:pPr>
            <a:r>
              <a:rPr b="0" i="0" lang="en" sz="900" u="none" cap="none" strike="noStrike">
                <a:solidFill>
                  <a:srgbClr val="E6E1D6"/>
                </a:solidFill>
                <a:latin typeface="Calibri"/>
                <a:ea typeface="Calibri"/>
                <a:cs typeface="Calibri"/>
                <a:sym typeface="Calibri"/>
              </a:rPr>
              <a:t>No cracking, no brute force. The login form simply was not using HTTPS, so the password was sitting in the capture the entire time, in cleartext.</a:t>
            </a:r>
            <a:endParaRPr b="0" i="0" sz="900" u="none" cap="none" strike="noStrike">
              <a:solidFill>
                <a:schemeClr val="dk1"/>
              </a:solidFill>
              <a:latin typeface="Calibri"/>
              <a:ea typeface="Calibri"/>
              <a:cs typeface="Calibri"/>
              <a:sym typeface="Calibri"/>
            </a:endParaRPr>
          </a:p>
        </p:txBody>
      </p:sp>
      <p:sp>
        <p:nvSpPr>
          <p:cNvPr id="479" name="Google Shape;479;p31"/>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WORKED EXAMPLE: CREDENTIALS</a:t>
            </a:r>
            <a:endParaRPr b="0" i="0" sz="700" u="none" cap="none" strike="noStrike">
              <a:solidFill>
                <a:schemeClr val="dk1"/>
              </a:solidFill>
              <a:latin typeface="Calibri"/>
              <a:ea typeface="Calibri"/>
              <a:cs typeface="Calibri"/>
              <a:sym typeface="Calibri"/>
            </a:endParaRPr>
          </a:p>
        </p:txBody>
      </p:sp>
      <p:sp>
        <p:nvSpPr>
          <p:cNvPr id="480" name="Google Shape;480;p31"/>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485" name="Shape 485"/>
        <p:cNvGrpSpPr/>
        <p:nvPr/>
      </p:nvGrpSpPr>
      <p:grpSpPr>
        <a:xfrm>
          <a:off x="0" y="0"/>
          <a:ext cx="0" cy="0"/>
          <a:chOff x="0" y="0"/>
          <a:chExt cx="0" cy="0"/>
        </a:xfrm>
      </p:grpSpPr>
      <p:sp>
        <p:nvSpPr>
          <p:cNvPr id="486" name="Google Shape;486;p32"/>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FINDING SCANS</a:t>
            </a:r>
            <a:endParaRPr b="0" i="0" sz="1000" u="none" cap="none" strike="noStrike">
              <a:solidFill>
                <a:schemeClr val="dk1"/>
              </a:solidFill>
              <a:latin typeface="Calibri"/>
              <a:ea typeface="Calibri"/>
              <a:cs typeface="Calibri"/>
              <a:sym typeface="Calibri"/>
            </a:endParaRPr>
          </a:p>
        </p:txBody>
      </p:sp>
      <p:sp>
        <p:nvSpPr>
          <p:cNvPr id="487" name="Google Shape;487;p32"/>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What a scan looks like in traffic</a:t>
            </a:r>
            <a:endParaRPr b="0" i="0" sz="2200" u="none" cap="none" strike="noStrike">
              <a:solidFill>
                <a:schemeClr val="dk1"/>
              </a:solidFill>
              <a:latin typeface="Calibri"/>
              <a:ea typeface="Calibri"/>
              <a:cs typeface="Calibri"/>
              <a:sym typeface="Calibri"/>
            </a:endParaRPr>
          </a:p>
        </p:txBody>
      </p:sp>
      <p:sp>
        <p:nvSpPr>
          <p:cNvPr id="488" name="Google Shape;488;p32"/>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The pattern matters more than any single packet</a:t>
            </a:r>
            <a:endParaRPr b="0" i="0" sz="1000" u="none" cap="none" strike="noStrike">
              <a:solidFill>
                <a:schemeClr val="dk1"/>
              </a:solidFill>
              <a:latin typeface="Calibri"/>
              <a:ea typeface="Calibri"/>
              <a:cs typeface="Calibri"/>
              <a:sym typeface="Calibri"/>
            </a:endParaRPr>
          </a:p>
        </p:txBody>
      </p:sp>
      <p:sp>
        <p:nvSpPr>
          <p:cNvPr id="489" name="Google Shape;489;p32"/>
          <p:cNvSpPr/>
          <p:nvPr/>
        </p:nvSpPr>
        <p:spPr>
          <a:xfrm>
            <a:off x="342900" y="1474470"/>
            <a:ext cx="1988820" cy="1714500"/>
          </a:xfrm>
          <a:prstGeom prst="roundRect">
            <a:avLst>
              <a:gd fmla="val 32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0" name="Google Shape;490;p32"/>
          <p:cNvSpPr/>
          <p:nvPr/>
        </p:nvSpPr>
        <p:spPr>
          <a:xfrm>
            <a:off x="514350" y="164592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users-white.png" id="491" name="Google Shape;491;p32"/>
          <p:cNvPicPr preferRelativeResize="0"/>
          <p:nvPr/>
        </p:nvPicPr>
        <p:blipFill rotWithShape="1">
          <a:blip r:embed="rId3">
            <a:alphaModFix/>
          </a:blip>
          <a:srcRect b="0" l="0" r="0" t="0"/>
          <a:stretch/>
        </p:blipFill>
        <p:spPr>
          <a:xfrm>
            <a:off x="612419" y="1743989"/>
            <a:ext cx="181052" cy="181051"/>
          </a:xfrm>
          <a:prstGeom prst="rect">
            <a:avLst/>
          </a:prstGeom>
          <a:noFill/>
          <a:ln>
            <a:noFill/>
          </a:ln>
        </p:spPr>
      </p:pic>
      <p:sp>
        <p:nvSpPr>
          <p:cNvPr id="492" name="Google Shape;492;p32"/>
          <p:cNvSpPr/>
          <p:nvPr/>
        </p:nvSpPr>
        <p:spPr>
          <a:xfrm>
            <a:off x="514350" y="2125980"/>
            <a:ext cx="1645920" cy="342900"/>
          </a:xfrm>
          <a:prstGeom prst="rect">
            <a:avLst/>
          </a:prstGeom>
          <a:noFill/>
          <a:ln>
            <a:noFill/>
          </a:ln>
        </p:spPr>
        <p:txBody>
          <a:bodyPr anchorCtr="0" anchor="ctr" bIns="0" lIns="0" spcFirstLastPara="1" rIns="0" wrap="square" tIns="0">
            <a:noAutofit/>
          </a:bodyPr>
          <a:lstStyle/>
          <a:p>
            <a:pPr indent="0" lvl="0" marL="0" marR="0" rtl="0" algn="l">
              <a:lnSpc>
                <a:spcPct val="116666"/>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One host, many destinations</a:t>
            </a:r>
            <a:endParaRPr b="0" i="0" sz="900" u="none" cap="none" strike="noStrike">
              <a:solidFill>
                <a:schemeClr val="dk1"/>
              </a:solidFill>
              <a:latin typeface="Calibri"/>
              <a:ea typeface="Calibri"/>
              <a:cs typeface="Calibri"/>
              <a:sym typeface="Calibri"/>
            </a:endParaRPr>
          </a:p>
        </p:txBody>
      </p:sp>
      <p:sp>
        <p:nvSpPr>
          <p:cNvPr id="493" name="Google Shape;493;p32"/>
          <p:cNvSpPr/>
          <p:nvPr/>
        </p:nvSpPr>
        <p:spPr>
          <a:xfrm>
            <a:off x="514350" y="2468880"/>
            <a:ext cx="1645920" cy="651510"/>
          </a:xfrm>
          <a:prstGeom prst="rect">
            <a:avLst/>
          </a:prstGeom>
          <a:noFill/>
          <a:ln>
            <a:noFill/>
          </a:ln>
        </p:spPr>
        <p:txBody>
          <a:bodyPr anchorCtr="0" anchor="ctr" bIns="0" lIns="0" spcFirstLastPara="1" rIns="0" wrap="square" tIns="0">
            <a:noAutofit/>
          </a:bodyPr>
          <a:lstStyle/>
          <a:p>
            <a:pPr indent="0" lvl="0" marL="0" marR="0" rtl="0" algn="l">
              <a:lnSpc>
                <a:spcPct val="136842"/>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A single source IP showing up in far more conversations than any normal client would generate.</a:t>
            </a:r>
            <a:endParaRPr b="0" i="0" sz="700" u="none" cap="none" strike="noStrike">
              <a:solidFill>
                <a:schemeClr val="dk1"/>
              </a:solidFill>
              <a:latin typeface="Calibri"/>
              <a:ea typeface="Calibri"/>
              <a:cs typeface="Calibri"/>
              <a:sym typeface="Calibri"/>
            </a:endParaRPr>
          </a:p>
        </p:txBody>
      </p:sp>
      <p:sp>
        <p:nvSpPr>
          <p:cNvPr id="494" name="Google Shape;494;p32"/>
          <p:cNvSpPr/>
          <p:nvPr/>
        </p:nvSpPr>
        <p:spPr>
          <a:xfrm>
            <a:off x="2455164" y="1474470"/>
            <a:ext cx="1988820" cy="1714500"/>
          </a:xfrm>
          <a:prstGeom prst="roundRect">
            <a:avLst>
              <a:gd fmla="val 32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5" name="Google Shape;495;p32"/>
          <p:cNvSpPr/>
          <p:nvPr/>
        </p:nvSpPr>
        <p:spPr>
          <a:xfrm>
            <a:off x="2626614" y="164592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clock-white.png" id="496" name="Google Shape;496;p32"/>
          <p:cNvPicPr preferRelativeResize="0"/>
          <p:nvPr/>
        </p:nvPicPr>
        <p:blipFill rotWithShape="1">
          <a:blip r:embed="rId4">
            <a:alphaModFix/>
          </a:blip>
          <a:srcRect b="0" l="0" r="0" t="0"/>
          <a:stretch/>
        </p:blipFill>
        <p:spPr>
          <a:xfrm>
            <a:off x="2724683" y="1743989"/>
            <a:ext cx="181051" cy="181051"/>
          </a:xfrm>
          <a:prstGeom prst="rect">
            <a:avLst/>
          </a:prstGeom>
          <a:noFill/>
          <a:ln>
            <a:noFill/>
          </a:ln>
        </p:spPr>
      </p:pic>
      <p:sp>
        <p:nvSpPr>
          <p:cNvPr id="497" name="Google Shape;497;p32"/>
          <p:cNvSpPr/>
          <p:nvPr/>
        </p:nvSpPr>
        <p:spPr>
          <a:xfrm>
            <a:off x="2626614" y="2125980"/>
            <a:ext cx="1645920" cy="342900"/>
          </a:xfrm>
          <a:prstGeom prst="rect">
            <a:avLst/>
          </a:prstGeom>
          <a:noFill/>
          <a:ln>
            <a:noFill/>
          </a:ln>
        </p:spPr>
        <p:txBody>
          <a:bodyPr anchorCtr="0" anchor="ctr" bIns="0" lIns="0" spcFirstLastPara="1" rIns="0" wrap="square" tIns="0">
            <a:noAutofit/>
          </a:bodyPr>
          <a:lstStyle/>
          <a:p>
            <a:pPr indent="0" lvl="0" marL="0" marR="0" rtl="0" algn="l">
              <a:lnSpc>
                <a:spcPct val="116666"/>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Tight timing</a:t>
            </a:r>
            <a:endParaRPr b="0" i="0" sz="900" u="none" cap="none" strike="noStrike">
              <a:solidFill>
                <a:schemeClr val="dk1"/>
              </a:solidFill>
              <a:latin typeface="Calibri"/>
              <a:ea typeface="Calibri"/>
              <a:cs typeface="Calibri"/>
              <a:sym typeface="Calibri"/>
            </a:endParaRPr>
          </a:p>
        </p:txBody>
      </p:sp>
      <p:sp>
        <p:nvSpPr>
          <p:cNvPr id="498" name="Google Shape;498;p32"/>
          <p:cNvSpPr/>
          <p:nvPr/>
        </p:nvSpPr>
        <p:spPr>
          <a:xfrm>
            <a:off x="2626614" y="2468880"/>
            <a:ext cx="1645920" cy="651510"/>
          </a:xfrm>
          <a:prstGeom prst="rect">
            <a:avLst/>
          </a:prstGeom>
          <a:noFill/>
          <a:ln>
            <a:noFill/>
          </a:ln>
        </p:spPr>
        <p:txBody>
          <a:bodyPr anchorCtr="0" anchor="ctr" bIns="0" lIns="0" spcFirstLastPara="1" rIns="0" wrap="square" tIns="0">
            <a:noAutofit/>
          </a:bodyPr>
          <a:lstStyle/>
          <a:p>
            <a:pPr indent="0" lvl="0" marL="0" marR="0" rtl="0" algn="l">
              <a:lnSpc>
                <a:spcPct val="136842"/>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Connections attempted seconds or milliseconds apart, faster than a person clicking around.</a:t>
            </a:r>
            <a:endParaRPr b="0" i="0" sz="700" u="none" cap="none" strike="noStrike">
              <a:solidFill>
                <a:schemeClr val="dk1"/>
              </a:solidFill>
              <a:latin typeface="Calibri"/>
              <a:ea typeface="Calibri"/>
              <a:cs typeface="Calibri"/>
              <a:sym typeface="Calibri"/>
            </a:endParaRPr>
          </a:p>
        </p:txBody>
      </p:sp>
      <p:sp>
        <p:nvSpPr>
          <p:cNvPr id="499" name="Google Shape;499;p32"/>
          <p:cNvSpPr/>
          <p:nvPr/>
        </p:nvSpPr>
        <p:spPr>
          <a:xfrm>
            <a:off x="4567428" y="1474470"/>
            <a:ext cx="1988820" cy="1714500"/>
          </a:xfrm>
          <a:prstGeom prst="roundRect">
            <a:avLst>
              <a:gd fmla="val 32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0" name="Google Shape;500;p32"/>
          <p:cNvSpPr/>
          <p:nvPr/>
        </p:nvSpPr>
        <p:spPr>
          <a:xfrm>
            <a:off x="4738878" y="164592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alert-white.png" id="501" name="Google Shape;501;p32"/>
          <p:cNvPicPr preferRelativeResize="0"/>
          <p:nvPr/>
        </p:nvPicPr>
        <p:blipFill rotWithShape="1">
          <a:blip r:embed="rId5">
            <a:alphaModFix/>
          </a:blip>
          <a:srcRect b="0" l="0" r="0" t="0"/>
          <a:stretch/>
        </p:blipFill>
        <p:spPr>
          <a:xfrm>
            <a:off x="4836947" y="1743989"/>
            <a:ext cx="181051" cy="181051"/>
          </a:xfrm>
          <a:prstGeom prst="rect">
            <a:avLst/>
          </a:prstGeom>
          <a:noFill/>
          <a:ln>
            <a:noFill/>
          </a:ln>
        </p:spPr>
      </p:pic>
      <p:sp>
        <p:nvSpPr>
          <p:cNvPr id="502" name="Google Shape;502;p32"/>
          <p:cNvSpPr/>
          <p:nvPr/>
        </p:nvSpPr>
        <p:spPr>
          <a:xfrm>
            <a:off x="4738878" y="2125980"/>
            <a:ext cx="1645920" cy="342900"/>
          </a:xfrm>
          <a:prstGeom prst="rect">
            <a:avLst/>
          </a:prstGeom>
          <a:noFill/>
          <a:ln>
            <a:noFill/>
          </a:ln>
        </p:spPr>
        <p:txBody>
          <a:bodyPr anchorCtr="0" anchor="ctr" bIns="0" lIns="0" spcFirstLastPara="1" rIns="0" wrap="square" tIns="0">
            <a:noAutofit/>
          </a:bodyPr>
          <a:lstStyle/>
          <a:p>
            <a:pPr indent="0" lvl="0" marL="0" marR="0" rtl="0" algn="l">
              <a:lnSpc>
                <a:spcPct val="116666"/>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Handshakes that never finish</a:t>
            </a:r>
            <a:endParaRPr b="0" i="0" sz="900" u="none" cap="none" strike="noStrike">
              <a:solidFill>
                <a:schemeClr val="dk1"/>
              </a:solidFill>
              <a:latin typeface="Calibri"/>
              <a:ea typeface="Calibri"/>
              <a:cs typeface="Calibri"/>
              <a:sym typeface="Calibri"/>
            </a:endParaRPr>
          </a:p>
        </p:txBody>
      </p:sp>
      <p:sp>
        <p:nvSpPr>
          <p:cNvPr id="503" name="Google Shape;503;p32"/>
          <p:cNvSpPr/>
          <p:nvPr/>
        </p:nvSpPr>
        <p:spPr>
          <a:xfrm>
            <a:off x="4738878" y="2468880"/>
            <a:ext cx="1645920" cy="651510"/>
          </a:xfrm>
          <a:prstGeom prst="rect">
            <a:avLst/>
          </a:prstGeom>
          <a:noFill/>
          <a:ln>
            <a:noFill/>
          </a:ln>
        </p:spPr>
        <p:txBody>
          <a:bodyPr anchorCtr="0" anchor="ctr" bIns="0" lIns="0" spcFirstLastPara="1" rIns="0" wrap="square" tIns="0">
            <a:noAutofit/>
          </a:bodyPr>
          <a:lstStyle/>
          <a:p>
            <a:pPr indent="0" lvl="0" marL="0" marR="0" rtl="0" algn="l">
              <a:lnSpc>
                <a:spcPct val="136842"/>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Many SYNs, few completed three way handshakes. A real client finishes what it starts.</a:t>
            </a:r>
            <a:endParaRPr b="0" i="0" sz="700" u="none" cap="none" strike="noStrike">
              <a:solidFill>
                <a:schemeClr val="dk1"/>
              </a:solidFill>
              <a:latin typeface="Calibri"/>
              <a:ea typeface="Calibri"/>
              <a:cs typeface="Calibri"/>
              <a:sym typeface="Calibri"/>
            </a:endParaRPr>
          </a:p>
        </p:txBody>
      </p:sp>
      <p:sp>
        <p:nvSpPr>
          <p:cNvPr id="504" name="Google Shape;504;p32"/>
          <p:cNvSpPr/>
          <p:nvPr/>
        </p:nvSpPr>
        <p:spPr>
          <a:xfrm>
            <a:off x="6679692" y="1474470"/>
            <a:ext cx="1988820" cy="1714500"/>
          </a:xfrm>
          <a:prstGeom prst="roundRect">
            <a:avLst>
              <a:gd fmla="val 32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5" name="Google Shape;505;p32"/>
          <p:cNvSpPr/>
          <p:nvPr/>
        </p:nvSpPr>
        <p:spPr>
          <a:xfrm>
            <a:off x="6851142" y="164592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shield-white.png" id="506" name="Google Shape;506;p32"/>
          <p:cNvPicPr preferRelativeResize="0"/>
          <p:nvPr/>
        </p:nvPicPr>
        <p:blipFill rotWithShape="1">
          <a:blip r:embed="rId6">
            <a:alphaModFix/>
          </a:blip>
          <a:srcRect b="0" l="0" r="0" t="0"/>
          <a:stretch/>
        </p:blipFill>
        <p:spPr>
          <a:xfrm>
            <a:off x="6949211" y="1743989"/>
            <a:ext cx="181051" cy="181051"/>
          </a:xfrm>
          <a:prstGeom prst="rect">
            <a:avLst/>
          </a:prstGeom>
          <a:noFill/>
          <a:ln>
            <a:noFill/>
          </a:ln>
        </p:spPr>
      </p:pic>
      <p:sp>
        <p:nvSpPr>
          <p:cNvPr id="507" name="Google Shape;507;p32"/>
          <p:cNvSpPr/>
          <p:nvPr/>
        </p:nvSpPr>
        <p:spPr>
          <a:xfrm>
            <a:off x="6851142" y="2125980"/>
            <a:ext cx="1645920" cy="342900"/>
          </a:xfrm>
          <a:prstGeom prst="rect">
            <a:avLst/>
          </a:prstGeom>
          <a:noFill/>
          <a:ln>
            <a:noFill/>
          </a:ln>
        </p:spPr>
        <p:txBody>
          <a:bodyPr anchorCtr="0" anchor="ctr" bIns="0" lIns="0" spcFirstLastPara="1" rIns="0" wrap="square" tIns="0">
            <a:noAutofit/>
          </a:bodyPr>
          <a:lstStyle/>
          <a:p>
            <a:pPr indent="0" lvl="0" marL="0" marR="0" rtl="0" algn="l">
              <a:lnSpc>
                <a:spcPct val="116666"/>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A wave of resets</a:t>
            </a:r>
            <a:endParaRPr b="0" i="0" sz="900" u="none" cap="none" strike="noStrike">
              <a:solidFill>
                <a:schemeClr val="dk1"/>
              </a:solidFill>
              <a:latin typeface="Calibri"/>
              <a:ea typeface="Calibri"/>
              <a:cs typeface="Calibri"/>
              <a:sym typeface="Calibri"/>
            </a:endParaRPr>
          </a:p>
        </p:txBody>
      </p:sp>
      <p:sp>
        <p:nvSpPr>
          <p:cNvPr id="508" name="Google Shape;508;p32"/>
          <p:cNvSpPr/>
          <p:nvPr/>
        </p:nvSpPr>
        <p:spPr>
          <a:xfrm>
            <a:off x="6851142" y="2468880"/>
            <a:ext cx="1645920" cy="651510"/>
          </a:xfrm>
          <a:prstGeom prst="rect">
            <a:avLst/>
          </a:prstGeom>
          <a:noFill/>
          <a:ln>
            <a:noFill/>
          </a:ln>
        </p:spPr>
        <p:txBody>
          <a:bodyPr anchorCtr="0" anchor="ctr" bIns="0" lIns="0" spcFirstLastPara="1" rIns="0" wrap="square" tIns="0">
            <a:noAutofit/>
          </a:bodyPr>
          <a:lstStyle/>
          <a:p>
            <a:pPr indent="0" lvl="0" marL="0" marR="0" rtl="0" algn="l">
              <a:lnSpc>
                <a:spcPct val="136842"/>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Closed ports answer a SYN with an RST. A scan against many ports produces a burst of them.</a:t>
            </a:r>
            <a:endParaRPr b="0" i="0" sz="700" u="none" cap="none" strike="noStrike">
              <a:solidFill>
                <a:schemeClr val="dk1"/>
              </a:solidFill>
              <a:latin typeface="Calibri"/>
              <a:ea typeface="Calibri"/>
              <a:cs typeface="Calibri"/>
              <a:sym typeface="Calibri"/>
            </a:endParaRPr>
          </a:p>
        </p:txBody>
      </p:sp>
      <p:sp>
        <p:nvSpPr>
          <p:cNvPr id="509" name="Google Shape;509;p32"/>
          <p:cNvSpPr/>
          <p:nvPr/>
        </p:nvSpPr>
        <p:spPr>
          <a:xfrm>
            <a:off x="342900" y="3360420"/>
            <a:ext cx="80924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1" lang="en" sz="900" u="none" cap="none" strike="noStrike">
                <a:solidFill>
                  <a:srgbClr val="6B6560"/>
                </a:solidFill>
                <a:latin typeface="Calibri"/>
                <a:ea typeface="Calibri"/>
                <a:cs typeface="Calibri"/>
                <a:sym typeface="Calibri"/>
              </a:rPr>
              <a:t>Statistics &gt; Conversations, sorted by number of connections, usually finds this faster than any filter.</a:t>
            </a:r>
            <a:endParaRPr b="0" i="0" sz="900" u="none" cap="none" strike="noStrike">
              <a:solidFill>
                <a:schemeClr val="dk1"/>
              </a:solidFill>
              <a:latin typeface="Calibri"/>
              <a:ea typeface="Calibri"/>
              <a:cs typeface="Calibri"/>
              <a:sym typeface="Calibri"/>
            </a:endParaRPr>
          </a:p>
        </p:txBody>
      </p:sp>
      <p:sp>
        <p:nvSpPr>
          <p:cNvPr id="510" name="Google Shape;510;p32"/>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WHAT A SCAN LOOKS LIKE</a:t>
            </a:r>
            <a:endParaRPr b="0" i="0" sz="700" u="none" cap="none" strike="noStrike">
              <a:solidFill>
                <a:schemeClr val="dk1"/>
              </a:solidFill>
              <a:latin typeface="Calibri"/>
              <a:ea typeface="Calibri"/>
              <a:cs typeface="Calibri"/>
              <a:sym typeface="Calibri"/>
            </a:endParaRPr>
          </a:p>
        </p:txBody>
      </p:sp>
      <p:sp>
        <p:nvSpPr>
          <p:cNvPr id="511" name="Google Shape;511;p32"/>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516" name="Shape 516"/>
        <p:cNvGrpSpPr/>
        <p:nvPr/>
      </p:nvGrpSpPr>
      <p:grpSpPr>
        <a:xfrm>
          <a:off x="0" y="0"/>
          <a:ext cx="0" cy="0"/>
          <a:chOff x="0" y="0"/>
          <a:chExt cx="0" cy="0"/>
        </a:xfrm>
      </p:grpSpPr>
      <p:sp>
        <p:nvSpPr>
          <p:cNvPr id="517" name="Google Shape;517;p33"/>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WORKED EXAMPLE</a:t>
            </a:r>
            <a:endParaRPr b="0" i="0" sz="1000" u="none" cap="none" strike="noStrike">
              <a:solidFill>
                <a:schemeClr val="dk1"/>
              </a:solidFill>
              <a:latin typeface="Calibri"/>
              <a:ea typeface="Calibri"/>
              <a:cs typeface="Calibri"/>
              <a:sym typeface="Calibri"/>
            </a:endParaRPr>
          </a:p>
        </p:txBody>
      </p:sp>
      <p:sp>
        <p:nvSpPr>
          <p:cNvPr id="518" name="Google Shape;518;p33"/>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Spotting an nmap scan</a:t>
            </a:r>
            <a:endParaRPr b="0" i="0" sz="2200" u="none" cap="none" strike="noStrike">
              <a:solidFill>
                <a:schemeClr val="dk1"/>
              </a:solidFill>
              <a:latin typeface="Calibri"/>
              <a:ea typeface="Calibri"/>
              <a:cs typeface="Calibri"/>
              <a:sym typeface="Calibri"/>
            </a:endParaRPr>
          </a:p>
        </p:txBody>
      </p:sp>
      <p:sp>
        <p:nvSpPr>
          <p:cNvPr id="519" name="Google Shape;519;p33"/>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The walkthrough</a:t>
            </a:r>
            <a:endParaRPr b="0" i="0" sz="1000" u="none" cap="none" strike="noStrike">
              <a:solidFill>
                <a:schemeClr val="dk1"/>
              </a:solidFill>
              <a:latin typeface="Calibri"/>
              <a:ea typeface="Calibri"/>
              <a:cs typeface="Calibri"/>
              <a:sym typeface="Calibri"/>
            </a:endParaRPr>
          </a:p>
        </p:txBody>
      </p:sp>
      <p:sp>
        <p:nvSpPr>
          <p:cNvPr id="520" name="Google Shape;520;p33"/>
          <p:cNvSpPr/>
          <p:nvPr/>
        </p:nvSpPr>
        <p:spPr>
          <a:xfrm>
            <a:off x="342900" y="1405890"/>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1" name="Google Shape;521;p33"/>
          <p:cNvSpPr/>
          <p:nvPr/>
        </p:nvSpPr>
        <p:spPr>
          <a:xfrm>
            <a:off x="342900" y="1405890"/>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522" name="Google Shape;522;p33"/>
          <p:cNvSpPr/>
          <p:nvPr/>
        </p:nvSpPr>
        <p:spPr>
          <a:xfrm>
            <a:off x="754380" y="1385316"/>
            <a:ext cx="3017520" cy="315468"/>
          </a:xfrm>
          <a:prstGeom prst="rect">
            <a:avLst/>
          </a:prstGeom>
          <a:noFill/>
          <a:ln>
            <a:noFill/>
          </a:ln>
        </p:spPr>
        <p:txBody>
          <a:bodyPr anchorCtr="0" anchor="ctr" bIns="0" lIns="0" spcFirstLastPara="1" rIns="0" wrap="square" tIns="0">
            <a:noAutofit/>
          </a:bodyPr>
          <a:lstStyle/>
          <a:p>
            <a:pPr indent="0" lvl="0" marL="0" marR="0" rtl="0" algn="l">
              <a:lnSpc>
                <a:spcPct val="108333"/>
              </a:lnSpc>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Open Statistics &gt; Conversations</a:t>
            </a:r>
            <a:endParaRPr b="0" i="0" sz="900" u="none" cap="none" strike="noStrike">
              <a:solidFill>
                <a:schemeClr val="dk1"/>
              </a:solidFill>
              <a:latin typeface="Calibri"/>
              <a:ea typeface="Calibri"/>
              <a:cs typeface="Calibri"/>
              <a:sym typeface="Calibri"/>
            </a:endParaRPr>
          </a:p>
        </p:txBody>
      </p:sp>
      <p:sp>
        <p:nvSpPr>
          <p:cNvPr id="523" name="Google Shape;523;p33"/>
          <p:cNvSpPr/>
          <p:nvPr/>
        </p:nvSpPr>
        <p:spPr>
          <a:xfrm>
            <a:off x="3840480" y="1385316"/>
            <a:ext cx="4937760" cy="315468"/>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4AD4C4"/>
              </a:buClr>
              <a:buSzPts val="800"/>
              <a:buFont typeface="Consolas"/>
              <a:buNone/>
            </a:pPr>
            <a:r>
              <a:rPr b="0" i="0" lang="en" sz="800" u="none" cap="none" strike="noStrike">
                <a:solidFill>
                  <a:srgbClr val="4AD4C4"/>
                </a:solidFill>
                <a:latin typeface="Consolas"/>
                <a:ea typeface="Consolas"/>
                <a:cs typeface="Consolas"/>
                <a:sym typeface="Consolas"/>
              </a:rPr>
              <a:t>Sort the TCP tab by number of packets</a:t>
            </a:r>
            <a:endParaRPr b="0" i="0" sz="800" u="none" cap="none" strike="noStrike">
              <a:solidFill>
                <a:schemeClr val="dk1"/>
              </a:solidFill>
              <a:latin typeface="Calibri"/>
              <a:ea typeface="Calibri"/>
              <a:cs typeface="Calibri"/>
              <a:sym typeface="Calibri"/>
            </a:endParaRPr>
          </a:p>
        </p:txBody>
      </p:sp>
      <p:sp>
        <p:nvSpPr>
          <p:cNvPr id="524" name="Google Shape;524;p33"/>
          <p:cNvSpPr/>
          <p:nvPr/>
        </p:nvSpPr>
        <p:spPr>
          <a:xfrm>
            <a:off x="342900" y="1831086"/>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5" name="Google Shape;525;p33"/>
          <p:cNvSpPr/>
          <p:nvPr/>
        </p:nvSpPr>
        <p:spPr>
          <a:xfrm>
            <a:off x="342900" y="1831086"/>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526" name="Google Shape;526;p33"/>
          <p:cNvSpPr/>
          <p:nvPr/>
        </p:nvSpPr>
        <p:spPr>
          <a:xfrm>
            <a:off x="754380" y="1810512"/>
            <a:ext cx="3017520" cy="315468"/>
          </a:xfrm>
          <a:prstGeom prst="rect">
            <a:avLst/>
          </a:prstGeom>
          <a:noFill/>
          <a:ln>
            <a:noFill/>
          </a:ln>
        </p:spPr>
        <p:txBody>
          <a:bodyPr anchorCtr="0" anchor="ctr" bIns="0" lIns="0" spcFirstLastPara="1" rIns="0" wrap="square" tIns="0">
            <a:noAutofit/>
          </a:bodyPr>
          <a:lstStyle/>
          <a:p>
            <a:pPr indent="0" lvl="0" marL="0" marR="0" rtl="0" algn="l">
              <a:lnSpc>
                <a:spcPct val="108333"/>
              </a:lnSpc>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Spot the outlier</a:t>
            </a:r>
            <a:endParaRPr b="0" i="0" sz="900" u="none" cap="none" strike="noStrike">
              <a:solidFill>
                <a:schemeClr val="dk1"/>
              </a:solidFill>
              <a:latin typeface="Calibri"/>
              <a:ea typeface="Calibri"/>
              <a:cs typeface="Calibri"/>
              <a:sym typeface="Calibri"/>
            </a:endParaRPr>
          </a:p>
        </p:txBody>
      </p:sp>
      <p:sp>
        <p:nvSpPr>
          <p:cNvPr id="527" name="Google Shape;527;p33"/>
          <p:cNvSpPr/>
          <p:nvPr/>
        </p:nvSpPr>
        <p:spPr>
          <a:xfrm>
            <a:off x="3840480" y="1810512"/>
            <a:ext cx="4937760" cy="315468"/>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4AD4C4"/>
              </a:buClr>
              <a:buSzPts val="800"/>
              <a:buFont typeface="Consolas"/>
              <a:buNone/>
            </a:pPr>
            <a:r>
              <a:rPr b="0" i="0" lang="en" sz="800" u="none" cap="none" strike="noStrike">
                <a:solidFill>
                  <a:srgbClr val="4AD4C4"/>
                </a:solidFill>
                <a:latin typeface="Consolas"/>
                <a:ea typeface="Consolas"/>
                <a:cs typeface="Consolas"/>
                <a:sym typeface="Consolas"/>
              </a:rPr>
              <a:t>One source IP with connections to dozens of destination ports on the same host</a:t>
            </a:r>
            <a:endParaRPr b="0" i="0" sz="800" u="none" cap="none" strike="noStrike">
              <a:solidFill>
                <a:schemeClr val="dk1"/>
              </a:solidFill>
              <a:latin typeface="Calibri"/>
              <a:ea typeface="Calibri"/>
              <a:cs typeface="Calibri"/>
              <a:sym typeface="Calibri"/>
            </a:endParaRPr>
          </a:p>
        </p:txBody>
      </p:sp>
      <p:sp>
        <p:nvSpPr>
          <p:cNvPr id="528" name="Google Shape;528;p33"/>
          <p:cNvSpPr/>
          <p:nvPr/>
        </p:nvSpPr>
        <p:spPr>
          <a:xfrm>
            <a:off x="342900" y="2256282"/>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9" name="Google Shape;529;p33"/>
          <p:cNvSpPr/>
          <p:nvPr/>
        </p:nvSpPr>
        <p:spPr>
          <a:xfrm>
            <a:off x="342900" y="2256282"/>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530" name="Google Shape;530;p33"/>
          <p:cNvSpPr/>
          <p:nvPr/>
        </p:nvSpPr>
        <p:spPr>
          <a:xfrm>
            <a:off x="754380" y="2235708"/>
            <a:ext cx="3017520" cy="315468"/>
          </a:xfrm>
          <a:prstGeom prst="rect">
            <a:avLst/>
          </a:prstGeom>
          <a:noFill/>
          <a:ln>
            <a:noFill/>
          </a:ln>
        </p:spPr>
        <p:txBody>
          <a:bodyPr anchorCtr="0" anchor="ctr" bIns="0" lIns="0" spcFirstLastPara="1" rIns="0" wrap="square" tIns="0">
            <a:noAutofit/>
          </a:bodyPr>
          <a:lstStyle/>
          <a:p>
            <a:pPr indent="0" lvl="0" marL="0" marR="0" rtl="0" algn="l">
              <a:lnSpc>
                <a:spcPct val="108333"/>
              </a:lnSpc>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Filter to confirm it</a:t>
            </a:r>
            <a:endParaRPr b="0" i="0" sz="900" u="none" cap="none" strike="noStrike">
              <a:solidFill>
                <a:schemeClr val="dk1"/>
              </a:solidFill>
              <a:latin typeface="Calibri"/>
              <a:ea typeface="Calibri"/>
              <a:cs typeface="Calibri"/>
              <a:sym typeface="Calibri"/>
            </a:endParaRPr>
          </a:p>
        </p:txBody>
      </p:sp>
      <p:sp>
        <p:nvSpPr>
          <p:cNvPr id="531" name="Google Shape;531;p33"/>
          <p:cNvSpPr/>
          <p:nvPr/>
        </p:nvSpPr>
        <p:spPr>
          <a:xfrm>
            <a:off x="3840480" y="2235708"/>
            <a:ext cx="4937760" cy="315468"/>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4AD4C4"/>
              </a:buClr>
              <a:buSzPts val="800"/>
              <a:buFont typeface="Consolas"/>
              <a:buNone/>
            </a:pPr>
            <a:r>
              <a:rPr b="0" i="0" lang="en" sz="800" u="none" cap="none" strike="noStrike">
                <a:solidFill>
                  <a:srgbClr val="4AD4C4"/>
                </a:solidFill>
                <a:latin typeface="Consolas"/>
                <a:ea typeface="Consolas"/>
                <a:cs typeface="Consolas"/>
                <a:sym typeface="Consolas"/>
              </a:rPr>
              <a:t>tcp.flags.syn == 1 &amp;&amp; tcp.flags.ack == 0 &amp;&amp; ip.src == 10.0.30.10</a:t>
            </a:r>
            <a:endParaRPr b="0" i="0" sz="800" u="none" cap="none" strike="noStrike">
              <a:solidFill>
                <a:schemeClr val="dk1"/>
              </a:solidFill>
              <a:latin typeface="Calibri"/>
              <a:ea typeface="Calibri"/>
              <a:cs typeface="Calibri"/>
              <a:sym typeface="Calibri"/>
            </a:endParaRPr>
          </a:p>
        </p:txBody>
      </p:sp>
      <p:sp>
        <p:nvSpPr>
          <p:cNvPr id="532" name="Google Shape;532;p33"/>
          <p:cNvSpPr/>
          <p:nvPr/>
        </p:nvSpPr>
        <p:spPr>
          <a:xfrm>
            <a:off x="342900" y="2681478"/>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3" name="Google Shape;533;p33"/>
          <p:cNvSpPr/>
          <p:nvPr/>
        </p:nvSpPr>
        <p:spPr>
          <a:xfrm>
            <a:off x="342900" y="2681478"/>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4</a:t>
            </a:r>
            <a:endParaRPr b="0" i="0" sz="1200" u="none" cap="none" strike="noStrike">
              <a:solidFill>
                <a:schemeClr val="dk1"/>
              </a:solidFill>
              <a:latin typeface="Calibri"/>
              <a:ea typeface="Calibri"/>
              <a:cs typeface="Calibri"/>
              <a:sym typeface="Calibri"/>
            </a:endParaRPr>
          </a:p>
        </p:txBody>
      </p:sp>
      <p:sp>
        <p:nvSpPr>
          <p:cNvPr id="534" name="Google Shape;534;p33"/>
          <p:cNvSpPr/>
          <p:nvPr/>
        </p:nvSpPr>
        <p:spPr>
          <a:xfrm>
            <a:off x="754380" y="2660904"/>
            <a:ext cx="3017520" cy="315468"/>
          </a:xfrm>
          <a:prstGeom prst="rect">
            <a:avLst/>
          </a:prstGeom>
          <a:noFill/>
          <a:ln>
            <a:noFill/>
          </a:ln>
        </p:spPr>
        <p:txBody>
          <a:bodyPr anchorCtr="0" anchor="ctr" bIns="0" lIns="0" spcFirstLastPara="1" rIns="0" wrap="square" tIns="0">
            <a:noAutofit/>
          </a:bodyPr>
          <a:lstStyle/>
          <a:p>
            <a:pPr indent="0" lvl="0" marL="0" marR="0" rtl="0" algn="l">
              <a:lnSpc>
                <a:spcPct val="108333"/>
              </a:lnSpc>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Check the response pattern</a:t>
            </a:r>
            <a:endParaRPr b="0" i="0" sz="900" u="none" cap="none" strike="noStrike">
              <a:solidFill>
                <a:schemeClr val="dk1"/>
              </a:solidFill>
              <a:latin typeface="Calibri"/>
              <a:ea typeface="Calibri"/>
              <a:cs typeface="Calibri"/>
              <a:sym typeface="Calibri"/>
            </a:endParaRPr>
          </a:p>
        </p:txBody>
      </p:sp>
      <p:sp>
        <p:nvSpPr>
          <p:cNvPr id="535" name="Google Shape;535;p33"/>
          <p:cNvSpPr/>
          <p:nvPr/>
        </p:nvSpPr>
        <p:spPr>
          <a:xfrm>
            <a:off x="3840480" y="2660904"/>
            <a:ext cx="4937760" cy="315468"/>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4AD4C4"/>
              </a:buClr>
              <a:buSzPts val="800"/>
              <a:buFont typeface="Consolas"/>
              <a:buNone/>
            </a:pPr>
            <a:r>
              <a:rPr b="0" i="0" lang="en" sz="800" u="none" cap="none" strike="noStrike">
                <a:solidFill>
                  <a:srgbClr val="4AD4C4"/>
                </a:solidFill>
                <a:latin typeface="Consolas"/>
                <a:ea typeface="Consolas"/>
                <a:cs typeface="Consolas"/>
                <a:sym typeface="Consolas"/>
              </a:rPr>
              <a:t>A run of RST replies, one per closed port, confirms a port scan rather than normal use</a:t>
            </a:r>
            <a:endParaRPr b="0" i="0" sz="800" u="none" cap="none" strike="noStrike">
              <a:solidFill>
                <a:schemeClr val="dk1"/>
              </a:solidFill>
              <a:latin typeface="Calibri"/>
              <a:ea typeface="Calibri"/>
              <a:cs typeface="Calibri"/>
              <a:sym typeface="Calibri"/>
            </a:endParaRPr>
          </a:p>
        </p:txBody>
      </p:sp>
      <p:sp>
        <p:nvSpPr>
          <p:cNvPr id="536" name="Google Shape;536;p33"/>
          <p:cNvSpPr/>
          <p:nvPr/>
        </p:nvSpPr>
        <p:spPr>
          <a:xfrm>
            <a:off x="342900" y="3360420"/>
            <a:ext cx="8455914" cy="960120"/>
          </a:xfrm>
          <a:prstGeom prst="roundRect">
            <a:avLst>
              <a:gd fmla="val 5714"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7" name="Google Shape;537;p33"/>
          <p:cNvSpPr/>
          <p:nvPr/>
        </p:nvSpPr>
        <p:spPr>
          <a:xfrm>
            <a:off x="582930" y="3463290"/>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88888"/>
              </a:buClr>
              <a:buSzPts val="900"/>
              <a:buFont typeface="Calibri"/>
              <a:buNone/>
            </a:pPr>
            <a:r>
              <a:rPr b="1" i="0" lang="en" sz="900" u="none" cap="none" strike="noStrike">
                <a:solidFill>
                  <a:srgbClr val="E88888"/>
                </a:solidFill>
                <a:latin typeface="Calibri"/>
                <a:ea typeface="Calibri"/>
                <a:cs typeface="Calibri"/>
                <a:sym typeface="Calibri"/>
              </a:rPr>
              <a:t>10.0.30.10 is the Range's Kali box</a:t>
            </a:r>
            <a:endParaRPr b="0" i="0" sz="900" u="none" cap="none" strike="noStrike">
              <a:solidFill>
                <a:schemeClr val="dk1"/>
              </a:solidFill>
              <a:latin typeface="Calibri"/>
              <a:ea typeface="Calibri"/>
              <a:cs typeface="Calibri"/>
              <a:sym typeface="Calibri"/>
            </a:endParaRPr>
          </a:p>
        </p:txBody>
      </p:sp>
      <p:sp>
        <p:nvSpPr>
          <p:cNvPr id="538" name="Google Shape;538;p33"/>
          <p:cNvSpPr/>
          <p:nvPr/>
        </p:nvSpPr>
        <p:spPr>
          <a:xfrm>
            <a:off x="582930" y="3669030"/>
            <a:ext cx="7955280" cy="58293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900"/>
              <a:buFont typeface="Calibri"/>
              <a:buNone/>
            </a:pPr>
            <a:r>
              <a:rPr b="0" i="0" lang="en" sz="900" u="none" cap="none" strike="noStrike">
                <a:solidFill>
                  <a:srgbClr val="E6E1D6"/>
                </a:solidFill>
                <a:latin typeface="Calibri"/>
                <a:ea typeface="Calibri"/>
                <a:cs typeface="Calibri"/>
                <a:sym typeface="Calibri"/>
              </a:rPr>
              <a:t>If you see that address showing up as the source of a scan pattern in a capture, that is expected on the Range. Elsewhere, it would be the finding itself.</a:t>
            </a:r>
            <a:endParaRPr b="0" i="0" sz="900" u="none" cap="none" strike="noStrike">
              <a:solidFill>
                <a:schemeClr val="dk1"/>
              </a:solidFill>
              <a:latin typeface="Calibri"/>
              <a:ea typeface="Calibri"/>
              <a:cs typeface="Calibri"/>
              <a:sym typeface="Calibri"/>
            </a:endParaRPr>
          </a:p>
        </p:txBody>
      </p:sp>
      <p:sp>
        <p:nvSpPr>
          <p:cNvPr id="539" name="Google Shape;539;p33"/>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WORKED EXAMPLE: SCAN</a:t>
            </a:r>
            <a:endParaRPr b="0" i="0" sz="700" u="none" cap="none" strike="noStrike">
              <a:solidFill>
                <a:schemeClr val="dk1"/>
              </a:solidFill>
              <a:latin typeface="Calibri"/>
              <a:ea typeface="Calibri"/>
              <a:cs typeface="Calibri"/>
              <a:sym typeface="Calibri"/>
            </a:endParaRPr>
          </a:p>
        </p:txBody>
      </p:sp>
      <p:sp>
        <p:nvSpPr>
          <p:cNvPr id="540" name="Google Shape;540;p33"/>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545" name="Shape 545"/>
        <p:cNvGrpSpPr/>
        <p:nvPr/>
      </p:nvGrpSpPr>
      <p:grpSpPr>
        <a:xfrm>
          <a:off x="0" y="0"/>
          <a:ext cx="0" cy="0"/>
          <a:chOff x="0" y="0"/>
          <a:chExt cx="0" cy="0"/>
        </a:xfrm>
      </p:grpSpPr>
      <p:sp>
        <p:nvSpPr>
          <p:cNvPr id="546" name="Google Shape;546;p34"/>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APPLYING IT</a:t>
            </a:r>
            <a:endParaRPr b="0" i="0" sz="1000" u="none" cap="none" strike="noStrike">
              <a:solidFill>
                <a:schemeClr val="dk1"/>
              </a:solidFill>
              <a:latin typeface="Calibri"/>
              <a:ea typeface="Calibri"/>
              <a:cs typeface="Calibri"/>
              <a:sym typeface="Calibri"/>
            </a:endParaRPr>
          </a:p>
        </p:txBody>
      </p:sp>
      <p:sp>
        <p:nvSpPr>
          <p:cNvPr id="547" name="Google Shape;547;p34"/>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Reading real captures</a:t>
            </a:r>
            <a:endParaRPr b="0" i="0" sz="2200" u="none" cap="none" strike="noStrike">
              <a:solidFill>
                <a:schemeClr val="dk1"/>
              </a:solidFill>
              <a:latin typeface="Calibri"/>
              <a:ea typeface="Calibri"/>
              <a:cs typeface="Calibri"/>
              <a:sym typeface="Calibri"/>
            </a:endParaRPr>
          </a:p>
        </p:txBody>
      </p:sp>
      <p:sp>
        <p:nvSpPr>
          <p:cNvPr id="548" name="Google Shape;548;p34"/>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Three snapshots, each from a different capture. Not all of them are incidents.</a:t>
            </a:r>
            <a:endParaRPr b="0" i="0" sz="1000" u="none" cap="none" strike="noStrike">
              <a:solidFill>
                <a:schemeClr val="dk1"/>
              </a:solidFill>
              <a:latin typeface="Calibri"/>
              <a:ea typeface="Calibri"/>
              <a:cs typeface="Calibri"/>
              <a:sym typeface="Calibri"/>
            </a:endParaRPr>
          </a:p>
        </p:txBody>
      </p:sp>
      <p:sp>
        <p:nvSpPr>
          <p:cNvPr id="549" name="Google Shape;549;p34"/>
          <p:cNvSpPr/>
          <p:nvPr/>
        </p:nvSpPr>
        <p:spPr>
          <a:xfrm>
            <a:off x="342900" y="2057400"/>
            <a:ext cx="377190" cy="37719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search-dark.png" id="550" name="Google Shape;550;p34"/>
          <p:cNvPicPr preferRelativeResize="0"/>
          <p:nvPr/>
        </p:nvPicPr>
        <p:blipFill rotWithShape="1">
          <a:blip r:embed="rId3">
            <a:alphaModFix/>
          </a:blip>
          <a:srcRect b="0" l="0" r="0" t="0"/>
          <a:stretch/>
        </p:blipFill>
        <p:spPr>
          <a:xfrm>
            <a:off x="440969" y="2155469"/>
            <a:ext cx="181052" cy="181051"/>
          </a:xfrm>
          <a:prstGeom prst="rect">
            <a:avLst/>
          </a:prstGeom>
          <a:noFill/>
          <a:ln>
            <a:noFill/>
          </a:ln>
        </p:spPr>
      </p:pic>
      <p:sp>
        <p:nvSpPr>
          <p:cNvPr id="551" name="Google Shape;551;p34"/>
          <p:cNvSpPr/>
          <p:nvPr/>
        </p:nvSpPr>
        <p:spPr>
          <a:xfrm>
            <a:off x="342900" y="2537460"/>
            <a:ext cx="27089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Read the summary</a:t>
            </a:r>
            <a:endParaRPr b="0" i="0" sz="1000" u="none" cap="none" strike="noStrike">
              <a:solidFill>
                <a:schemeClr val="dk1"/>
              </a:solidFill>
              <a:latin typeface="Calibri"/>
              <a:ea typeface="Calibri"/>
              <a:cs typeface="Calibri"/>
              <a:sym typeface="Calibri"/>
            </a:endParaRPr>
          </a:p>
        </p:txBody>
      </p:sp>
      <p:sp>
        <p:nvSpPr>
          <p:cNvPr id="552" name="Google Shape;552;p34"/>
          <p:cNvSpPr/>
          <p:nvPr/>
        </p:nvSpPr>
        <p:spPr>
          <a:xfrm>
            <a:off x="342900" y="2811780"/>
            <a:ext cx="2708910" cy="58293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Protocol mix, conversation pattern, or a stream excerpt, whatever is shown.</a:t>
            </a:r>
            <a:endParaRPr b="0" i="0" sz="800" u="none" cap="none" strike="noStrike">
              <a:solidFill>
                <a:schemeClr val="dk1"/>
              </a:solidFill>
              <a:latin typeface="Calibri"/>
              <a:ea typeface="Calibri"/>
              <a:cs typeface="Calibri"/>
              <a:sym typeface="Calibri"/>
            </a:endParaRPr>
          </a:p>
        </p:txBody>
      </p:sp>
      <p:sp>
        <p:nvSpPr>
          <p:cNvPr id="553" name="Google Shape;553;p34"/>
          <p:cNvSpPr/>
          <p:nvPr/>
        </p:nvSpPr>
        <p:spPr>
          <a:xfrm>
            <a:off x="3216402" y="2057400"/>
            <a:ext cx="377190" cy="37719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users-dark.png" id="554" name="Google Shape;554;p34"/>
          <p:cNvPicPr preferRelativeResize="0"/>
          <p:nvPr/>
        </p:nvPicPr>
        <p:blipFill rotWithShape="1">
          <a:blip r:embed="rId4">
            <a:alphaModFix/>
          </a:blip>
          <a:srcRect b="0" l="0" r="0" t="0"/>
          <a:stretch/>
        </p:blipFill>
        <p:spPr>
          <a:xfrm>
            <a:off x="3314471" y="2155469"/>
            <a:ext cx="181051" cy="181051"/>
          </a:xfrm>
          <a:prstGeom prst="rect">
            <a:avLst/>
          </a:prstGeom>
          <a:noFill/>
          <a:ln>
            <a:noFill/>
          </a:ln>
        </p:spPr>
      </p:pic>
      <p:sp>
        <p:nvSpPr>
          <p:cNvPr id="555" name="Google Shape;555;p34"/>
          <p:cNvSpPr/>
          <p:nvPr/>
        </p:nvSpPr>
        <p:spPr>
          <a:xfrm>
            <a:off x="3216402" y="2537460"/>
            <a:ext cx="27089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Decide as a group</a:t>
            </a:r>
            <a:endParaRPr b="0" i="0" sz="1000" u="none" cap="none" strike="noStrike">
              <a:solidFill>
                <a:schemeClr val="dk1"/>
              </a:solidFill>
              <a:latin typeface="Calibri"/>
              <a:ea typeface="Calibri"/>
              <a:cs typeface="Calibri"/>
              <a:sym typeface="Calibri"/>
            </a:endParaRPr>
          </a:p>
        </p:txBody>
      </p:sp>
      <p:sp>
        <p:nvSpPr>
          <p:cNvPr id="556" name="Google Shape;556;p34"/>
          <p:cNvSpPr/>
          <p:nvPr/>
        </p:nvSpPr>
        <p:spPr>
          <a:xfrm>
            <a:off x="3216402" y="2811780"/>
            <a:ext cx="2708910" cy="58293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Credential leak, scan, or nothing notable, before looking at the answer.</a:t>
            </a:r>
            <a:endParaRPr b="0" i="0" sz="800" u="none" cap="none" strike="noStrike">
              <a:solidFill>
                <a:schemeClr val="dk1"/>
              </a:solidFill>
              <a:latin typeface="Calibri"/>
              <a:ea typeface="Calibri"/>
              <a:cs typeface="Calibri"/>
              <a:sym typeface="Calibri"/>
            </a:endParaRPr>
          </a:p>
        </p:txBody>
      </p:sp>
      <p:sp>
        <p:nvSpPr>
          <p:cNvPr id="557" name="Google Shape;557;p34"/>
          <p:cNvSpPr/>
          <p:nvPr/>
        </p:nvSpPr>
        <p:spPr>
          <a:xfrm>
            <a:off x="6089904" y="2057400"/>
            <a:ext cx="377190" cy="377190"/>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check-dark.png" id="558" name="Google Shape;558;p34"/>
          <p:cNvPicPr preferRelativeResize="0"/>
          <p:nvPr/>
        </p:nvPicPr>
        <p:blipFill rotWithShape="1">
          <a:blip r:embed="rId5">
            <a:alphaModFix/>
          </a:blip>
          <a:srcRect b="0" l="0" r="0" t="0"/>
          <a:stretch/>
        </p:blipFill>
        <p:spPr>
          <a:xfrm>
            <a:off x="6187973" y="2155469"/>
            <a:ext cx="181051" cy="181051"/>
          </a:xfrm>
          <a:prstGeom prst="rect">
            <a:avLst/>
          </a:prstGeom>
          <a:noFill/>
          <a:ln>
            <a:noFill/>
          </a:ln>
        </p:spPr>
      </p:pic>
      <p:sp>
        <p:nvSpPr>
          <p:cNvPr id="559" name="Google Shape;559;p34"/>
          <p:cNvSpPr/>
          <p:nvPr/>
        </p:nvSpPr>
        <p:spPr>
          <a:xfrm>
            <a:off x="6089904" y="2537460"/>
            <a:ext cx="27089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Then compare</a:t>
            </a:r>
            <a:endParaRPr b="0" i="0" sz="1000" u="none" cap="none" strike="noStrike">
              <a:solidFill>
                <a:schemeClr val="dk1"/>
              </a:solidFill>
              <a:latin typeface="Calibri"/>
              <a:ea typeface="Calibri"/>
              <a:cs typeface="Calibri"/>
              <a:sym typeface="Calibri"/>
            </a:endParaRPr>
          </a:p>
        </p:txBody>
      </p:sp>
      <p:sp>
        <p:nvSpPr>
          <p:cNvPr id="560" name="Google Shape;560;p34"/>
          <p:cNvSpPr/>
          <p:nvPr/>
        </p:nvSpPr>
        <p:spPr>
          <a:xfrm>
            <a:off x="6089904" y="2811780"/>
            <a:ext cx="2708910" cy="58293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Every verdict comes with the reasoning, right or wrong.</a:t>
            </a:r>
            <a:endParaRPr b="0" i="0" sz="800" u="none" cap="none" strike="noStrike">
              <a:solidFill>
                <a:schemeClr val="dk1"/>
              </a:solidFill>
              <a:latin typeface="Calibri"/>
              <a:ea typeface="Calibri"/>
              <a:cs typeface="Calibri"/>
              <a:sym typeface="Calibri"/>
            </a:endParaRPr>
          </a:p>
        </p:txBody>
      </p:sp>
      <p:sp>
        <p:nvSpPr>
          <p:cNvPr id="561" name="Google Shape;561;p34"/>
          <p:cNvSpPr/>
          <p:nvPr/>
        </p:nvSpPr>
        <p:spPr>
          <a:xfrm>
            <a:off x="342900" y="3497580"/>
            <a:ext cx="80924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900"/>
              <a:buFont typeface="Calibri"/>
              <a:buNone/>
            </a:pPr>
            <a:r>
              <a:rPr b="0" i="1" lang="en" sz="900" u="none" cap="none" strike="noStrike">
                <a:solidFill>
                  <a:srgbClr val="A39A8C"/>
                </a:solidFill>
                <a:latin typeface="Calibri"/>
                <a:ea typeface="Calibri"/>
                <a:cs typeface="Calibri"/>
                <a:sym typeface="Calibri"/>
              </a:rPr>
              <a:t>Guessing incident every time is not the skill. Some of these are exactly what a normal day looks like.</a:t>
            </a:r>
            <a:endParaRPr b="0" i="0" sz="900" u="none" cap="none" strike="noStrike">
              <a:solidFill>
                <a:schemeClr val="dk1"/>
              </a:solidFill>
              <a:latin typeface="Calibri"/>
              <a:ea typeface="Calibri"/>
              <a:cs typeface="Calibri"/>
              <a:sym typeface="Calibri"/>
            </a:endParaRPr>
          </a:p>
        </p:txBody>
      </p:sp>
      <p:sp>
        <p:nvSpPr>
          <p:cNvPr id="562" name="Google Shape;562;p34"/>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READING REAL CAPTURES</a:t>
            </a:r>
            <a:endParaRPr b="0" i="0" sz="700" u="none" cap="none" strike="noStrike">
              <a:solidFill>
                <a:schemeClr val="dk1"/>
              </a:solidFill>
              <a:latin typeface="Calibri"/>
              <a:ea typeface="Calibri"/>
              <a:cs typeface="Calibri"/>
              <a:sym typeface="Calibri"/>
            </a:endParaRPr>
          </a:p>
        </p:txBody>
      </p:sp>
      <p:sp>
        <p:nvSpPr>
          <p:cNvPr id="563" name="Google Shape;563;p34"/>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604" name="Shape 604"/>
        <p:cNvGrpSpPr/>
        <p:nvPr/>
      </p:nvGrpSpPr>
      <p:grpSpPr>
        <a:xfrm>
          <a:off x="0" y="0"/>
          <a:ext cx="0" cy="0"/>
          <a:chOff x="0" y="0"/>
          <a:chExt cx="0" cy="0"/>
        </a:xfrm>
      </p:grpSpPr>
      <p:sp>
        <p:nvSpPr>
          <p:cNvPr id="605" name="Google Shape;605;p37"/>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EXAMPLE 1 OF 3</a:t>
            </a:r>
            <a:endParaRPr b="0" i="0" sz="1000" u="none" cap="none" strike="noStrike">
              <a:solidFill>
                <a:schemeClr val="dk1"/>
              </a:solidFill>
              <a:latin typeface="Calibri"/>
              <a:ea typeface="Calibri"/>
              <a:cs typeface="Calibri"/>
              <a:sym typeface="Calibri"/>
            </a:endParaRPr>
          </a:p>
        </p:txBody>
      </p:sp>
      <p:sp>
        <p:nvSpPr>
          <p:cNvPr id="606" name="Google Shape;606;p37"/>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Capture C: public facing web server, port 443</a:t>
            </a:r>
            <a:endParaRPr b="0" i="0" sz="2200" u="none" cap="none" strike="noStrike">
              <a:solidFill>
                <a:schemeClr val="dk1"/>
              </a:solidFill>
              <a:latin typeface="Calibri"/>
              <a:ea typeface="Calibri"/>
              <a:cs typeface="Calibri"/>
              <a:sym typeface="Calibri"/>
            </a:endParaRPr>
          </a:p>
        </p:txBody>
      </p:sp>
      <p:sp>
        <p:nvSpPr>
          <p:cNvPr id="607" name="Google Shape;607;p37"/>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Credential leak, scan, or clean?</a:t>
            </a:r>
            <a:endParaRPr b="0" i="0" sz="1000" u="none" cap="none" strike="noStrike">
              <a:solidFill>
                <a:schemeClr val="dk1"/>
              </a:solidFill>
              <a:latin typeface="Calibri"/>
              <a:ea typeface="Calibri"/>
              <a:cs typeface="Calibri"/>
              <a:sym typeface="Calibri"/>
            </a:endParaRPr>
          </a:p>
        </p:txBody>
      </p:sp>
      <p:sp>
        <p:nvSpPr>
          <p:cNvPr id="608" name="Google Shape;608;p37"/>
          <p:cNvSpPr/>
          <p:nvPr/>
        </p:nvSpPr>
        <p:spPr>
          <a:xfrm>
            <a:off x="342900" y="1474470"/>
            <a:ext cx="8455914" cy="61722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9" name="Google Shape;609;p37"/>
          <p:cNvSpPr/>
          <p:nvPr/>
        </p:nvSpPr>
        <p:spPr>
          <a:xfrm>
            <a:off x="514350" y="1474470"/>
            <a:ext cx="157734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Conversations</a:t>
            </a:r>
            <a:endParaRPr b="0" i="0" sz="900" u="none" cap="none" strike="noStrike">
              <a:solidFill>
                <a:schemeClr val="dk1"/>
              </a:solidFill>
              <a:latin typeface="Calibri"/>
              <a:ea typeface="Calibri"/>
              <a:cs typeface="Calibri"/>
              <a:sym typeface="Calibri"/>
            </a:endParaRPr>
          </a:p>
        </p:txBody>
      </p:sp>
      <p:sp>
        <p:nvSpPr>
          <p:cNvPr id="610" name="Google Shape;610;p37"/>
          <p:cNvSpPr/>
          <p:nvPr/>
        </p:nvSpPr>
        <p:spPr>
          <a:xfrm>
            <a:off x="2091690" y="1474470"/>
            <a:ext cx="6535674" cy="61722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1B1E1D"/>
              </a:buClr>
              <a:buSzPts val="800"/>
              <a:buFont typeface="Consolas"/>
              <a:buNone/>
            </a:pPr>
            <a:r>
              <a:rPr b="0" i="0" lang="en" sz="800" u="none" cap="none" strike="noStrike">
                <a:solidFill>
                  <a:srgbClr val="1B1E1D"/>
                </a:solidFill>
                <a:latin typeface="Consolas"/>
                <a:ea typeface="Consolas"/>
                <a:cs typeface="Consolas"/>
                <a:sym typeface="Consolas"/>
              </a:rPr>
              <a:t>1 destination IP, 300+ source IPs, all on port 443</a:t>
            </a:r>
            <a:endParaRPr b="0" i="0" sz="800" u="none" cap="none" strike="noStrike">
              <a:solidFill>
                <a:schemeClr val="dk1"/>
              </a:solidFill>
              <a:latin typeface="Calibri"/>
              <a:ea typeface="Calibri"/>
              <a:cs typeface="Calibri"/>
              <a:sym typeface="Calibri"/>
            </a:endParaRPr>
          </a:p>
        </p:txBody>
      </p:sp>
      <p:sp>
        <p:nvSpPr>
          <p:cNvPr id="611" name="Google Shape;611;p37"/>
          <p:cNvSpPr/>
          <p:nvPr/>
        </p:nvSpPr>
        <p:spPr>
          <a:xfrm>
            <a:off x="342900" y="2091690"/>
            <a:ext cx="8455914" cy="617220"/>
          </a:xfrm>
          <a:prstGeom prst="rect">
            <a:avLst/>
          </a:prstGeom>
          <a:solidFill>
            <a:srgbClr val="EDE6D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2" name="Google Shape;612;p37"/>
          <p:cNvSpPr/>
          <p:nvPr/>
        </p:nvSpPr>
        <p:spPr>
          <a:xfrm>
            <a:off x="514350" y="2091690"/>
            <a:ext cx="157734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TCP flags seen</a:t>
            </a:r>
            <a:endParaRPr b="0" i="0" sz="900" u="none" cap="none" strike="noStrike">
              <a:solidFill>
                <a:schemeClr val="dk1"/>
              </a:solidFill>
              <a:latin typeface="Calibri"/>
              <a:ea typeface="Calibri"/>
              <a:cs typeface="Calibri"/>
              <a:sym typeface="Calibri"/>
            </a:endParaRPr>
          </a:p>
        </p:txBody>
      </p:sp>
      <p:sp>
        <p:nvSpPr>
          <p:cNvPr id="613" name="Google Shape;613;p37"/>
          <p:cNvSpPr/>
          <p:nvPr/>
        </p:nvSpPr>
        <p:spPr>
          <a:xfrm>
            <a:off x="2091690" y="2091690"/>
            <a:ext cx="6535674" cy="61722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1B1E1D"/>
              </a:buClr>
              <a:buSzPts val="800"/>
              <a:buFont typeface="Consolas"/>
              <a:buNone/>
            </a:pPr>
            <a:r>
              <a:rPr b="0" i="0" lang="en" sz="800" u="none" cap="none" strike="noStrike">
                <a:solidFill>
                  <a:srgbClr val="1B1E1D"/>
                </a:solidFill>
                <a:latin typeface="Consolas"/>
                <a:ea typeface="Consolas"/>
                <a:cs typeface="Consolas"/>
                <a:sym typeface="Consolas"/>
              </a:rPr>
              <a:t>Handshakes complete normally, ordinary request and response sizes</a:t>
            </a:r>
            <a:endParaRPr b="0" i="0" sz="800" u="none" cap="none" strike="noStrike">
              <a:solidFill>
                <a:schemeClr val="dk1"/>
              </a:solidFill>
              <a:latin typeface="Calibri"/>
              <a:ea typeface="Calibri"/>
              <a:cs typeface="Calibri"/>
              <a:sym typeface="Calibri"/>
            </a:endParaRPr>
          </a:p>
        </p:txBody>
      </p:sp>
      <p:sp>
        <p:nvSpPr>
          <p:cNvPr id="617" name="Google Shape;617;p37"/>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EXAMPLE 3</a:t>
            </a:r>
            <a:endParaRPr b="0" i="0" sz="700" u="none" cap="none" strike="noStrike">
              <a:solidFill>
                <a:schemeClr val="dk1"/>
              </a:solidFill>
              <a:latin typeface="Calibri"/>
              <a:ea typeface="Calibri"/>
              <a:cs typeface="Calibri"/>
              <a:sym typeface="Calibri"/>
            </a:endParaRPr>
          </a:p>
        </p:txBody>
      </p:sp>
      <p:sp>
        <p:nvSpPr>
          <p:cNvPr id="618" name="Google Shape;618;p37"/>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568" name="Shape 568"/>
        <p:cNvGrpSpPr/>
        <p:nvPr/>
      </p:nvGrpSpPr>
      <p:grpSpPr>
        <a:xfrm>
          <a:off x="0" y="0"/>
          <a:ext cx="0" cy="0"/>
          <a:chOff x="0" y="0"/>
          <a:chExt cx="0" cy="0"/>
        </a:xfrm>
      </p:grpSpPr>
      <p:sp>
        <p:nvSpPr>
          <p:cNvPr id="569" name="Google Shape;569;p35"/>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EXAMPLE 2 OF 3</a:t>
            </a:r>
            <a:endParaRPr b="0" i="0" sz="1000" u="none" cap="none" strike="noStrike">
              <a:solidFill>
                <a:schemeClr val="dk1"/>
              </a:solidFill>
              <a:latin typeface="Calibri"/>
              <a:ea typeface="Calibri"/>
              <a:cs typeface="Calibri"/>
              <a:sym typeface="Calibri"/>
            </a:endParaRPr>
          </a:p>
        </p:txBody>
      </p:sp>
      <p:sp>
        <p:nvSpPr>
          <p:cNvPr id="570" name="Google Shape;570;p35"/>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Capture A: internal file server</a:t>
            </a:r>
            <a:endParaRPr b="0" i="0" sz="2200" u="none" cap="none" strike="noStrike">
              <a:solidFill>
                <a:schemeClr val="dk1"/>
              </a:solidFill>
              <a:latin typeface="Calibri"/>
              <a:ea typeface="Calibri"/>
              <a:cs typeface="Calibri"/>
              <a:sym typeface="Calibri"/>
            </a:endParaRPr>
          </a:p>
        </p:txBody>
      </p:sp>
      <p:sp>
        <p:nvSpPr>
          <p:cNvPr id="571" name="Google Shape;571;p35"/>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Credential leak, scan, or clean?</a:t>
            </a:r>
            <a:endParaRPr b="0" i="0" sz="1000" u="none" cap="none" strike="noStrike">
              <a:solidFill>
                <a:schemeClr val="dk1"/>
              </a:solidFill>
              <a:latin typeface="Calibri"/>
              <a:ea typeface="Calibri"/>
              <a:cs typeface="Calibri"/>
              <a:sym typeface="Calibri"/>
            </a:endParaRPr>
          </a:p>
        </p:txBody>
      </p:sp>
      <p:sp>
        <p:nvSpPr>
          <p:cNvPr id="572" name="Google Shape;572;p35"/>
          <p:cNvSpPr/>
          <p:nvPr/>
        </p:nvSpPr>
        <p:spPr>
          <a:xfrm>
            <a:off x="342900" y="1474470"/>
            <a:ext cx="8455914" cy="61722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3" name="Google Shape;573;p35"/>
          <p:cNvSpPr/>
          <p:nvPr/>
        </p:nvSpPr>
        <p:spPr>
          <a:xfrm>
            <a:off x="514350" y="1474470"/>
            <a:ext cx="157734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Protocol mix</a:t>
            </a:r>
            <a:endParaRPr b="0" i="0" sz="900" u="none" cap="none" strike="noStrike">
              <a:solidFill>
                <a:schemeClr val="dk1"/>
              </a:solidFill>
              <a:latin typeface="Calibri"/>
              <a:ea typeface="Calibri"/>
              <a:cs typeface="Calibri"/>
              <a:sym typeface="Calibri"/>
            </a:endParaRPr>
          </a:p>
        </p:txBody>
      </p:sp>
      <p:sp>
        <p:nvSpPr>
          <p:cNvPr id="574" name="Google Shape;574;p35"/>
          <p:cNvSpPr/>
          <p:nvPr/>
        </p:nvSpPr>
        <p:spPr>
          <a:xfrm>
            <a:off x="2091690" y="1474470"/>
            <a:ext cx="6535674" cy="61722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1B1E1D"/>
              </a:buClr>
              <a:buSzPts val="800"/>
              <a:buFont typeface="Consolas"/>
              <a:buNone/>
            </a:pPr>
            <a:r>
              <a:rPr b="0" i="0" lang="en" sz="800" u="none" cap="none" strike="noStrike">
                <a:solidFill>
                  <a:srgbClr val="1B1E1D"/>
                </a:solidFill>
                <a:latin typeface="Consolas"/>
                <a:ea typeface="Consolas"/>
                <a:cs typeface="Consolas"/>
                <a:sym typeface="Consolas"/>
              </a:rPr>
              <a:t>94% FTP-DATA, 6% FTP</a:t>
            </a:r>
            <a:endParaRPr b="0" i="0" sz="800" u="none" cap="none" strike="noStrike">
              <a:solidFill>
                <a:schemeClr val="dk1"/>
              </a:solidFill>
              <a:latin typeface="Calibri"/>
              <a:ea typeface="Calibri"/>
              <a:cs typeface="Calibri"/>
              <a:sym typeface="Calibri"/>
            </a:endParaRPr>
          </a:p>
        </p:txBody>
      </p:sp>
      <p:sp>
        <p:nvSpPr>
          <p:cNvPr id="575" name="Google Shape;575;p35"/>
          <p:cNvSpPr/>
          <p:nvPr/>
        </p:nvSpPr>
        <p:spPr>
          <a:xfrm>
            <a:off x="342900" y="2091690"/>
            <a:ext cx="8455914" cy="617220"/>
          </a:xfrm>
          <a:prstGeom prst="rect">
            <a:avLst/>
          </a:prstGeom>
          <a:solidFill>
            <a:srgbClr val="EDE6D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6" name="Google Shape;576;p35"/>
          <p:cNvSpPr/>
          <p:nvPr/>
        </p:nvSpPr>
        <p:spPr>
          <a:xfrm>
            <a:off x="514350" y="2091690"/>
            <a:ext cx="157734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Stream excerpt</a:t>
            </a:r>
            <a:endParaRPr b="0" i="0" sz="900" u="none" cap="none" strike="noStrike">
              <a:solidFill>
                <a:schemeClr val="dk1"/>
              </a:solidFill>
              <a:latin typeface="Calibri"/>
              <a:ea typeface="Calibri"/>
              <a:cs typeface="Calibri"/>
              <a:sym typeface="Calibri"/>
            </a:endParaRPr>
          </a:p>
        </p:txBody>
      </p:sp>
      <p:sp>
        <p:nvSpPr>
          <p:cNvPr id="577" name="Google Shape;577;p35"/>
          <p:cNvSpPr/>
          <p:nvPr/>
        </p:nvSpPr>
        <p:spPr>
          <a:xfrm>
            <a:off x="2091690" y="2091690"/>
            <a:ext cx="6535674" cy="61722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1B1E1D"/>
              </a:buClr>
              <a:buSzPts val="800"/>
              <a:buFont typeface="Consolas"/>
              <a:buNone/>
            </a:pPr>
            <a:r>
              <a:rPr b="0" i="0" lang="en" sz="800" u="none" cap="none" strike="noStrike">
                <a:solidFill>
                  <a:srgbClr val="1B1E1D"/>
                </a:solidFill>
                <a:latin typeface="Consolas"/>
                <a:ea typeface="Consolas"/>
                <a:cs typeface="Consolas"/>
                <a:sym typeface="Consolas"/>
              </a:rPr>
              <a:t>USER bwilson\r\n331 Password required\r\nPASS Cougars2026\r\n230 Login successful</a:t>
            </a:r>
            <a:endParaRPr b="0" i="0" sz="800" u="none" cap="none" strike="noStrike">
              <a:solidFill>
                <a:schemeClr val="dk1"/>
              </a:solidFill>
              <a:latin typeface="Calibri"/>
              <a:ea typeface="Calibri"/>
              <a:cs typeface="Calibri"/>
              <a:sym typeface="Calibri"/>
            </a:endParaRPr>
          </a:p>
        </p:txBody>
      </p:sp>
      <p:sp>
        <p:nvSpPr>
          <p:cNvPr id="581" name="Google Shape;581;p35"/>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EXAMPLE 1</a:t>
            </a:r>
            <a:endParaRPr b="0" i="0" sz="700" u="none" cap="none" strike="noStrike">
              <a:solidFill>
                <a:schemeClr val="dk1"/>
              </a:solidFill>
              <a:latin typeface="Calibri"/>
              <a:ea typeface="Calibri"/>
              <a:cs typeface="Calibri"/>
              <a:sym typeface="Calibri"/>
            </a:endParaRPr>
          </a:p>
        </p:txBody>
      </p:sp>
      <p:sp>
        <p:nvSpPr>
          <p:cNvPr id="582" name="Google Shape;582;p35"/>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587" name="Shape 587"/>
        <p:cNvGrpSpPr/>
        <p:nvPr/>
      </p:nvGrpSpPr>
      <p:grpSpPr>
        <a:xfrm>
          <a:off x="0" y="0"/>
          <a:ext cx="0" cy="0"/>
          <a:chOff x="0" y="0"/>
          <a:chExt cx="0" cy="0"/>
        </a:xfrm>
      </p:grpSpPr>
      <p:sp>
        <p:nvSpPr>
          <p:cNvPr id="588" name="Google Shape;588;p36"/>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EXAMPLE 3 OF 3</a:t>
            </a:r>
            <a:endParaRPr b="0" i="0" sz="1000" u="none" cap="none" strike="noStrike">
              <a:solidFill>
                <a:schemeClr val="dk1"/>
              </a:solidFill>
              <a:latin typeface="Calibri"/>
              <a:ea typeface="Calibri"/>
              <a:cs typeface="Calibri"/>
              <a:sym typeface="Calibri"/>
            </a:endParaRPr>
          </a:p>
        </p:txBody>
      </p:sp>
      <p:sp>
        <p:nvSpPr>
          <p:cNvPr id="589" name="Google Shape;589;p36"/>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Capture B: DMZ web server, port 443 inbound</a:t>
            </a:r>
            <a:endParaRPr b="0" i="0" sz="2200" u="none" cap="none" strike="noStrike">
              <a:solidFill>
                <a:schemeClr val="dk1"/>
              </a:solidFill>
              <a:latin typeface="Calibri"/>
              <a:ea typeface="Calibri"/>
              <a:cs typeface="Calibri"/>
              <a:sym typeface="Calibri"/>
            </a:endParaRPr>
          </a:p>
        </p:txBody>
      </p:sp>
      <p:sp>
        <p:nvSpPr>
          <p:cNvPr id="590" name="Google Shape;590;p36"/>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Credential leak, scan, or clean?</a:t>
            </a:r>
            <a:endParaRPr b="0" i="0" sz="1000" u="none" cap="none" strike="noStrike">
              <a:solidFill>
                <a:schemeClr val="dk1"/>
              </a:solidFill>
              <a:latin typeface="Calibri"/>
              <a:ea typeface="Calibri"/>
              <a:cs typeface="Calibri"/>
              <a:sym typeface="Calibri"/>
            </a:endParaRPr>
          </a:p>
        </p:txBody>
      </p:sp>
      <p:sp>
        <p:nvSpPr>
          <p:cNvPr id="591" name="Google Shape;591;p36"/>
          <p:cNvSpPr/>
          <p:nvPr/>
        </p:nvSpPr>
        <p:spPr>
          <a:xfrm>
            <a:off x="514350" y="1474470"/>
            <a:ext cx="157734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Conversations</a:t>
            </a:r>
            <a:endParaRPr b="0" i="0" sz="900" u="none" cap="none" strike="noStrike">
              <a:solidFill>
                <a:schemeClr val="dk1"/>
              </a:solidFill>
              <a:latin typeface="Calibri"/>
              <a:ea typeface="Calibri"/>
              <a:cs typeface="Calibri"/>
              <a:sym typeface="Calibri"/>
            </a:endParaRPr>
          </a:p>
        </p:txBody>
      </p:sp>
      <p:sp>
        <p:nvSpPr>
          <p:cNvPr id="592" name="Google Shape;592;p36"/>
          <p:cNvSpPr/>
          <p:nvPr/>
        </p:nvSpPr>
        <p:spPr>
          <a:xfrm>
            <a:off x="2091690" y="1474470"/>
            <a:ext cx="6535674" cy="61722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onsolas"/>
              <a:buNone/>
            </a:pPr>
            <a:r>
              <a:rPr b="0" i="0" lang="en" sz="800" u="none" cap="none" strike="noStrike">
                <a:solidFill>
                  <a:srgbClr val="E6E1D6"/>
                </a:solidFill>
                <a:latin typeface="Consolas"/>
                <a:ea typeface="Consolas"/>
                <a:cs typeface="Consolas"/>
                <a:sym typeface="Consolas"/>
              </a:rPr>
              <a:t>1 source IP, 41 destination ports on the same host, 1.8 seconds</a:t>
            </a:r>
            <a:endParaRPr b="0" i="0" sz="800" u="none" cap="none" strike="noStrike">
              <a:solidFill>
                <a:schemeClr val="dk1"/>
              </a:solidFill>
              <a:latin typeface="Calibri"/>
              <a:ea typeface="Calibri"/>
              <a:cs typeface="Calibri"/>
              <a:sym typeface="Calibri"/>
            </a:endParaRPr>
          </a:p>
        </p:txBody>
      </p:sp>
      <p:sp>
        <p:nvSpPr>
          <p:cNvPr id="593" name="Google Shape;593;p36"/>
          <p:cNvSpPr/>
          <p:nvPr/>
        </p:nvSpPr>
        <p:spPr>
          <a:xfrm>
            <a:off x="514350" y="2091690"/>
            <a:ext cx="157734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TCP flags seen</a:t>
            </a:r>
            <a:endParaRPr b="0" i="0" sz="900" u="none" cap="none" strike="noStrike">
              <a:solidFill>
                <a:schemeClr val="dk1"/>
              </a:solidFill>
              <a:latin typeface="Calibri"/>
              <a:ea typeface="Calibri"/>
              <a:cs typeface="Calibri"/>
              <a:sym typeface="Calibri"/>
            </a:endParaRPr>
          </a:p>
        </p:txBody>
      </p:sp>
      <p:sp>
        <p:nvSpPr>
          <p:cNvPr id="594" name="Google Shape;594;p36"/>
          <p:cNvSpPr/>
          <p:nvPr/>
        </p:nvSpPr>
        <p:spPr>
          <a:xfrm>
            <a:off x="2091690" y="2091690"/>
            <a:ext cx="6535674" cy="61722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onsolas"/>
              <a:buNone/>
            </a:pPr>
            <a:r>
              <a:rPr b="0" i="0" lang="en" sz="800" u="none" cap="none" strike="noStrike">
                <a:solidFill>
                  <a:srgbClr val="E6E1D6"/>
                </a:solidFill>
                <a:latin typeface="Consolas"/>
                <a:ea typeface="Consolas"/>
                <a:cs typeface="Consolas"/>
                <a:sym typeface="Consolas"/>
              </a:rPr>
              <a:t>39x SYN only, 2x completed handshake</a:t>
            </a:r>
            <a:endParaRPr b="0" i="0" sz="800" u="none" cap="none" strike="noStrike">
              <a:solidFill>
                <a:schemeClr val="dk1"/>
              </a:solidFill>
              <a:latin typeface="Calibri"/>
              <a:ea typeface="Calibri"/>
              <a:cs typeface="Calibri"/>
              <a:sym typeface="Calibri"/>
            </a:endParaRPr>
          </a:p>
        </p:txBody>
      </p:sp>
      <p:sp>
        <p:nvSpPr>
          <p:cNvPr id="598" name="Google Shape;598;p36"/>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EXAMPLE 2</a:t>
            </a:r>
            <a:endParaRPr b="0" i="0" sz="700" u="none" cap="none" strike="noStrike">
              <a:solidFill>
                <a:schemeClr val="dk1"/>
              </a:solidFill>
              <a:latin typeface="Calibri"/>
              <a:ea typeface="Calibri"/>
              <a:cs typeface="Calibri"/>
              <a:sym typeface="Calibri"/>
            </a:endParaRPr>
          </a:p>
        </p:txBody>
      </p:sp>
      <p:sp>
        <p:nvSpPr>
          <p:cNvPr id="599" name="Google Shape;599;p36"/>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115" name="Shape 115"/>
        <p:cNvGrpSpPr/>
        <p:nvPr/>
      </p:nvGrpSpPr>
      <p:grpSpPr>
        <a:xfrm>
          <a:off x="0" y="0"/>
          <a:ext cx="0" cy="0"/>
          <a:chOff x="0" y="0"/>
          <a:chExt cx="0" cy="0"/>
        </a:xfrm>
      </p:grpSpPr>
      <p:sp>
        <p:nvSpPr>
          <p:cNvPr id="116" name="Google Shape;116;p17"/>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ANSWER KEY</a:t>
            </a:r>
            <a:endParaRPr b="0" i="0" sz="1000" u="none" cap="none" strike="noStrike">
              <a:solidFill>
                <a:schemeClr val="dk1"/>
              </a:solidFill>
              <a:latin typeface="Calibri"/>
              <a:ea typeface="Calibri"/>
              <a:cs typeface="Calibri"/>
              <a:sym typeface="Calibri"/>
            </a:endParaRPr>
          </a:p>
        </p:txBody>
      </p:sp>
      <p:sp>
        <p:nvSpPr>
          <p:cNvPr id="117" name="Google Shape;117;p17"/>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The three captures, </a:t>
            </a:r>
            <a:r>
              <a:rPr b="1" lang="en" sz="2200">
                <a:solidFill>
                  <a:srgbClr val="FFFFFF"/>
                </a:solidFill>
                <a:latin typeface="Cambria"/>
                <a:ea typeface="Cambria"/>
                <a:cs typeface="Cambria"/>
                <a:sym typeface="Cambria"/>
              </a:rPr>
              <a:t>revealed</a:t>
            </a:r>
            <a:endParaRPr b="0" i="0" sz="2200" u="none" cap="none" strike="noStrike">
              <a:solidFill>
                <a:schemeClr val="dk1"/>
              </a:solidFill>
              <a:latin typeface="Calibri"/>
              <a:ea typeface="Calibri"/>
              <a:cs typeface="Calibri"/>
              <a:sym typeface="Calibri"/>
            </a:endParaRPr>
          </a:p>
        </p:txBody>
      </p:sp>
      <p:sp>
        <p:nvSpPr>
          <p:cNvPr id="118" name="Google Shape;118;p17"/>
          <p:cNvSpPr/>
          <p:nvPr/>
        </p:nvSpPr>
        <p:spPr>
          <a:xfrm>
            <a:off x="342900" y="1440180"/>
            <a:ext cx="8092440" cy="960120"/>
          </a:xfrm>
          <a:prstGeom prst="rect">
            <a:avLst/>
          </a:prstGeom>
          <a:noFill/>
          <a:ln>
            <a:noFill/>
          </a:ln>
        </p:spPr>
        <p:txBody>
          <a:bodyPr anchorCtr="0" anchor="ctr" bIns="0" lIns="0" spcFirstLastPara="1" rIns="0" wrap="square" tIns="0">
            <a:noAutofit/>
          </a:bodyPr>
          <a:lstStyle/>
          <a:p>
            <a:pPr indent="0" lvl="0" marL="0" marR="0" rtl="0" algn="l">
              <a:lnSpc>
                <a:spcPct val="147058"/>
              </a:lnSpc>
              <a:spcBef>
                <a:spcPts val="0"/>
              </a:spcBef>
              <a:spcAft>
                <a:spcPts val="0"/>
              </a:spcAft>
              <a:buClr>
                <a:srgbClr val="FFFFFF"/>
              </a:buClr>
              <a:buSzPts val="1300"/>
              <a:buFont typeface="Calibri"/>
              <a:buNone/>
            </a:pPr>
            <a:r>
              <a:rPr b="0" i="0" lang="en" sz="1300" u="none" cap="none" strike="noStrike">
                <a:solidFill>
                  <a:srgbClr val="FFFFFF"/>
                </a:solidFill>
                <a:latin typeface="Calibri"/>
                <a:ea typeface="Calibri"/>
                <a:cs typeface="Calibri"/>
                <a:sym typeface="Calibri"/>
              </a:rPr>
              <a:t/>
            </a:r>
            <a:r>
              <a:rPr b="1" i="0" lang="en" sz="1300" u="none" cap="none" strike="noStrike">
                <a:solidFill>
                  <a:srgbClr val="4AD4C4"/>
                </a:solidFill>
                <a:latin typeface="Calibri"/>
                <a:ea typeface="Calibri"/>
                <a:cs typeface="Calibri"/>
                <a:sym typeface="Calibri"/>
              </a:rPr>
              <a:t/>
            </a:r>
            <a:r>
              <a:rPr b="1" lang="en" sz="1300">
                <a:solidFill>
                  <a:srgbClr val="4AD4C4"/>
                </a:solidFill>
                <a:latin typeface="Calibri"/>
                <a:ea typeface="Calibri"/>
                <a:cs typeface="Calibri"/>
                <a:sym typeface="Calibri"/>
              </a:rPr>
              <a:t/>
            </a:r>
            <a:endParaRPr b="0" i="0" sz="1300" u="none" cap="none" strike="noStrike">
              <a:solidFill>
                <a:schemeClr val="dk1"/>
              </a:solidFill>
              <a:latin typeface="Calibri"/>
              <a:ea typeface="Calibri"/>
              <a:cs typeface="Calibri"/>
              <a:sym typeface="Calibri"/>
            </a:endParaRPr>
          </a:p>
        </p:txBody>
      </p:sp>
      <p:sp>
        <p:nvSpPr>
          <p:cNvPr id="119" name="Google Shape;119;p17"/>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ANSWER KEY</a:t>
            </a:r>
            <a:endParaRPr b="0" i="0" sz="700" u="none" cap="none" strike="noStrike">
              <a:solidFill>
                <a:schemeClr val="dk1"/>
              </a:solidFill>
              <a:latin typeface="Calibri"/>
              <a:ea typeface="Calibri"/>
              <a:cs typeface="Calibri"/>
              <a:sym typeface="Calibri"/>
            </a:endParaRPr>
          </a:p>
        </p:txBody>
      </p:sp>
      <p:sp>
        <p:nvSpPr>
          <p:cNvPr id="120" name="Google Shape;120;p17"/>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graphicFrame>
        <p:nvGraphicFramePr>
          <p:cNvPr id="121" name="Table 120"/>
          <p:cNvGraphicFramePr>
            <a:graphicFrameLocks noGrp="1"/>
          </p:cNvGraphicFramePr>
          <p:nvPr/>
        </p:nvGraphicFramePr>
        <p:xfrm>
          <a:off x="342900" y="1350000"/>
          <a:ext cx="8458200" cy="2600000"/>
        </p:xfrm>
        <a:graphic>
          <a:graphicData uri="http://schemas.openxmlformats.org/drawingml/2006/table">
            <a:tbl>
              <a:tblPr firstRow="1" bandRow="1">
                <a:tableStyleId>{5C22544A-7EE6-4342-B048-85BDC9FD1C3A}</a:tableStyleId>
              </a:tblPr>
              <a:tblGrid>
                <a:gridCol w="400000"/>
                <a:gridCol w="2400000"/>
                <a:gridCol w="1500000"/>
                <a:gridCol w="4158200"/>
              </a:tblGrid>
              <a:tr h="650000">
                <a:tc>
                  <a:txBody>
                    <a:bodyPr/>
                    <a:lstStyle/>
                    <a:p>
                      <a:r>
                        <a:rPr b="1" sz="1100">
                          <a:solidFill>
                            <a:srgbClr val="FFFFFF"/>
                          </a:solidFill>
                          <a:latin typeface="Cambria"/>
                        </a:rPr>
                        <a:t>#</a:t>
                      </a:r>
                    </a:p>
                  </a:txBody>
                  <a:tcPr marL="68575" marR="68575" marT="45720" marB="45720" anchor="ctr">
                    <a:solidFill>
                      <a:srgbClr val="660000"/>
                    </a:solidFill>
                  </a:tcPr>
                </a:tc>
                <a:tc>
                  <a:txBody>
                    <a:bodyPr/>
                    <a:lstStyle/>
                    <a:p>
                      <a:r>
                        <a:rPr b="1" sz="1100">
                          <a:solidFill>
                            <a:srgbClr val="FFFFFF"/>
                          </a:solidFill>
                          <a:latin typeface="Cambria"/>
                        </a:rPr>
                        <a:t>Capture</a:t>
                      </a:r>
                    </a:p>
                  </a:txBody>
                  <a:tcPr marL="68575" marR="68575" marT="45720" marB="45720" anchor="ctr">
                    <a:solidFill>
                      <a:srgbClr val="660000"/>
                    </a:solidFill>
                  </a:tcPr>
                </a:tc>
                <a:tc>
                  <a:txBody>
                    <a:bodyPr/>
                    <a:lstStyle/>
                    <a:p>
                      <a:r>
                        <a:rPr b="1" sz="1100">
                          <a:solidFill>
                            <a:srgbClr val="FFFFFF"/>
                          </a:solidFill>
                          <a:latin typeface="Cambria"/>
                        </a:rPr>
                        <a:t>Verdict</a:t>
                      </a:r>
                    </a:p>
                  </a:txBody>
                  <a:tcPr marL="68575" marR="68575" marT="45720" marB="45720" anchor="ctr">
                    <a:solidFill>
                      <a:srgbClr val="660000"/>
                    </a:solidFill>
                  </a:tcPr>
                </a:tc>
                <a:tc>
                  <a:txBody>
                    <a:bodyPr/>
                    <a:lstStyle/>
                    <a:p>
                      <a:r>
                        <a:rPr b="1" sz="1100">
                          <a:solidFill>
                            <a:srgbClr val="FFFFFF"/>
                          </a:solidFill>
                          <a:latin typeface="Cambria"/>
                        </a:rPr>
                        <a:t>Why</a:t>
                      </a:r>
                    </a:p>
                  </a:txBody>
                  <a:tcPr marL="68575" marR="68575" marT="45720" marB="45720" anchor="ctr">
                    <a:solidFill>
                      <a:srgbClr val="660000"/>
                    </a:solidFill>
                  </a:tcPr>
                </a:tc>
              </a:tr>
              <a:tr h="650000">
                <a:tc>
                  <a:txBody>
                    <a:bodyPr/>
                    <a:lstStyle/>
                    <a:p>
                      <a:r>
                        <a:rPr sz="1050">
                          <a:solidFill>
                            <a:srgbClr val="1B1E1D"/>
                          </a:solidFill>
                          <a:latin typeface="Calibri"/>
                        </a:rPr>
                        <a:t>1</a:t>
                      </a:r>
                    </a:p>
                  </a:txBody>
                  <a:tcPr marL="68575" marR="68575" marT="45720" marB="45720" anchor="ctr">
                    <a:solidFill>
                      <a:srgbClr val="F8F3EA"/>
                    </a:solidFill>
                  </a:tcPr>
                </a:tc>
                <a:tc>
                  <a:txBody>
                    <a:bodyPr/>
                    <a:lstStyle/>
                    <a:p>
                      <a:r>
                        <a:rPr sz="1050">
                          <a:solidFill>
                            <a:srgbClr val="1B1E1D"/>
                          </a:solidFill>
                          <a:latin typeface="Calibri"/>
                        </a:rPr>
                        <a:t>Capture C, public web server</a:t>
                      </a:r>
                    </a:p>
                  </a:txBody>
                  <a:tcPr marL="68575" marR="68575" marT="45720" marB="45720" anchor="ctr">
                    <a:solidFill>
                      <a:srgbClr val="F8F3EA"/>
                    </a:solidFill>
                  </a:tcPr>
                </a:tc>
                <a:tc>
                  <a:txBody>
                    <a:bodyPr/>
                    <a:lstStyle/>
                    <a:p>
                      <a:r>
                        <a:rPr sz="1050" b="1">
                          <a:solidFill>
                            <a:srgbClr val="1C7268"/>
                          </a:solidFill>
                          <a:latin typeface="Calibri"/>
                        </a:rPr>
                        <a:t>CLEAN</a:t>
                      </a:r>
                    </a:p>
                  </a:txBody>
                  <a:tcPr marL="68575" marR="68575" marT="45720" marB="45720" anchor="ctr">
                    <a:solidFill>
                      <a:srgbClr val="F8F3EA"/>
                    </a:solidFill>
                  </a:tcPr>
                </a:tc>
                <a:tc>
                  <a:txBody>
                    <a:bodyPr/>
                    <a:lstStyle/>
                    <a:p>
                      <a:r>
                        <a:rPr sz="1050">
                          <a:solidFill>
                            <a:srgbClr val="1B1E1D"/>
                          </a:solidFill>
                          <a:latin typeface="Calibri"/>
                        </a:rPr>
                        <a:t>Many different clients to one server is a popular website. A scan is one source reaching many destinations, not the reverse.</a:t>
                      </a:r>
                    </a:p>
                  </a:txBody>
                  <a:tcPr marL="68575" marR="68575" marT="45720" marB="45720" anchor="ctr">
                    <a:solidFill>
                      <a:srgbClr val="F8F3EA"/>
                    </a:solidFill>
                  </a:tcPr>
                </a:tc>
              </a:tr>
              <a:tr h="650000">
                <a:tc>
                  <a:txBody>
                    <a:bodyPr/>
                    <a:lstStyle/>
                    <a:p>
                      <a:r>
                        <a:rPr sz="1050">
                          <a:solidFill>
                            <a:srgbClr val="1B1E1D"/>
                          </a:solidFill>
                          <a:latin typeface="Calibri"/>
                        </a:rPr>
                        <a:t>2</a:t>
                      </a:r>
                    </a:p>
                  </a:txBody>
                  <a:tcPr marL="68575" marR="68575" marT="45720" marB="45720" anchor="ctr">
                    <a:solidFill>
                      <a:srgbClr val="F8F3EA"/>
                    </a:solidFill>
                  </a:tcPr>
                </a:tc>
                <a:tc>
                  <a:txBody>
                    <a:bodyPr/>
                    <a:lstStyle/>
                    <a:p>
                      <a:r>
                        <a:rPr sz="1050">
                          <a:solidFill>
                            <a:srgbClr val="1B1E1D"/>
                          </a:solidFill>
                          <a:latin typeface="Calibri"/>
                        </a:rPr>
                        <a:t>Capture A, internal file server</a:t>
                      </a:r>
                    </a:p>
                  </a:txBody>
                  <a:tcPr marL="68575" marR="68575" marT="45720" marB="45720" anchor="ctr">
                    <a:solidFill>
                      <a:srgbClr val="F8F3EA"/>
                    </a:solidFill>
                  </a:tcPr>
                </a:tc>
                <a:tc>
                  <a:txBody>
                    <a:bodyPr/>
                    <a:lstStyle/>
                    <a:p>
                      <a:r>
                        <a:rPr sz="1050" b="1">
                          <a:solidFill>
                            <a:srgbClr val="660000"/>
                          </a:solidFill>
                          <a:latin typeface="Calibri"/>
                        </a:rPr>
                        <a:t>CREDENTIAL LEAK</a:t>
                      </a:r>
                    </a:p>
                  </a:txBody>
                  <a:tcPr marL="68575" marR="68575" marT="45720" marB="45720" anchor="ctr">
                    <a:solidFill>
                      <a:srgbClr val="F8F3EA"/>
                    </a:solidFill>
                  </a:tcPr>
                </a:tc>
                <a:tc>
                  <a:txBody>
                    <a:bodyPr/>
                    <a:lstStyle/>
                    <a:p>
                      <a:r>
                        <a:rPr sz="1050">
                          <a:solidFill>
                            <a:srgbClr val="1B1E1D"/>
                          </a:solidFill>
                          <a:latin typeface="Calibri"/>
                        </a:rPr>
                        <a:t>FTP sends the username and password as two separate plaintext commands, both visible in the stream.</a:t>
                      </a:r>
                    </a:p>
                  </a:txBody>
                  <a:tcPr marL="68575" marR="68575" marT="45720" marB="45720" anchor="ctr">
                    <a:solidFill>
                      <a:srgbClr val="F8F3EA"/>
                    </a:solidFill>
                  </a:tcPr>
                </a:tc>
              </a:tr>
              <a:tr h="650000">
                <a:tc>
                  <a:txBody>
                    <a:bodyPr/>
                    <a:lstStyle/>
                    <a:p>
                      <a:r>
                        <a:rPr sz="1050">
                          <a:solidFill>
                            <a:srgbClr val="1B1E1D"/>
                          </a:solidFill>
                          <a:latin typeface="Calibri"/>
                        </a:rPr>
                        <a:t>3</a:t>
                      </a:r>
                    </a:p>
                  </a:txBody>
                  <a:tcPr marL="68575" marR="68575" marT="45720" marB="45720" anchor="ctr">
                    <a:solidFill>
                      <a:srgbClr val="F8F3EA"/>
                    </a:solidFill>
                  </a:tcPr>
                </a:tc>
                <a:tc>
                  <a:txBody>
                    <a:bodyPr/>
                    <a:lstStyle/>
                    <a:p>
                      <a:r>
                        <a:rPr sz="1050">
                          <a:solidFill>
                            <a:srgbClr val="1B1E1D"/>
                          </a:solidFill>
                          <a:latin typeface="Calibri"/>
                        </a:rPr>
                        <a:t>Capture B, DMZ web server</a:t>
                      </a:r>
                    </a:p>
                  </a:txBody>
                  <a:tcPr marL="68575" marR="68575" marT="45720" marB="45720" anchor="ctr">
                    <a:solidFill>
                      <a:srgbClr val="F8F3EA"/>
                    </a:solidFill>
                  </a:tcPr>
                </a:tc>
                <a:tc>
                  <a:txBody>
                    <a:bodyPr/>
                    <a:lstStyle/>
                    <a:p>
                      <a:r>
                        <a:rPr sz="1050" b="1">
                          <a:solidFill>
                            <a:srgbClr val="660000"/>
                          </a:solidFill>
                          <a:latin typeface="Calibri"/>
                        </a:rPr>
                        <a:t>SCAN DETECTED</a:t>
                      </a:r>
                    </a:p>
                  </a:txBody>
                  <a:tcPr marL="68575" marR="68575" marT="45720" marB="45720" anchor="ctr">
                    <a:solidFill>
                      <a:srgbClr val="F8F3EA"/>
                    </a:solidFill>
                  </a:tcPr>
                </a:tc>
                <a:tc>
                  <a:txBody>
                    <a:bodyPr/>
                    <a:lstStyle/>
                    <a:p>
                      <a:r>
                        <a:rPr sz="1050">
                          <a:solidFill>
                            <a:srgbClr val="1B1E1D"/>
                          </a:solidFill>
                          <a:latin typeface="Calibri"/>
                        </a:rPr>
                        <a:t>One source hit dozens of ports in under two seconds with almost no completed handshakes.</a:t>
                      </a:r>
                    </a:p>
                  </a:txBody>
                  <a:tcPr marL="68575" marR="68575" marT="45720" marB="45720" anchor="ctr">
                    <a:solidFill>
                      <a:srgbClr val="F8F3EA"/>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623" name="Shape 623"/>
        <p:cNvGrpSpPr/>
        <p:nvPr/>
      </p:nvGrpSpPr>
      <p:grpSpPr>
        <a:xfrm>
          <a:off x="0" y="0"/>
          <a:ext cx="0" cy="0"/>
          <a:chOff x="0" y="0"/>
          <a:chExt cx="0" cy="0"/>
        </a:xfrm>
      </p:grpSpPr>
      <p:sp>
        <p:nvSpPr>
          <p:cNvPr id="624" name="Google Shape;624;p38"/>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TONIGHT'S PRACTICE</a:t>
            </a:r>
            <a:endParaRPr b="0" i="0" sz="1000" u="none" cap="none" strike="noStrike">
              <a:solidFill>
                <a:schemeClr val="dk1"/>
              </a:solidFill>
              <a:latin typeface="Calibri"/>
              <a:ea typeface="Calibri"/>
              <a:cs typeface="Calibri"/>
              <a:sym typeface="Calibri"/>
            </a:endParaRPr>
          </a:p>
        </p:txBody>
      </p:sp>
      <p:sp>
        <p:nvSpPr>
          <p:cNvPr id="625" name="Google Shape;625;p38"/>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Tonight's exercises</a:t>
            </a:r>
            <a:endParaRPr b="0" i="0" sz="2200" u="none" cap="none" strike="noStrike">
              <a:solidFill>
                <a:schemeClr val="dk1"/>
              </a:solidFill>
              <a:latin typeface="Calibri"/>
              <a:ea typeface="Calibri"/>
              <a:cs typeface="Calibri"/>
              <a:sym typeface="Calibri"/>
            </a:endParaRPr>
          </a:p>
        </p:txBody>
      </p:sp>
      <p:sp>
        <p:nvSpPr>
          <p:cNvPr id="626" name="Google Shape;626;p38"/>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Three captures on the Range, three questions to answer</a:t>
            </a:r>
            <a:endParaRPr b="0" i="0" sz="1000" u="none" cap="none" strike="noStrike">
              <a:solidFill>
                <a:schemeClr val="dk1"/>
              </a:solidFill>
              <a:latin typeface="Calibri"/>
              <a:ea typeface="Calibri"/>
              <a:cs typeface="Calibri"/>
              <a:sym typeface="Calibri"/>
            </a:endParaRPr>
          </a:p>
        </p:txBody>
      </p:sp>
      <p:sp>
        <p:nvSpPr>
          <p:cNvPr id="627" name="Google Shape;627;p38"/>
          <p:cNvSpPr/>
          <p:nvPr/>
        </p:nvSpPr>
        <p:spPr>
          <a:xfrm>
            <a:off x="342900" y="1577340"/>
            <a:ext cx="8455914" cy="925830"/>
          </a:xfrm>
          <a:prstGeom prst="roundRect">
            <a:avLst>
              <a:gd fmla="val 4444"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8" name="Google Shape;628;p38"/>
          <p:cNvSpPr/>
          <p:nvPr/>
        </p:nvSpPr>
        <p:spPr>
          <a:xfrm>
            <a:off x="548640" y="185166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9" name="Google Shape;629;p38"/>
          <p:cNvSpPr/>
          <p:nvPr/>
        </p:nvSpPr>
        <p:spPr>
          <a:xfrm>
            <a:off x="548640" y="1851660"/>
            <a:ext cx="377190" cy="37719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630" name="Google Shape;630;p38"/>
          <p:cNvSpPr/>
          <p:nvPr/>
        </p:nvSpPr>
        <p:spPr>
          <a:xfrm>
            <a:off x="1097280" y="1769364"/>
            <a:ext cx="72694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libri"/>
              <a:buNone/>
            </a:pPr>
            <a:r>
              <a:rPr b="1" i="0" lang="en" sz="1100" u="none" cap="none" strike="noStrike">
                <a:solidFill>
                  <a:srgbClr val="1B1E1D"/>
                </a:solidFill>
                <a:latin typeface="Calibri"/>
                <a:ea typeface="Calibri"/>
                <a:cs typeface="Calibri"/>
                <a:sym typeface="Calibri"/>
              </a:rPr>
              <a:t>Find the leaked credential</a:t>
            </a:r>
            <a:endParaRPr b="0" i="0" sz="1100" u="none" cap="none" strike="noStrike">
              <a:solidFill>
                <a:schemeClr val="dk1"/>
              </a:solidFill>
              <a:latin typeface="Calibri"/>
              <a:ea typeface="Calibri"/>
              <a:cs typeface="Calibri"/>
              <a:sym typeface="Calibri"/>
            </a:endParaRPr>
          </a:p>
        </p:txBody>
      </p:sp>
      <p:sp>
        <p:nvSpPr>
          <p:cNvPr id="631" name="Google Shape;631;p38"/>
          <p:cNvSpPr/>
          <p:nvPr/>
        </p:nvSpPr>
        <p:spPr>
          <a:xfrm>
            <a:off x="1097280" y="2071116"/>
            <a:ext cx="7269480" cy="342900"/>
          </a:xfrm>
          <a:prstGeom prst="rect">
            <a:avLst/>
          </a:prstGeom>
          <a:noFill/>
          <a:ln>
            <a:noFill/>
          </a:ln>
        </p:spPr>
        <p:txBody>
          <a:bodyPr anchorCtr="0" anchor="ctr" bIns="0" lIns="0" spcFirstLastPara="1" rIns="0" wrap="square" tIns="0">
            <a:noAutofit/>
          </a:bodyPr>
          <a:lstStyle/>
          <a:p>
            <a:pPr indent="0" lvl="0" marL="0" marR="0" rtl="0" algn="l">
              <a:lnSpc>
                <a:spcPct val="130434"/>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A provided capture has one plaintext login in it somewhere. Find it and Follow the Stream.</a:t>
            </a:r>
            <a:endParaRPr b="0" i="0" sz="900" u="none" cap="none" strike="noStrike">
              <a:solidFill>
                <a:schemeClr val="dk1"/>
              </a:solidFill>
              <a:latin typeface="Calibri"/>
              <a:ea typeface="Calibri"/>
              <a:cs typeface="Calibri"/>
              <a:sym typeface="Calibri"/>
            </a:endParaRPr>
          </a:p>
        </p:txBody>
      </p:sp>
      <p:sp>
        <p:nvSpPr>
          <p:cNvPr id="632" name="Google Shape;632;p38"/>
          <p:cNvSpPr/>
          <p:nvPr/>
        </p:nvSpPr>
        <p:spPr>
          <a:xfrm>
            <a:off x="342900" y="2606040"/>
            <a:ext cx="8455914" cy="925830"/>
          </a:xfrm>
          <a:prstGeom prst="roundRect">
            <a:avLst>
              <a:gd fmla="val 4444"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3" name="Google Shape;633;p38"/>
          <p:cNvSpPr/>
          <p:nvPr/>
        </p:nvSpPr>
        <p:spPr>
          <a:xfrm>
            <a:off x="548640" y="288036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4" name="Google Shape;634;p38"/>
          <p:cNvSpPr/>
          <p:nvPr/>
        </p:nvSpPr>
        <p:spPr>
          <a:xfrm>
            <a:off x="548640" y="2880360"/>
            <a:ext cx="377190" cy="37719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635" name="Google Shape;635;p38"/>
          <p:cNvSpPr/>
          <p:nvPr/>
        </p:nvSpPr>
        <p:spPr>
          <a:xfrm>
            <a:off x="1097280" y="2798064"/>
            <a:ext cx="72694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libri"/>
              <a:buNone/>
            </a:pPr>
            <a:r>
              <a:rPr b="1" i="0" lang="en" sz="1100" u="none" cap="none" strike="noStrike">
                <a:solidFill>
                  <a:srgbClr val="1B1E1D"/>
                </a:solidFill>
                <a:latin typeface="Calibri"/>
                <a:ea typeface="Calibri"/>
                <a:cs typeface="Calibri"/>
                <a:sym typeface="Calibri"/>
              </a:rPr>
              <a:t>Confirm a scan</a:t>
            </a:r>
            <a:endParaRPr b="0" i="0" sz="1100" u="none" cap="none" strike="noStrike">
              <a:solidFill>
                <a:schemeClr val="dk1"/>
              </a:solidFill>
              <a:latin typeface="Calibri"/>
              <a:ea typeface="Calibri"/>
              <a:cs typeface="Calibri"/>
              <a:sym typeface="Calibri"/>
            </a:endParaRPr>
          </a:p>
        </p:txBody>
      </p:sp>
      <p:sp>
        <p:nvSpPr>
          <p:cNvPr id="636" name="Google Shape;636;p38"/>
          <p:cNvSpPr/>
          <p:nvPr/>
        </p:nvSpPr>
        <p:spPr>
          <a:xfrm>
            <a:off x="1097280" y="3099816"/>
            <a:ext cx="7269480" cy="342900"/>
          </a:xfrm>
          <a:prstGeom prst="rect">
            <a:avLst/>
          </a:prstGeom>
          <a:noFill/>
          <a:ln>
            <a:noFill/>
          </a:ln>
        </p:spPr>
        <p:txBody>
          <a:bodyPr anchorCtr="0" anchor="ctr" bIns="0" lIns="0" spcFirstLastPara="1" rIns="0" wrap="square" tIns="0">
            <a:noAutofit/>
          </a:bodyPr>
          <a:lstStyle/>
          <a:p>
            <a:pPr indent="0" lvl="0" marL="0" marR="0" rtl="0" algn="l">
              <a:lnSpc>
                <a:spcPct val="130434"/>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Use Statistics &gt; Conversations to find the outlier, then filter to prove it.</a:t>
            </a:r>
            <a:endParaRPr b="0" i="0" sz="900" u="none" cap="none" strike="noStrike">
              <a:solidFill>
                <a:schemeClr val="dk1"/>
              </a:solidFill>
              <a:latin typeface="Calibri"/>
              <a:ea typeface="Calibri"/>
              <a:cs typeface="Calibri"/>
              <a:sym typeface="Calibri"/>
            </a:endParaRPr>
          </a:p>
        </p:txBody>
      </p:sp>
      <p:sp>
        <p:nvSpPr>
          <p:cNvPr id="637" name="Google Shape;637;p38"/>
          <p:cNvSpPr/>
          <p:nvPr/>
        </p:nvSpPr>
        <p:spPr>
          <a:xfrm>
            <a:off x="342900" y="3634740"/>
            <a:ext cx="8455914" cy="925830"/>
          </a:xfrm>
          <a:prstGeom prst="roundRect">
            <a:avLst>
              <a:gd fmla="val 4444"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8" name="Google Shape;638;p38"/>
          <p:cNvSpPr/>
          <p:nvPr/>
        </p:nvSpPr>
        <p:spPr>
          <a:xfrm>
            <a:off x="548640" y="390906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9" name="Google Shape;639;p38"/>
          <p:cNvSpPr/>
          <p:nvPr/>
        </p:nvSpPr>
        <p:spPr>
          <a:xfrm>
            <a:off x="548640" y="3909060"/>
            <a:ext cx="377190" cy="37719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640" name="Google Shape;640;p38"/>
          <p:cNvSpPr/>
          <p:nvPr/>
        </p:nvSpPr>
        <p:spPr>
          <a:xfrm>
            <a:off x="1097280" y="3826764"/>
            <a:ext cx="72694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libri"/>
              <a:buNone/>
            </a:pPr>
            <a:r>
              <a:rPr b="1" i="0" lang="en" sz="1100" u="none" cap="none" strike="noStrike">
                <a:solidFill>
                  <a:srgbClr val="1B1E1D"/>
                </a:solidFill>
                <a:latin typeface="Calibri"/>
                <a:ea typeface="Calibri"/>
                <a:cs typeface="Calibri"/>
                <a:sym typeface="Calibri"/>
              </a:rPr>
              <a:t>Write it up</a:t>
            </a:r>
            <a:endParaRPr b="0" i="0" sz="1100" u="none" cap="none" strike="noStrike">
              <a:solidFill>
                <a:schemeClr val="dk1"/>
              </a:solidFill>
              <a:latin typeface="Calibri"/>
              <a:ea typeface="Calibri"/>
              <a:cs typeface="Calibri"/>
              <a:sym typeface="Calibri"/>
            </a:endParaRPr>
          </a:p>
        </p:txBody>
      </p:sp>
      <p:sp>
        <p:nvSpPr>
          <p:cNvPr id="641" name="Google Shape;641;p38"/>
          <p:cNvSpPr/>
          <p:nvPr/>
        </p:nvSpPr>
        <p:spPr>
          <a:xfrm>
            <a:off x="1097280" y="4128516"/>
            <a:ext cx="7269480" cy="342900"/>
          </a:xfrm>
          <a:prstGeom prst="rect">
            <a:avLst/>
          </a:prstGeom>
          <a:noFill/>
          <a:ln>
            <a:noFill/>
          </a:ln>
        </p:spPr>
        <p:txBody>
          <a:bodyPr anchorCtr="0" anchor="ctr" bIns="0" lIns="0" spcFirstLastPara="1" rIns="0" wrap="square" tIns="0">
            <a:noAutofit/>
          </a:bodyPr>
          <a:lstStyle/>
          <a:p>
            <a:pPr indent="0" lvl="0" marL="0" marR="0" rtl="0" algn="l">
              <a:lnSpc>
                <a:spcPct val="130434"/>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One paragraph: what happened, which host, and what evidence supports the finding.</a:t>
            </a:r>
            <a:endParaRPr b="0" i="0" sz="900" u="none" cap="none" strike="noStrike">
              <a:solidFill>
                <a:schemeClr val="dk1"/>
              </a:solidFill>
              <a:latin typeface="Calibri"/>
              <a:ea typeface="Calibri"/>
              <a:cs typeface="Calibri"/>
              <a:sym typeface="Calibri"/>
            </a:endParaRPr>
          </a:p>
        </p:txBody>
      </p:sp>
      <p:sp>
        <p:nvSpPr>
          <p:cNvPr id="642" name="Google Shape;642;p38"/>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TONIGHT'S EXERCISES</a:t>
            </a:r>
            <a:endParaRPr b="0" i="0" sz="700" u="none" cap="none" strike="noStrike">
              <a:solidFill>
                <a:schemeClr val="dk1"/>
              </a:solidFill>
              <a:latin typeface="Calibri"/>
              <a:ea typeface="Calibri"/>
              <a:cs typeface="Calibri"/>
              <a:sym typeface="Calibri"/>
            </a:endParaRPr>
          </a:p>
        </p:txBody>
      </p:sp>
      <p:sp>
        <p:nvSpPr>
          <p:cNvPr id="643" name="Google Shape;643;p38"/>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648" name="Shape 648"/>
        <p:cNvGrpSpPr/>
        <p:nvPr/>
      </p:nvGrpSpPr>
      <p:grpSpPr>
        <a:xfrm>
          <a:off x="0" y="0"/>
          <a:ext cx="0" cy="0"/>
          <a:chOff x="0" y="0"/>
          <a:chExt cx="0" cy="0"/>
        </a:xfrm>
      </p:grpSpPr>
      <p:sp>
        <p:nvSpPr>
          <p:cNvPr id="649" name="Google Shape;649;p39"/>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EXERCISE 1</a:t>
            </a:r>
            <a:endParaRPr b="0" i="0" sz="1000" u="none" cap="none" strike="noStrike">
              <a:solidFill>
                <a:schemeClr val="dk1"/>
              </a:solidFill>
              <a:latin typeface="Calibri"/>
              <a:ea typeface="Calibri"/>
              <a:cs typeface="Calibri"/>
              <a:sym typeface="Calibri"/>
            </a:endParaRPr>
          </a:p>
        </p:txBody>
      </p:sp>
      <p:sp>
        <p:nvSpPr>
          <p:cNvPr id="650" name="Google Shape;650;p39"/>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Find the leaked credential</a:t>
            </a:r>
            <a:endParaRPr b="0" i="0" sz="2200" u="none" cap="none" strike="noStrike">
              <a:solidFill>
                <a:schemeClr val="dk1"/>
              </a:solidFill>
              <a:latin typeface="Calibri"/>
              <a:ea typeface="Calibri"/>
              <a:cs typeface="Calibri"/>
              <a:sym typeface="Calibri"/>
            </a:endParaRPr>
          </a:p>
        </p:txBody>
      </p:sp>
      <p:sp>
        <p:nvSpPr>
          <p:cNvPr id="651" name="Google Shape;651;p39"/>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One capture, one plaintext login hiding in it</a:t>
            </a:r>
            <a:endParaRPr b="0" i="0" sz="1000" u="none" cap="none" strike="noStrike">
              <a:solidFill>
                <a:schemeClr val="dk1"/>
              </a:solidFill>
              <a:latin typeface="Calibri"/>
              <a:ea typeface="Calibri"/>
              <a:cs typeface="Calibri"/>
              <a:sym typeface="Calibri"/>
            </a:endParaRPr>
          </a:p>
        </p:txBody>
      </p:sp>
      <p:sp>
        <p:nvSpPr>
          <p:cNvPr id="652" name="Google Shape;652;p39"/>
          <p:cNvSpPr/>
          <p:nvPr/>
        </p:nvSpPr>
        <p:spPr>
          <a:xfrm>
            <a:off x="342900" y="1405890"/>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53" name="Google Shape;653;p39"/>
          <p:cNvSpPr/>
          <p:nvPr/>
        </p:nvSpPr>
        <p:spPr>
          <a:xfrm>
            <a:off x="342900" y="1405890"/>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654" name="Google Shape;654;p39"/>
          <p:cNvSpPr/>
          <p:nvPr/>
        </p:nvSpPr>
        <p:spPr>
          <a:xfrm>
            <a:off x="754380" y="1385316"/>
            <a:ext cx="288036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Open the provided capture</a:t>
            </a:r>
            <a:endParaRPr b="0" i="0" sz="900" u="none" cap="none" strike="noStrike">
              <a:solidFill>
                <a:schemeClr val="dk1"/>
              </a:solidFill>
              <a:latin typeface="Calibri"/>
              <a:ea typeface="Calibri"/>
              <a:cs typeface="Calibri"/>
              <a:sym typeface="Calibri"/>
            </a:endParaRPr>
          </a:p>
        </p:txBody>
      </p:sp>
      <p:sp>
        <p:nvSpPr>
          <p:cNvPr id="655" name="Google Shape;655;p39"/>
          <p:cNvSpPr/>
          <p:nvPr/>
        </p:nvSpPr>
        <p:spPr>
          <a:xfrm>
            <a:off x="3703320" y="1385316"/>
            <a:ext cx="507492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800"/>
              <a:buFont typeface="Consolas"/>
              <a:buNone/>
            </a:pPr>
            <a:r>
              <a:rPr b="0" i="0" lang="en" sz="800" u="none" cap="none" strike="noStrike">
                <a:solidFill>
                  <a:srgbClr val="4AD4C4"/>
                </a:solidFill>
                <a:latin typeface="Consolas"/>
                <a:ea typeface="Consolas"/>
                <a:cs typeface="Consolas"/>
                <a:sym typeface="Consolas"/>
              </a:rPr>
              <a:t>File &gt; Open, range-capture-01.pcapng</a:t>
            </a:r>
            <a:endParaRPr b="0" i="0" sz="800" u="none" cap="none" strike="noStrike">
              <a:solidFill>
                <a:schemeClr val="dk1"/>
              </a:solidFill>
              <a:latin typeface="Calibri"/>
              <a:ea typeface="Calibri"/>
              <a:cs typeface="Calibri"/>
              <a:sym typeface="Calibri"/>
            </a:endParaRPr>
          </a:p>
        </p:txBody>
      </p:sp>
      <p:sp>
        <p:nvSpPr>
          <p:cNvPr id="656" name="Google Shape;656;p39"/>
          <p:cNvSpPr/>
          <p:nvPr/>
        </p:nvSpPr>
        <p:spPr>
          <a:xfrm>
            <a:off x="342900" y="1831086"/>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57" name="Google Shape;657;p39"/>
          <p:cNvSpPr/>
          <p:nvPr/>
        </p:nvSpPr>
        <p:spPr>
          <a:xfrm>
            <a:off x="342900" y="1831086"/>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658" name="Google Shape;658;p39"/>
          <p:cNvSpPr/>
          <p:nvPr/>
        </p:nvSpPr>
        <p:spPr>
          <a:xfrm>
            <a:off x="754380" y="1810512"/>
            <a:ext cx="288036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Check Protocol Hierarchy first</a:t>
            </a:r>
            <a:endParaRPr b="0" i="0" sz="900" u="none" cap="none" strike="noStrike">
              <a:solidFill>
                <a:schemeClr val="dk1"/>
              </a:solidFill>
              <a:latin typeface="Calibri"/>
              <a:ea typeface="Calibri"/>
              <a:cs typeface="Calibri"/>
              <a:sym typeface="Calibri"/>
            </a:endParaRPr>
          </a:p>
        </p:txBody>
      </p:sp>
      <p:sp>
        <p:nvSpPr>
          <p:cNvPr id="659" name="Google Shape;659;p39"/>
          <p:cNvSpPr/>
          <p:nvPr/>
        </p:nvSpPr>
        <p:spPr>
          <a:xfrm>
            <a:off x="3703320" y="1810512"/>
            <a:ext cx="507492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800"/>
              <a:buFont typeface="Consolas"/>
              <a:buNone/>
            </a:pPr>
            <a:r>
              <a:rPr b="0" i="0" lang="en" sz="800" u="none" cap="none" strike="noStrike">
                <a:solidFill>
                  <a:srgbClr val="4AD4C4"/>
                </a:solidFill>
                <a:latin typeface="Consolas"/>
                <a:ea typeface="Consolas"/>
                <a:cs typeface="Consolas"/>
                <a:sym typeface="Consolas"/>
              </a:rPr>
              <a:t>Statistics &gt; Protocol Hierarchy, look for FTP, Telnet, or plain HTTP</a:t>
            </a:r>
            <a:endParaRPr b="0" i="0" sz="800" u="none" cap="none" strike="noStrike">
              <a:solidFill>
                <a:schemeClr val="dk1"/>
              </a:solidFill>
              <a:latin typeface="Calibri"/>
              <a:ea typeface="Calibri"/>
              <a:cs typeface="Calibri"/>
              <a:sym typeface="Calibri"/>
            </a:endParaRPr>
          </a:p>
        </p:txBody>
      </p:sp>
      <p:sp>
        <p:nvSpPr>
          <p:cNvPr id="660" name="Google Shape;660;p39"/>
          <p:cNvSpPr/>
          <p:nvPr/>
        </p:nvSpPr>
        <p:spPr>
          <a:xfrm>
            <a:off x="342900" y="2256282"/>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61" name="Google Shape;661;p39"/>
          <p:cNvSpPr/>
          <p:nvPr/>
        </p:nvSpPr>
        <p:spPr>
          <a:xfrm>
            <a:off x="342900" y="2256282"/>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662" name="Google Shape;662;p39"/>
          <p:cNvSpPr/>
          <p:nvPr/>
        </p:nvSpPr>
        <p:spPr>
          <a:xfrm>
            <a:off x="754380" y="2235708"/>
            <a:ext cx="288036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Filter to that protocol</a:t>
            </a:r>
            <a:endParaRPr b="0" i="0" sz="900" u="none" cap="none" strike="noStrike">
              <a:solidFill>
                <a:schemeClr val="dk1"/>
              </a:solidFill>
              <a:latin typeface="Calibri"/>
              <a:ea typeface="Calibri"/>
              <a:cs typeface="Calibri"/>
              <a:sym typeface="Calibri"/>
            </a:endParaRPr>
          </a:p>
        </p:txBody>
      </p:sp>
      <p:sp>
        <p:nvSpPr>
          <p:cNvPr id="663" name="Google Shape;663;p39"/>
          <p:cNvSpPr/>
          <p:nvPr/>
        </p:nvSpPr>
        <p:spPr>
          <a:xfrm>
            <a:off x="3703320" y="2235708"/>
            <a:ext cx="507492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800"/>
              <a:buFont typeface="Consolas"/>
              <a:buNone/>
            </a:pPr>
            <a:r>
              <a:rPr b="0" i="0" lang="en" sz="800" u="none" cap="none" strike="noStrike">
                <a:solidFill>
                  <a:srgbClr val="4AD4C4"/>
                </a:solidFill>
                <a:latin typeface="Consolas"/>
                <a:ea typeface="Consolas"/>
                <a:cs typeface="Consolas"/>
                <a:sym typeface="Consolas"/>
              </a:rPr>
              <a:t>ftp, or telnet, or http.request.method == "POST"</a:t>
            </a:r>
            <a:endParaRPr b="0" i="0" sz="800" u="none" cap="none" strike="noStrike">
              <a:solidFill>
                <a:schemeClr val="dk1"/>
              </a:solidFill>
              <a:latin typeface="Calibri"/>
              <a:ea typeface="Calibri"/>
              <a:cs typeface="Calibri"/>
              <a:sym typeface="Calibri"/>
            </a:endParaRPr>
          </a:p>
        </p:txBody>
      </p:sp>
      <p:sp>
        <p:nvSpPr>
          <p:cNvPr id="664" name="Google Shape;664;p39"/>
          <p:cNvSpPr/>
          <p:nvPr/>
        </p:nvSpPr>
        <p:spPr>
          <a:xfrm>
            <a:off x="342900" y="2681478"/>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65" name="Google Shape;665;p39"/>
          <p:cNvSpPr/>
          <p:nvPr/>
        </p:nvSpPr>
        <p:spPr>
          <a:xfrm>
            <a:off x="342900" y="2681478"/>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4</a:t>
            </a:r>
            <a:endParaRPr b="0" i="0" sz="1200" u="none" cap="none" strike="noStrike">
              <a:solidFill>
                <a:schemeClr val="dk1"/>
              </a:solidFill>
              <a:latin typeface="Calibri"/>
              <a:ea typeface="Calibri"/>
              <a:cs typeface="Calibri"/>
              <a:sym typeface="Calibri"/>
            </a:endParaRPr>
          </a:p>
        </p:txBody>
      </p:sp>
      <p:sp>
        <p:nvSpPr>
          <p:cNvPr id="666" name="Google Shape;666;p39"/>
          <p:cNvSpPr/>
          <p:nvPr/>
        </p:nvSpPr>
        <p:spPr>
          <a:xfrm>
            <a:off x="754380" y="2660904"/>
            <a:ext cx="288036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Follow the stream</a:t>
            </a:r>
            <a:endParaRPr b="0" i="0" sz="900" u="none" cap="none" strike="noStrike">
              <a:solidFill>
                <a:schemeClr val="dk1"/>
              </a:solidFill>
              <a:latin typeface="Calibri"/>
              <a:ea typeface="Calibri"/>
              <a:cs typeface="Calibri"/>
              <a:sym typeface="Calibri"/>
            </a:endParaRPr>
          </a:p>
        </p:txBody>
      </p:sp>
      <p:sp>
        <p:nvSpPr>
          <p:cNvPr id="667" name="Google Shape;667;p39"/>
          <p:cNvSpPr/>
          <p:nvPr/>
        </p:nvSpPr>
        <p:spPr>
          <a:xfrm>
            <a:off x="3703320" y="2660904"/>
            <a:ext cx="507492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800"/>
              <a:buFont typeface="Consolas"/>
              <a:buNone/>
            </a:pPr>
            <a:r>
              <a:rPr b="0" i="0" lang="en" sz="800" u="none" cap="none" strike="noStrike">
                <a:solidFill>
                  <a:srgbClr val="4AD4C4"/>
                </a:solidFill>
                <a:latin typeface="Consolas"/>
                <a:ea typeface="Consolas"/>
                <a:cs typeface="Consolas"/>
                <a:sym typeface="Consolas"/>
              </a:rPr>
              <a:t>Right-click the packet, Follow, then the matching stream type</a:t>
            </a:r>
            <a:endParaRPr b="0" i="0" sz="800" u="none" cap="none" strike="noStrike">
              <a:solidFill>
                <a:schemeClr val="dk1"/>
              </a:solidFill>
              <a:latin typeface="Calibri"/>
              <a:ea typeface="Calibri"/>
              <a:cs typeface="Calibri"/>
              <a:sym typeface="Calibri"/>
            </a:endParaRPr>
          </a:p>
        </p:txBody>
      </p:sp>
      <p:sp>
        <p:nvSpPr>
          <p:cNvPr id="668" name="Google Shape;668;p39"/>
          <p:cNvSpPr/>
          <p:nvPr/>
        </p:nvSpPr>
        <p:spPr>
          <a:xfrm>
            <a:off x="342900" y="3106674"/>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69" name="Google Shape;669;p39"/>
          <p:cNvSpPr/>
          <p:nvPr/>
        </p:nvSpPr>
        <p:spPr>
          <a:xfrm>
            <a:off x="342900" y="3106674"/>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5</a:t>
            </a:r>
            <a:endParaRPr b="0" i="0" sz="1200" u="none" cap="none" strike="noStrike">
              <a:solidFill>
                <a:schemeClr val="dk1"/>
              </a:solidFill>
              <a:latin typeface="Calibri"/>
              <a:ea typeface="Calibri"/>
              <a:cs typeface="Calibri"/>
              <a:sym typeface="Calibri"/>
            </a:endParaRPr>
          </a:p>
        </p:txBody>
      </p:sp>
      <p:sp>
        <p:nvSpPr>
          <p:cNvPr id="670" name="Google Shape;670;p39"/>
          <p:cNvSpPr/>
          <p:nvPr/>
        </p:nvSpPr>
        <p:spPr>
          <a:xfrm>
            <a:off x="754380" y="3086100"/>
            <a:ext cx="288036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Write down what you found</a:t>
            </a:r>
            <a:endParaRPr b="0" i="0" sz="900" u="none" cap="none" strike="noStrike">
              <a:solidFill>
                <a:schemeClr val="dk1"/>
              </a:solidFill>
              <a:latin typeface="Calibri"/>
              <a:ea typeface="Calibri"/>
              <a:cs typeface="Calibri"/>
              <a:sym typeface="Calibri"/>
            </a:endParaRPr>
          </a:p>
        </p:txBody>
      </p:sp>
      <p:sp>
        <p:nvSpPr>
          <p:cNvPr id="671" name="Google Shape;671;p39"/>
          <p:cNvSpPr/>
          <p:nvPr/>
        </p:nvSpPr>
        <p:spPr>
          <a:xfrm>
            <a:off x="3703320" y="3086100"/>
            <a:ext cx="507492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800"/>
              <a:buFont typeface="Consolas"/>
              <a:buNone/>
            </a:pPr>
            <a:r>
              <a:rPr b="0" i="0" lang="en" sz="800" u="none" cap="none" strike="noStrike">
                <a:solidFill>
                  <a:srgbClr val="4AD4C4"/>
                </a:solidFill>
                <a:latin typeface="Consolas"/>
                <a:ea typeface="Consolas"/>
                <a:cs typeface="Consolas"/>
                <a:sym typeface="Consolas"/>
              </a:rPr>
              <a:t>The protocol, the username, and the password</a:t>
            </a:r>
            <a:endParaRPr b="0" i="0" sz="800" u="none" cap="none" strike="noStrike">
              <a:solidFill>
                <a:schemeClr val="dk1"/>
              </a:solidFill>
              <a:latin typeface="Calibri"/>
              <a:ea typeface="Calibri"/>
              <a:cs typeface="Calibri"/>
              <a:sym typeface="Calibri"/>
            </a:endParaRPr>
          </a:p>
        </p:txBody>
      </p:sp>
      <p:sp>
        <p:nvSpPr>
          <p:cNvPr id="672" name="Google Shape;672;p39"/>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EXERCISE 1</a:t>
            </a:r>
            <a:endParaRPr b="0" i="0" sz="700" u="none" cap="none" strike="noStrike">
              <a:solidFill>
                <a:schemeClr val="dk1"/>
              </a:solidFill>
              <a:latin typeface="Calibri"/>
              <a:ea typeface="Calibri"/>
              <a:cs typeface="Calibri"/>
              <a:sym typeface="Calibri"/>
            </a:endParaRPr>
          </a:p>
        </p:txBody>
      </p:sp>
      <p:sp>
        <p:nvSpPr>
          <p:cNvPr id="673" name="Google Shape;673;p39"/>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678" name="Shape 678"/>
        <p:cNvGrpSpPr/>
        <p:nvPr/>
      </p:nvGrpSpPr>
      <p:grpSpPr>
        <a:xfrm>
          <a:off x="0" y="0"/>
          <a:ext cx="0" cy="0"/>
          <a:chOff x="0" y="0"/>
          <a:chExt cx="0" cy="0"/>
        </a:xfrm>
      </p:grpSpPr>
      <p:sp>
        <p:nvSpPr>
          <p:cNvPr id="679" name="Google Shape;679;p40"/>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EXERCISE 2</a:t>
            </a:r>
            <a:endParaRPr b="0" i="0" sz="1000" u="none" cap="none" strike="noStrike">
              <a:solidFill>
                <a:schemeClr val="dk1"/>
              </a:solidFill>
              <a:latin typeface="Calibri"/>
              <a:ea typeface="Calibri"/>
              <a:cs typeface="Calibri"/>
              <a:sym typeface="Calibri"/>
            </a:endParaRPr>
          </a:p>
        </p:txBody>
      </p:sp>
      <p:sp>
        <p:nvSpPr>
          <p:cNvPr id="680" name="Google Shape;680;p40"/>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Confirm a scan</a:t>
            </a:r>
            <a:endParaRPr b="0" i="0" sz="2200" u="none" cap="none" strike="noStrike">
              <a:solidFill>
                <a:schemeClr val="dk1"/>
              </a:solidFill>
              <a:latin typeface="Calibri"/>
              <a:ea typeface="Calibri"/>
              <a:cs typeface="Calibri"/>
              <a:sym typeface="Calibri"/>
            </a:endParaRPr>
          </a:p>
        </p:txBody>
      </p:sp>
      <p:sp>
        <p:nvSpPr>
          <p:cNvPr id="681" name="Google Shape;681;p40"/>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Find the outlier, then prove it with a filter</a:t>
            </a:r>
            <a:endParaRPr b="0" i="0" sz="1000" u="none" cap="none" strike="noStrike">
              <a:solidFill>
                <a:schemeClr val="dk1"/>
              </a:solidFill>
              <a:latin typeface="Calibri"/>
              <a:ea typeface="Calibri"/>
              <a:cs typeface="Calibri"/>
              <a:sym typeface="Calibri"/>
            </a:endParaRPr>
          </a:p>
        </p:txBody>
      </p:sp>
      <p:sp>
        <p:nvSpPr>
          <p:cNvPr id="682" name="Google Shape;682;p40"/>
          <p:cNvSpPr/>
          <p:nvPr/>
        </p:nvSpPr>
        <p:spPr>
          <a:xfrm>
            <a:off x="342900" y="147447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83" name="Google Shape;683;p40"/>
          <p:cNvSpPr/>
          <p:nvPr/>
        </p:nvSpPr>
        <p:spPr>
          <a:xfrm>
            <a:off x="342900" y="1474470"/>
            <a:ext cx="3429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684" name="Google Shape;684;p40"/>
          <p:cNvSpPr/>
          <p:nvPr/>
        </p:nvSpPr>
        <p:spPr>
          <a:xfrm>
            <a:off x="342900" y="1920240"/>
            <a:ext cx="1988820" cy="377190"/>
          </a:xfrm>
          <a:prstGeom prst="rect">
            <a:avLst/>
          </a:prstGeom>
          <a:noFill/>
          <a:ln>
            <a:noFill/>
          </a:ln>
        </p:spPr>
        <p:txBody>
          <a:bodyPr anchorCtr="0" anchor="ctr" bIns="0" lIns="0" spcFirstLastPara="1" rIns="0" wrap="square" tIns="0">
            <a:noAutofit/>
          </a:bodyPr>
          <a:lstStyle/>
          <a:p>
            <a:pPr indent="0" lvl="0" marL="0" marR="0" rtl="0" algn="l">
              <a:lnSpc>
                <a:spcPct val="116666"/>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Open Statistics &gt; Conversations</a:t>
            </a:r>
            <a:endParaRPr b="0" i="0" sz="900" u="none" cap="none" strike="noStrike">
              <a:solidFill>
                <a:schemeClr val="dk1"/>
              </a:solidFill>
              <a:latin typeface="Calibri"/>
              <a:ea typeface="Calibri"/>
              <a:cs typeface="Calibri"/>
              <a:sym typeface="Calibri"/>
            </a:endParaRPr>
          </a:p>
        </p:txBody>
      </p:sp>
      <p:sp>
        <p:nvSpPr>
          <p:cNvPr id="685" name="Google Shape;685;p40"/>
          <p:cNvSpPr/>
          <p:nvPr/>
        </p:nvSpPr>
        <p:spPr>
          <a:xfrm>
            <a:off x="342900" y="2331720"/>
            <a:ext cx="1988820" cy="6858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1C7268"/>
              </a:buClr>
              <a:buSzPts val="700"/>
              <a:buFont typeface="Consolas"/>
              <a:buNone/>
            </a:pPr>
            <a:r>
              <a:rPr b="0" i="0" lang="en" sz="700" u="none" cap="none" strike="noStrike">
                <a:solidFill>
                  <a:srgbClr val="1C7268"/>
                </a:solidFill>
                <a:latin typeface="Consolas"/>
                <a:ea typeface="Consolas"/>
                <a:cs typeface="Consolas"/>
                <a:sym typeface="Consolas"/>
              </a:rPr>
              <a:t>Sort the TCP tab by number of packets, descending</a:t>
            </a:r>
            <a:endParaRPr b="0" i="0" sz="700" u="none" cap="none" strike="noStrike">
              <a:solidFill>
                <a:schemeClr val="dk1"/>
              </a:solidFill>
              <a:latin typeface="Calibri"/>
              <a:ea typeface="Calibri"/>
              <a:cs typeface="Calibri"/>
              <a:sym typeface="Calibri"/>
            </a:endParaRPr>
          </a:p>
        </p:txBody>
      </p:sp>
      <p:sp>
        <p:nvSpPr>
          <p:cNvPr id="686" name="Google Shape;686;p40"/>
          <p:cNvSpPr/>
          <p:nvPr/>
        </p:nvSpPr>
        <p:spPr>
          <a:xfrm>
            <a:off x="2455164" y="147447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87" name="Google Shape;687;p40"/>
          <p:cNvSpPr/>
          <p:nvPr/>
        </p:nvSpPr>
        <p:spPr>
          <a:xfrm>
            <a:off x="2455164" y="1474470"/>
            <a:ext cx="3429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688" name="Google Shape;688;p40"/>
          <p:cNvSpPr/>
          <p:nvPr/>
        </p:nvSpPr>
        <p:spPr>
          <a:xfrm>
            <a:off x="2455164" y="1920240"/>
            <a:ext cx="1988820" cy="377190"/>
          </a:xfrm>
          <a:prstGeom prst="rect">
            <a:avLst/>
          </a:prstGeom>
          <a:noFill/>
          <a:ln>
            <a:noFill/>
          </a:ln>
        </p:spPr>
        <p:txBody>
          <a:bodyPr anchorCtr="0" anchor="ctr" bIns="0" lIns="0" spcFirstLastPara="1" rIns="0" wrap="square" tIns="0">
            <a:noAutofit/>
          </a:bodyPr>
          <a:lstStyle/>
          <a:p>
            <a:pPr indent="0" lvl="0" marL="0" marR="0" rtl="0" algn="l">
              <a:lnSpc>
                <a:spcPct val="116666"/>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Identify the outlier</a:t>
            </a:r>
            <a:endParaRPr b="0" i="0" sz="900" u="none" cap="none" strike="noStrike">
              <a:solidFill>
                <a:schemeClr val="dk1"/>
              </a:solidFill>
              <a:latin typeface="Calibri"/>
              <a:ea typeface="Calibri"/>
              <a:cs typeface="Calibri"/>
              <a:sym typeface="Calibri"/>
            </a:endParaRPr>
          </a:p>
        </p:txBody>
      </p:sp>
      <p:sp>
        <p:nvSpPr>
          <p:cNvPr id="689" name="Google Shape;689;p40"/>
          <p:cNvSpPr/>
          <p:nvPr/>
        </p:nvSpPr>
        <p:spPr>
          <a:xfrm>
            <a:off x="2455164" y="2331720"/>
            <a:ext cx="1988820" cy="6858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1C7268"/>
              </a:buClr>
              <a:buSzPts val="700"/>
              <a:buFont typeface="Consolas"/>
              <a:buNone/>
            </a:pPr>
            <a:r>
              <a:rPr b="0" i="0" lang="en" sz="700" u="none" cap="none" strike="noStrike">
                <a:solidFill>
                  <a:srgbClr val="1C7268"/>
                </a:solidFill>
                <a:latin typeface="Consolas"/>
                <a:ea typeface="Consolas"/>
                <a:cs typeface="Consolas"/>
                <a:sym typeface="Consolas"/>
              </a:rPr>
              <a:t>One source IP touching far more destination ports than anything else in the list</a:t>
            </a:r>
            <a:endParaRPr b="0" i="0" sz="700" u="none" cap="none" strike="noStrike">
              <a:solidFill>
                <a:schemeClr val="dk1"/>
              </a:solidFill>
              <a:latin typeface="Calibri"/>
              <a:ea typeface="Calibri"/>
              <a:cs typeface="Calibri"/>
              <a:sym typeface="Calibri"/>
            </a:endParaRPr>
          </a:p>
        </p:txBody>
      </p:sp>
      <p:sp>
        <p:nvSpPr>
          <p:cNvPr id="690" name="Google Shape;690;p40"/>
          <p:cNvSpPr/>
          <p:nvPr/>
        </p:nvSpPr>
        <p:spPr>
          <a:xfrm>
            <a:off x="4567428" y="147447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91" name="Google Shape;691;p40"/>
          <p:cNvSpPr/>
          <p:nvPr/>
        </p:nvSpPr>
        <p:spPr>
          <a:xfrm>
            <a:off x="4567428" y="1474470"/>
            <a:ext cx="3429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692" name="Google Shape;692;p40"/>
          <p:cNvSpPr/>
          <p:nvPr/>
        </p:nvSpPr>
        <p:spPr>
          <a:xfrm>
            <a:off x="4567428" y="1920240"/>
            <a:ext cx="1988820" cy="377190"/>
          </a:xfrm>
          <a:prstGeom prst="rect">
            <a:avLst/>
          </a:prstGeom>
          <a:noFill/>
          <a:ln>
            <a:noFill/>
          </a:ln>
        </p:spPr>
        <p:txBody>
          <a:bodyPr anchorCtr="0" anchor="ctr" bIns="0" lIns="0" spcFirstLastPara="1" rIns="0" wrap="square" tIns="0">
            <a:noAutofit/>
          </a:bodyPr>
          <a:lstStyle/>
          <a:p>
            <a:pPr indent="0" lvl="0" marL="0" marR="0" rtl="0" algn="l">
              <a:lnSpc>
                <a:spcPct val="116666"/>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Build a filter around it</a:t>
            </a:r>
            <a:endParaRPr b="0" i="0" sz="900" u="none" cap="none" strike="noStrike">
              <a:solidFill>
                <a:schemeClr val="dk1"/>
              </a:solidFill>
              <a:latin typeface="Calibri"/>
              <a:ea typeface="Calibri"/>
              <a:cs typeface="Calibri"/>
              <a:sym typeface="Calibri"/>
            </a:endParaRPr>
          </a:p>
        </p:txBody>
      </p:sp>
      <p:sp>
        <p:nvSpPr>
          <p:cNvPr id="693" name="Google Shape;693;p40"/>
          <p:cNvSpPr/>
          <p:nvPr/>
        </p:nvSpPr>
        <p:spPr>
          <a:xfrm>
            <a:off x="4567428" y="2331720"/>
            <a:ext cx="1988820" cy="6858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1C7268"/>
              </a:buClr>
              <a:buSzPts val="700"/>
              <a:buFont typeface="Consolas"/>
              <a:buNone/>
            </a:pPr>
            <a:r>
              <a:rPr b="0" i="0" lang="en" sz="700" u="none" cap="none" strike="noStrike">
                <a:solidFill>
                  <a:srgbClr val="1C7268"/>
                </a:solidFill>
                <a:latin typeface="Consolas"/>
                <a:ea typeface="Consolas"/>
                <a:cs typeface="Consolas"/>
                <a:sym typeface="Consolas"/>
              </a:rPr>
              <a:t>tcp.flags.syn == 1 &amp;&amp; tcp.flags.ack == 0 &amp;&amp; ip.src == [that address]</a:t>
            </a:r>
            <a:endParaRPr b="0" i="0" sz="700" u="none" cap="none" strike="noStrike">
              <a:solidFill>
                <a:schemeClr val="dk1"/>
              </a:solidFill>
              <a:latin typeface="Calibri"/>
              <a:ea typeface="Calibri"/>
              <a:cs typeface="Calibri"/>
              <a:sym typeface="Calibri"/>
            </a:endParaRPr>
          </a:p>
        </p:txBody>
      </p:sp>
      <p:sp>
        <p:nvSpPr>
          <p:cNvPr id="694" name="Google Shape;694;p40"/>
          <p:cNvSpPr/>
          <p:nvPr/>
        </p:nvSpPr>
        <p:spPr>
          <a:xfrm>
            <a:off x="6679692" y="147447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95" name="Google Shape;695;p40"/>
          <p:cNvSpPr/>
          <p:nvPr/>
        </p:nvSpPr>
        <p:spPr>
          <a:xfrm>
            <a:off x="6679692" y="1474470"/>
            <a:ext cx="3429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 sz="1200" u="none" cap="none" strike="noStrike">
                <a:solidFill>
                  <a:srgbClr val="FFFFFF"/>
                </a:solidFill>
                <a:latin typeface="Calibri"/>
                <a:ea typeface="Calibri"/>
                <a:cs typeface="Calibri"/>
                <a:sym typeface="Calibri"/>
              </a:rPr>
              <a:t>4</a:t>
            </a:r>
            <a:endParaRPr b="0" i="0" sz="1200" u="none" cap="none" strike="noStrike">
              <a:solidFill>
                <a:schemeClr val="dk1"/>
              </a:solidFill>
              <a:latin typeface="Calibri"/>
              <a:ea typeface="Calibri"/>
              <a:cs typeface="Calibri"/>
              <a:sym typeface="Calibri"/>
            </a:endParaRPr>
          </a:p>
        </p:txBody>
      </p:sp>
      <p:sp>
        <p:nvSpPr>
          <p:cNvPr id="696" name="Google Shape;696;p40"/>
          <p:cNvSpPr/>
          <p:nvPr/>
        </p:nvSpPr>
        <p:spPr>
          <a:xfrm>
            <a:off x="6679692" y="1920240"/>
            <a:ext cx="1988820" cy="377190"/>
          </a:xfrm>
          <a:prstGeom prst="rect">
            <a:avLst/>
          </a:prstGeom>
          <a:noFill/>
          <a:ln>
            <a:noFill/>
          </a:ln>
        </p:spPr>
        <p:txBody>
          <a:bodyPr anchorCtr="0" anchor="ctr" bIns="0" lIns="0" spcFirstLastPara="1" rIns="0" wrap="square" tIns="0">
            <a:noAutofit/>
          </a:bodyPr>
          <a:lstStyle/>
          <a:p>
            <a:pPr indent="0" lvl="0" marL="0" marR="0" rtl="0" algn="l">
              <a:lnSpc>
                <a:spcPct val="116666"/>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Confirm the pattern</a:t>
            </a:r>
            <a:endParaRPr b="0" i="0" sz="900" u="none" cap="none" strike="noStrike">
              <a:solidFill>
                <a:schemeClr val="dk1"/>
              </a:solidFill>
              <a:latin typeface="Calibri"/>
              <a:ea typeface="Calibri"/>
              <a:cs typeface="Calibri"/>
              <a:sym typeface="Calibri"/>
            </a:endParaRPr>
          </a:p>
        </p:txBody>
      </p:sp>
      <p:sp>
        <p:nvSpPr>
          <p:cNvPr id="697" name="Google Shape;697;p40"/>
          <p:cNvSpPr/>
          <p:nvPr/>
        </p:nvSpPr>
        <p:spPr>
          <a:xfrm>
            <a:off x="6679692" y="2331720"/>
            <a:ext cx="1988820" cy="6858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1C7268"/>
              </a:buClr>
              <a:buSzPts val="700"/>
              <a:buFont typeface="Consolas"/>
              <a:buNone/>
            </a:pPr>
            <a:r>
              <a:rPr b="0" i="0" lang="en" sz="700" u="none" cap="none" strike="noStrike">
                <a:solidFill>
                  <a:srgbClr val="1C7268"/>
                </a:solidFill>
                <a:latin typeface="Consolas"/>
                <a:ea typeface="Consolas"/>
                <a:cs typeface="Consolas"/>
                <a:sym typeface="Consolas"/>
              </a:rPr>
              <a:t>Many SYNs, very few completed handshakes, a burst of RSTs from closed ports</a:t>
            </a:r>
            <a:endParaRPr b="0" i="0" sz="700" u="none" cap="none" strike="noStrike">
              <a:solidFill>
                <a:schemeClr val="dk1"/>
              </a:solidFill>
              <a:latin typeface="Calibri"/>
              <a:ea typeface="Calibri"/>
              <a:cs typeface="Calibri"/>
              <a:sym typeface="Calibri"/>
            </a:endParaRPr>
          </a:p>
        </p:txBody>
      </p:sp>
      <p:sp>
        <p:nvSpPr>
          <p:cNvPr id="698" name="Google Shape;698;p40"/>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EXERCISE 2</a:t>
            </a:r>
            <a:endParaRPr b="0" i="0" sz="700" u="none" cap="none" strike="noStrike">
              <a:solidFill>
                <a:schemeClr val="dk1"/>
              </a:solidFill>
              <a:latin typeface="Calibri"/>
              <a:ea typeface="Calibri"/>
              <a:cs typeface="Calibri"/>
              <a:sym typeface="Calibri"/>
            </a:endParaRPr>
          </a:p>
        </p:txBody>
      </p:sp>
      <p:sp>
        <p:nvSpPr>
          <p:cNvPr id="699" name="Google Shape;699;p40"/>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704" name="Shape 704"/>
        <p:cNvGrpSpPr/>
        <p:nvPr/>
      </p:nvGrpSpPr>
      <p:grpSpPr>
        <a:xfrm>
          <a:off x="0" y="0"/>
          <a:ext cx="0" cy="0"/>
          <a:chOff x="0" y="0"/>
          <a:chExt cx="0" cy="0"/>
        </a:xfrm>
      </p:grpSpPr>
      <p:sp>
        <p:nvSpPr>
          <p:cNvPr id="705" name="Google Shape;705;p41"/>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EXERCISE 3</a:t>
            </a:r>
            <a:endParaRPr b="0" i="0" sz="1000" u="none" cap="none" strike="noStrike">
              <a:solidFill>
                <a:schemeClr val="dk1"/>
              </a:solidFill>
              <a:latin typeface="Calibri"/>
              <a:ea typeface="Calibri"/>
              <a:cs typeface="Calibri"/>
              <a:sym typeface="Calibri"/>
            </a:endParaRPr>
          </a:p>
        </p:txBody>
      </p:sp>
      <p:sp>
        <p:nvSpPr>
          <p:cNvPr id="706" name="Google Shape;706;p41"/>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mbria"/>
              <a:buNone/>
            </a:pPr>
            <a:r>
              <a:rPr b="1" i="0" lang="en" sz="2200" u="none" cap="none" strike="noStrike">
                <a:solidFill>
                  <a:srgbClr val="FFFFFF"/>
                </a:solidFill>
                <a:latin typeface="Cambria"/>
                <a:ea typeface="Cambria"/>
                <a:cs typeface="Cambria"/>
                <a:sym typeface="Cambria"/>
              </a:rPr>
              <a:t>Write it up</a:t>
            </a:r>
            <a:endParaRPr b="0" i="0" sz="2200" u="none" cap="none" strike="noStrike">
              <a:solidFill>
                <a:schemeClr val="dk1"/>
              </a:solidFill>
              <a:latin typeface="Calibri"/>
              <a:ea typeface="Calibri"/>
              <a:cs typeface="Calibri"/>
              <a:sym typeface="Calibri"/>
            </a:endParaRPr>
          </a:p>
        </p:txBody>
      </p:sp>
      <p:sp>
        <p:nvSpPr>
          <p:cNvPr id="707" name="Google Shape;707;p41"/>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The finding is only useful if someone else can act on it</a:t>
            </a:r>
            <a:endParaRPr b="0" i="0" sz="1000" u="none" cap="none" strike="noStrike">
              <a:solidFill>
                <a:schemeClr val="dk1"/>
              </a:solidFill>
              <a:latin typeface="Calibri"/>
              <a:ea typeface="Calibri"/>
              <a:cs typeface="Calibri"/>
              <a:sym typeface="Calibri"/>
            </a:endParaRPr>
          </a:p>
        </p:txBody>
      </p:sp>
      <p:sp>
        <p:nvSpPr>
          <p:cNvPr id="708" name="Google Shape;708;p41"/>
          <p:cNvSpPr/>
          <p:nvPr/>
        </p:nvSpPr>
        <p:spPr>
          <a:xfrm>
            <a:off x="342900" y="1440180"/>
            <a:ext cx="8455914" cy="1645920"/>
          </a:xfrm>
          <a:prstGeom prst="roundRect">
            <a:avLst>
              <a:gd fmla="val 3333"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09" name="Google Shape;709;p41"/>
          <p:cNvSpPr/>
          <p:nvPr/>
        </p:nvSpPr>
        <p:spPr>
          <a:xfrm>
            <a:off x="582930" y="1577340"/>
            <a:ext cx="68580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800"/>
              <a:buFont typeface="Calibri"/>
              <a:buNone/>
            </a:pPr>
            <a:r>
              <a:rPr b="1" i="0" lang="en" sz="800" u="none" cap="none" strike="noStrike">
                <a:solidFill>
                  <a:srgbClr val="4AD4C4"/>
                </a:solidFill>
                <a:latin typeface="Calibri"/>
                <a:ea typeface="Calibri"/>
                <a:cs typeface="Calibri"/>
                <a:sym typeface="Calibri"/>
              </a:rPr>
              <a:t>A ONE PARAGRAPH INCIDENT NOTE SHOULD ANSWER</a:t>
            </a:r>
            <a:endParaRPr b="0" i="0" sz="800" u="none" cap="none" strike="noStrike">
              <a:solidFill>
                <a:schemeClr val="dk1"/>
              </a:solidFill>
              <a:latin typeface="Calibri"/>
              <a:ea typeface="Calibri"/>
              <a:cs typeface="Calibri"/>
              <a:sym typeface="Calibri"/>
            </a:endParaRPr>
          </a:p>
        </p:txBody>
      </p:sp>
      <p:sp>
        <p:nvSpPr>
          <p:cNvPr id="710" name="Google Shape;710;p41"/>
          <p:cNvSpPr/>
          <p:nvPr/>
        </p:nvSpPr>
        <p:spPr>
          <a:xfrm>
            <a:off x="582930" y="1851660"/>
            <a:ext cx="17145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p:txBody>
      </p:sp>
      <p:sp>
        <p:nvSpPr>
          <p:cNvPr id="711" name="Google Shape;711;p41"/>
          <p:cNvSpPr/>
          <p:nvPr/>
        </p:nvSpPr>
        <p:spPr>
          <a:xfrm>
            <a:off x="754380" y="1851660"/>
            <a:ext cx="77495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0" i="0" lang="en" sz="900" u="none" cap="none" strike="noStrike">
                <a:solidFill>
                  <a:srgbClr val="FFFFFF"/>
                </a:solidFill>
                <a:latin typeface="Calibri"/>
                <a:ea typeface="Calibri"/>
                <a:cs typeface="Calibri"/>
                <a:sym typeface="Calibri"/>
              </a:rPr>
              <a:t>What happened. A plaintext credential, or a scan, stated plainly.</a:t>
            </a:r>
            <a:endParaRPr b="0" i="0" sz="900" u="none" cap="none" strike="noStrike">
              <a:solidFill>
                <a:schemeClr val="dk1"/>
              </a:solidFill>
              <a:latin typeface="Calibri"/>
              <a:ea typeface="Calibri"/>
              <a:cs typeface="Calibri"/>
              <a:sym typeface="Calibri"/>
            </a:endParaRPr>
          </a:p>
        </p:txBody>
      </p:sp>
      <p:sp>
        <p:nvSpPr>
          <p:cNvPr id="712" name="Google Shape;712;p41"/>
          <p:cNvSpPr/>
          <p:nvPr/>
        </p:nvSpPr>
        <p:spPr>
          <a:xfrm>
            <a:off x="582930" y="2139696"/>
            <a:ext cx="17145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p:txBody>
      </p:sp>
      <p:sp>
        <p:nvSpPr>
          <p:cNvPr id="713" name="Google Shape;713;p41"/>
          <p:cNvSpPr/>
          <p:nvPr/>
        </p:nvSpPr>
        <p:spPr>
          <a:xfrm>
            <a:off x="754380" y="2139696"/>
            <a:ext cx="77495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0" i="0" lang="en" sz="900" u="none" cap="none" strike="noStrike">
                <a:solidFill>
                  <a:srgbClr val="FFFFFF"/>
                </a:solidFill>
                <a:latin typeface="Calibri"/>
                <a:ea typeface="Calibri"/>
                <a:cs typeface="Calibri"/>
                <a:sym typeface="Calibri"/>
              </a:rPr>
              <a:t>Which host, or hosts. Source and destination, by IP.</a:t>
            </a:r>
            <a:endParaRPr b="0" i="0" sz="900" u="none" cap="none" strike="noStrike">
              <a:solidFill>
                <a:schemeClr val="dk1"/>
              </a:solidFill>
              <a:latin typeface="Calibri"/>
              <a:ea typeface="Calibri"/>
              <a:cs typeface="Calibri"/>
              <a:sym typeface="Calibri"/>
            </a:endParaRPr>
          </a:p>
        </p:txBody>
      </p:sp>
      <p:sp>
        <p:nvSpPr>
          <p:cNvPr id="714" name="Google Shape;714;p41"/>
          <p:cNvSpPr/>
          <p:nvPr/>
        </p:nvSpPr>
        <p:spPr>
          <a:xfrm>
            <a:off x="582930" y="2427732"/>
            <a:ext cx="17145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p:txBody>
      </p:sp>
      <p:sp>
        <p:nvSpPr>
          <p:cNvPr id="715" name="Google Shape;715;p41"/>
          <p:cNvSpPr/>
          <p:nvPr/>
        </p:nvSpPr>
        <p:spPr>
          <a:xfrm>
            <a:off x="754380" y="2427732"/>
            <a:ext cx="77495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0" i="0" lang="en" sz="900" u="none" cap="none" strike="noStrike">
                <a:solidFill>
                  <a:srgbClr val="FFFFFF"/>
                </a:solidFill>
                <a:latin typeface="Calibri"/>
                <a:ea typeface="Calibri"/>
                <a:cs typeface="Calibri"/>
                <a:sym typeface="Calibri"/>
              </a:rPr>
              <a:t>What evidence supports it. The filter or stream you used to confirm it.</a:t>
            </a:r>
            <a:endParaRPr b="0" i="0" sz="900" u="none" cap="none" strike="noStrike">
              <a:solidFill>
                <a:schemeClr val="dk1"/>
              </a:solidFill>
              <a:latin typeface="Calibri"/>
              <a:ea typeface="Calibri"/>
              <a:cs typeface="Calibri"/>
              <a:sym typeface="Calibri"/>
            </a:endParaRPr>
          </a:p>
        </p:txBody>
      </p:sp>
      <p:sp>
        <p:nvSpPr>
          <p:cNvPr id="716" name="Google Shape;716;p41"/>
          <p:cNvSpPr/>
          <p:nvPr/>
        </p:nvSpPr>
        <p:spPr>
          <a:xfrm>
            <a:off x="582930" y="2715768"/>
            <a:ext cx="17145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p:txBody>
      </p:sp>
      <p:sp>
        <p:nvSpPr>
          <p:cNvPr id="717" name="Google Shape;717;p41"/>
          <p:cNvSpPr/>
          <p:nvPr/>
        </p:nvSpPr>
        <p:spPr>
          <a:xfrm>
            <a:off x="754380" y="2715768"/>
            <a:ext cx="77495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b="0" i="0" lang="en" sz="900" u="none" cap="none" strike="noStrike">
                <a:solidFill>
                  <a:srgbClr val="FFFFFF"/>
                </a:solidFill>
                <a:latin typeface="Calibri"/>
                <a:ea typeface="Calibri"/>
                <a:cs typeface="Calibri"/>
                <a:sym typeface="Calibri"/>
              </a:rPr>
              <a:t>When. The timestamp from the capture, not when you happened to find it.</a:t>
            </a:r>
            <a:endParaRPr b="0" i="0" sz="900" u="none" cap="none" strike="noStrike">
              <a:solidFill>
                <a:schemeClr val="dk1"/>
              </a:solidFill>
              <a:latin typeface="Calibri"/>
              <a:ea typeface="Calibri"/>
              <a:cs typeface="Calibri"/>
              <a:sym typeface="Calibri"/>
            </a:endParaRPr>
          </a:p>
        </p:txBody>
      </p:sp>
      <p:sp>
        <p:nvSpPr>
          <p:cNvPr id="718" name="Google Shape;718;p41"/>
          <p:cNvSpPr/>
          <p:nvPr/>
        </p:nvSpPr>
        <p:spPr>
          <a:xfrm>
            <a:off x="342900" y="3360420"/>
            <a:ext cx="8092440" cy="3429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900"/>
              <a:buFont typeface="Calibri"/>
              <a:buNone/>
            </a:pPr>
            <a:r>
              <a:rPr b="0" i="1" lang="en" sz="900" u="none" cap="none" strike="noStrike">
                <a:solidFill>
                  <a:srgbClr val="E6E1D6"/>
                </a:solidFill>
                <a:latin typeface="Calibri"/>
                <a:ea typeface="Calibri"/>
                <a:cs typeface="Calibri"/>
                <a:sym typeface="Calibri"/>
              </a:rPr>
              <a:t>Keep it factual. "Possible credential exposure on 10.0.10.40" beats "someone hacked the mail server."</a:t>
            </a:r>
            <a:endParaRPr b="0" i="0" sz="900" u="none" cap="none" strike="noStrike">
              <a:solidFill>
                <a:schemeClr val="dk1"/>
              </a:solidFill>
              <a:latin typeface="Calibri"/>
              <a:ea typeface="Calibri"/>
              <a:cs typeface="Calibri"/>
              <a:sym typeface="Calibri"/>
            </a:endParaRPr>
          </a:p>
        </p:txBody>
      </p:sp>
      <p:sp>
        <p:nvSpPr>
          <p:cNvPr id="719" name="Google Shape;719;p41"/>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EXERCISE 3</a:t>
            </a:r>
            <a:endParaRPr b="0" i="0" sz="700" u="none" cap="none" strike="noStrike">
              <a:solidFill>
                <a:schemeClr val="dk1"/>
              </a:solidFill>
              <a:latin typeface="Calibri"/>
              <a:ea typeface="Calibri"/>
              <a:cs typeface="Calibri"/>
              <a:sym typeface="Calibri"/>
            </a:endParaRPr>
          </a:p>
        </p:txBody>
      </p:sp>
      <p:sp>
        <p:nvSpPr>
          <p:cNvPr id="720" name="Google Shape;720;p41"/>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725" name="Shape 725"/>
        <p:cNvGrpSpPr/>
        <p:nvPr/>
      </p:nvGrpSpPr>
      <p:grpSpPr>
        <a:xfrm>
          <a:off x="0" y="0"/>
          <a:ext cx="0" cy="0"/>
          <a:chOff x="0" y="0"/>
          <a:chExt cx="0" cy="0"/>
        </a:xfrm>
      </p:grpSpPr>
      <p:sp>
        <p:nvSpPr>
          <p:cNvPr id="726" name="Google Shape;726;p42"/>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WHERE THIS CAME FROM</a:t>
            </a:r>
            <a:endParaRPr b="0" i="0" sz="1000" u="none" cap="none" strike="noStrike">
              <a:solidFill>
                <a:schemeClr val="dk1"/>
              </a:solidFill>
              <a:latin typeface="Calibri"/>
              <a:ea typeface="Calibri"/>
              <a:cs typeface="Calibri"/>
              <a:sym typeface="Calibri"/>
            </a:endParaRPr>
          </a:p>
        </p:txBody>
      </p:sp>
      <p:sp>
        <p:nvSpPr>
          <p:cNvPr id="727" name="Google Shape;727;p42"/>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200"/>
              <a:buFont typeface="Cambria"/>
              <a:buNone/>
            </a:pPr>
            <a:r>
              <a:rPr b="1" i="0" lang="en" sz="2200" u="none" cap="none" strike="noStrike">
                <a:solidFill>
                  <a:srgbClr val="1B1E1D"/>
                </a:solidFill>
                <a:latin typeface="Cambria"/>
                <a:ea typeface="Cambria"/>
                <a:cs typeface="Cambria"/>
                <a:sym typeface="Cambria"/>
              </a:rPr>
              <a:t>Resources &amp; citations</a:t>
            </a:r>
            <a:endParaRPr b="0" i="0" sz="2200" u="none" cap="none" strike="noStrike">
              <a:solidFill>
                <a:schemeClr val="dk1"/>
              </a:solidFill>
              <a:latin typeface="Calibri"/>
              <a:ea typeface="Calibri"/>
              <a:cs typeface="Calibri"/>
              <a:sym typeface="Calibri"/>
            </a:endParaRPr>
          </a:p>
        </p:txBody>
      </p:sp>
      <p:sp>
        <p:nvSpPr>
          <p:cNvPr id="728" name="Google Shape;728;p42"/>
          <p:cNvSpPr/>
          <p:nvPr/>
        </p:nvSpPr>
        <p:spPr>
          <a:xfrm>
            <a:off x="342900" y="1371600"/>
            <a:ext cx="40462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Wireshark User's Guide, Chapter 5, Exporting Data</a:t>
            </a:r>
            <a:endParaRPr b="0" i="0" sz="1000" u="none" cap="none" strike="noStrike">
              <a:solidFill>
                <a:schemeClr val="dk1"/>
              </a:solidFill>
              <a:latin typeface="Calibri"/>
              <a:ea typeface="Calibri"/>
              <a:cs typeface="Calibri"/>
              <a:sym typeface="Calibri"/>
            </a:endParaRPr>
          </a:p>
        </p:txBody>
      </p:sp>
      <p:sp>
        <p:nvSpPr>
          <p:cNvPr id="729" name="Google Shape;729;p42"/>
          <p:cNvSpPr/>
          <p:nvPr/>
        </p:nvSpPr>
        <p:spPr>
          <a:xfrm>
            <a:off x="342900" y="1645920"/>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wireshark.org/docs/wsug_html_chunked</a:t>
            </a:r>
            <a:endParaRPr b="0" i="0" sz="800" u="none" cap="none" strike="noStrike">
              <a:solidFill>
                <a:schemeClr val="dk1"/>
              </a:solidFill>
              <a:latin typeface="Calibri"/>
              <a:ea typeface="Calibri"/>
              <a:cs typeface="Calibri"/>
              <a:sym typeface="Calibri"/>
            </a:endParaRPr>
          </a:p>
        </p:txBody>
      </p:sp>
      <p:sp>
        <p:nvSpPr>
          <p:cNvPr id="730" name="Google Shape;730;p42"/>
          <p:cNvSpPr/>
          <p:nvPr/>
        </p:nvSpPr>
        <p:spPr>
          <a:xfrm>
            <a:off x="4663440" y="1371600"/>
            <a:ext cx="40462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Wireshark User's Guide, Chapter 6, Main Window &amp; Filtering</a:t>
            </a:r>
            <a:endParaRPr b="0" i="0" sz="1000" u="none" cap="none" strike="noStrike">
              <a:solidFill>
                <a:schemeClr val="dk1"/>
              </a:solidFill>
              <a:latin typeface="Calibri"/>
              <a:ea typeface="Calibri"/>
              <a:cs typeface="Calibri"/>
              <a:sym typeface="Calibri"/>
            </a:endParaRPr>
          </a:p>
        </p:txBody>
      </p:sp>
      <p:sp>
        <p:nvSpPr>
          <p:cNvPr id="731" name="Google Shape;731;p42"/>
          <p:cNvSpPr/>
          <p:nvPr/>
        </p:nvSpPr>
        <p:spPr>
          <a:xfrm>
            <a:off x="4663440" y="1645920"/>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wireshark.org/docs/wsug_html_chunked</a:t>
            </a:r>
            <a:endParaRPr b="0" i="0" sz="800" u="none" cap="none" strike="noStrike">
              <a:solidFill>
                <a:schemeClr val="dk1"/>
              </a:solidFill>
              <a:latin typeface="Calibri"/>
              <a:ea typeface="Calibri"/>
              <a:cs typeface="Calibri"/>
              <a:sym typeface="Calibri"/>
            </a:endParaRPr>
          </a:p>
        </p:txBody>
      </p:sp>
      <p:sp>
        <p:nvSpPr>
          <p:cNvPr id="732" name="Google Shape;732;p42"/>
          <p:cNvSpPr/>
          <p:nvPr/>
        </p:nvSpPr>
        <p:spPr>
          <a:xfrm>
            <a:off x="342900" y="2036826"/>
            <a:ext cx="40462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Wireshark User's Guide, Chapter 7, Expert Information</a:t>
            </a:r>
            <a:endParaRPr b="0" i="0" sz="1000" u="none" cap="none" strike="noStrike">
              <a:solidFill>
                <a:schemeClr val="dk1"/>
              </a:solidFill>
              <a:latin typeface="Calibri"/>
              <a:ea typeface="Calibri"/>
              <a:cs typeface="Calibri"/>
              <a:sym typeface="Calibri"/>
            </a:endParaRPr>
          </a:p>
        </p:txBody>
      </p:sp>
      <p:sp>
        <p:nvSpPr>
          <p:cNvPr id="733" name="Google Shape;733;p42"/>
          <p:cNvSpPr/>
          <p:nvPr/>
        </p:nvSpPr>
        <p:spPr>
          <a:xfrm>
            <a:off x="342900" y="2311146"/>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wireshark.org/docs/wsug_html_chunked</a:t>
            </a:r>
            <a:endParaRPr b="0" i="0" sz="800" u="none" cap="none" strike="noStrike">
              <a:solidFill>
                <a:schemeClr val="dk1"/>
              </a:solidFill>
              <a:latin typeface="Calibri"/>
              <a:ea typeface="Calibri"/>
              <a:cs typeface="Calibri"/>
              <a:sym typeface="Calibri"/>
            </a:endParaRPr>
          </a:p>
        </p:txBody>
      </p:sp>
      <p:sp>
        <p:nvSpPr>
          <p:cNvPr id="734" name="Google Shape;734;p42"/>
          <p:cNvSpPr/>
          <p:nvPr/>
        </p:nvSpPr>
        <p:spPr>
          <a:xfrm>
            <a:off x="4663440" y="2036826"/>
            <a:ext cx="40462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Wireshark User's Guide, Chapter 8, Statistics &amp; IO Graphs</a:t>
            </a:r>
            <a:endParaRPr b="0" i="0" sz="1000" u="none" cap="none" strike="noStrike">
              <a:solidFill>
                <a:schemeClr val="dk1"/>
              </a:solidFill>
              <a:latin typeface="Calibri"/>
              <a:ea typeface="Calibri"/>
              <a:cs typeface="Calibri"/>
              <a:sym typeface="Calibri"/>
            </a:endParaRPr>
          </a:p>
        </p:txBody>
      </p:sp>
      <p:sp>
        <p:nvSpPr>
          <p:cNvPr id="735" name="Google Shape;735;p42"/>
          <p:cNvSpPr/>
          <p:nvPr/>
        </p:nvSpPr>
        <p:spPr>
          <a:xfrm>
            <a:off x="4663440" y="2311146"/>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wireshark.org/docs/wsug_html_chunked</a:t>
            </a:r>
            <a:endParaRPr b="0" i="0" sz="800" u="none" cap="none" strike="noStrike">
              <a:solidFill>
                <a:schemeClr val="dk1"/>
              </a:solidFill>
              <a:latin typeface="Calibri"/>
              <a:ea typeface="Calibri"/>
              <a:cs typeface="Calibri"/>
              <a:sym typeface="Calibri"/>
            </a:endParaRPr>
          </a:p>
        </p:txBody>
      </p:sp>
      <p:sp>
        <p:nvSpPr>
          <p:cNvPr id="736" name="Google Shape;736;p42"/>
          <p:cNvSpPr/>
          <p:nvPr/>
        </p:nvSpPr>
        <p:spPr>
          <a:xfrm>
            <a:off x="342900" y="2702052"/>
            <a:ext cx="40462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Wireshark User's Guide, Chapter 11, Colorization</a:t>
            </a:r>
            <a:endParaRPr b="0" i="0" sz="1000" u="none" cap="none" strike="noStrike">
              <a:solidFill>
                <a:schemeClr val="dk1"/>
              </a:solidFill>
              <a:latin typeface="Calibri"/>
              <a:ea typeface="Calibri"/>
              <a:cs typeface="Calibri"/>
              <a:sym typeface="Calibri"/>
            </a:endParaRPr>
          </a:p>
        </p:txBody>
      </p:sp>
      <p:sp>
        <p:nvSpPr>
          <p:cNvPr id="737" name="Google Shape;737;p42"/>
          <p:cNvSpPr/>
          <p:nvPr/>
        </p:nvSpPr>
        <p:spPr>
          <a:xfrm>
            <a:off x="342900" y="2976372"/>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wireshark.org/docs/wsug_html_chunked</a:t>
            </a:r>
            <a:endParaRPr b="0" i="0" sz="800" u="none" cap="none" strike="noStrike">
              <a:solidFill>
                <a:schemeClr val="dk1"/>
              </a:solidFill>
              <a:latin typeface="Calibri"/>
              <a:ea typeface="Calibri"/>
              <a:cs typeface="Calibri"/>
              <a:sym typeface="Calibri"/>
            </a:endParaRPr>
          </a:p>
        </p:txBody>
      </p:sp>
      <p:sp>
        <p:nvSpPr>
          <p:cNvPr id="738" name="Google Shape;738;p42"/>
          <p:cNvSpPr/>
          <p:nvPr/>
        </p:nvSpPr>
        <p:spPr>
          <a:xfrm>
            <a:off x="4663440" y="2702052"/>
            <a:ext cx="40462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Wireshark Display Filter Reference</a:t>
            </a:r>
            <a:endParaRPr b="0" i="0" sz="1000" u="none" cap="none" strike="noStrike">
              <a:solidFill>
                <a:schemeClr val="dk1"/>
              </a:solidFill>
              <a:latin typeface="Calibri"/>
              <a:ea typeface="Calibri"/>
              <a:cs typeface="Calibri"/>
              <a:sym typeface="Calibri"/>
            </a:endParaRPr>
          </a:p>
        </p:txBody>
      </p:sp>
      <p:sp>
        <p:nvSpPr>
          <p:cNvPr id="739" name="Google Shape;739;p42"/>
          <p:cNvSpPr/>
          <p:nvPr/>
        </p:nvSpPr>
        <p:spPr>
          <a:xfrm>
            <a:off x="4663440" y="2976372"/>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wireshark.org/docs/dfref</a:t>
            </a:r>
            <a:endParaRPr b="0" i="0" sz="800" u="none" cap="none" strike="noStrike">
              <a:solidFill>
                <a:schemeClr val="dk1"/>
              </a:solidFill>
              <a:latin typeface="Calibri"/>
              <a:ea typeface="Calibri"/>
              <a:cs typeface="Calibri"/>
              <a:sym typeface="Calibri"/>
            </a:endParaRPr>
          </a:p>
        </p:txBody>
      </p:sp>
      <p:sp>
        <p:nvSpPr>
          <p:cNvPr id="740" name="Google Shape;740;p42"/>
          <p:cNvSpPr/>
          <p:nvPr/>
        </p:nvSpPr>
        <p:spPr>
          <a:xfrm>
            <a:off x="342900" y="3367278"/>
            <a:ext cx="40462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RFC 959: File Transfer Protocol</a:t>
            </a:r>
            <a:endParaRPr b="0" i="0" sz="1000" u="none" cap="none" strike="noStrike">
              <a:solidFill>
                <a:schemeClr val="dk1"/>
              </a:solidFill>
              <a:latin typeface="Calibri"/>
              <a:ea typeface="Calibri"/>
              <a:cs typeface="Calibri"/>
              <a:sym typeface="Calibri"/>
            </a:endParaRPr>
          </a:p>
        </p:txBody>
      </p:sp>
      <p:sp>
        <p:nvSpPr>
          <p:cNvPr id="741" name="Google Shape;741;p42"/>
          <p:cNvSpPr/>
          <p:nvPr/>
        </p:nvSpPr>
        <p:spPr>
          <a:xfrm>
            <a:off x="342900" y="3641598"/>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rfc-editor.org/rfc/rfc959</a:t>
            </a:r>
            <a:endParaRPr b="0" i="0" sz="800" u="none" cap="none" strike="noStrike">
              <a:solidFill>
                <a:schemeClr val="dk1"/>
              </a:solidFill>
              <a:latin typeface="Calibri"/>
              <a:ea typeface="Calibri"/>
              <a:cs typeface="Calibri"/>
              <a:sym typeface="Calibri"/>
            </a:endParaRPr>
          </a:p>
        </p:txBody>
      </p:sp>
      <p:sp>
        <p:nvSpPr>
          <p:cNvPr id="742" name="Google Shape;742;p42"/>
          <p:cNvSpPr/>
          <p:nvPr/>
        </p:nvSpPr>
        <p:spPr>
          <a:xfrm>
            <a:off x="4663440" y="3367278"/>
            <a:ext cx="40462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RFC 854: Telnet Protocol Specification</a:t>
            </a:r>
            <a:endParaRPr b="0" i="0" sz="1000" u="none" cap="none" strike="noStrike">
              <a:solidFill>
                <a:schemeClr val="dk1"/>
              </a:solidFill>
              <a:latin typeface="Calibri"/>
              <a:ea typeface="Calibri"/>
              <a:cs typeface="Calibri"/>
              <a:sym typeface="Calibri"/>
            </a:endParaRPr>
          </a:p>
        </p:txBody>
      </p:sp>
      <p:sp>
        <p:nvSpPr>
          <p:cNvPr id="743" name="Google Shape;743;p42"/>
          <p:cNvSpPr/>
          <p:nvPr/>
        </p:nvSpPr>
        <p:spPr>
          <a:xfrm>
            <a:off x="4663440" y="3641598"/>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rfc-editor.org/rfc/rfc854</a:t>
            </a:r>
            <a:endParaRPr b="0" i="0" sz="800" u="none" cap="none" strike="noStrike">
              <a:solidFill>
                <a:schemeClr val="dk1"/>
              </a:solidFill>
              <a:latin typeface="Calibri"/>
              <a:ea typeface="Calibri"/>
              <a:cs typeface="Calibri"/>
              <a:sym typeface="Calibri"/>
            </a:endParaRPr>
          </a:p>
        </p:txBody>
      </p:sp>
      <p:sp>
        <p:nvSpPr>
          <p:cNvPr id="744" name="Google Shape;744;p42"/>
          <p:cNvSpPr/>
          <p:nvPr/>
        </p:nvSpPr>
        <p:spPr>
          <a:xfrm>
            <a:off x="342900" y="4032504"/>
            <a:ext cx="40462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MITRE ATT&amp;CK T1040: Network Sniffing</a:t>
            </a:r>
            <a:endParaRPr b="0" i="0" sz="1000" u="none" cap="none" strike="noStrike">
              <a:solidFill>
                <a:schemeClr val="dk1"/>
              </a:solidFill>
              <a:latin typeface="Calibri"/>
              <a:ea typeface="Calibri"/>
              <a:cs typeface="Calibri"/>
              <a:sym typeface="Calibri"/>
            </a:endParaRPr>
          </a:p>
        </p:txBody>
      </p:sp>
      <p:sp>
        <p:nvSpPr>
          <p:cNvPr id="745" name="Google Shape;745;p42"/>
          <p:cNvSpPr/>
          <p:nvPr/>
        </p:nvSpPr>
        <p:spPr>
          <a:xfrm>
            <a:off x="342900" y="4306824"/>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attack.mitre.org/techniques/T1040</a:t>
            </a:r>
            <a:endParaRPr b="0" i="0" sz="800" u="none" cap="none" strike="noStrike">
              <a:solidFill>
                <a:schemeClr val="dk1"/>
              </a:solidFill>
              <a:latin typeface="Calibri"/>
              <a:ea typeface="Calibri"/>
              <a:cs typeface="Calibri"/>
              <a:sym typeface="Calibri"/>
            </a:endParaRPr>
          </a:p>
        </p:txBody>
      </p:sp>
      <p:sp>
        <p:nvSpPr>
          <p:cNvPr id="746" name="Google Shape;746;p42"/>
          <p:cNvSpPr/>
          <p:nvPr/>
        </p:nvSpPr>
        <p:spPr>
          <a:xfrm>
            <a:off x="4663440" y="4032504"/>
            <a:ext cx="40462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MITRE ATT&amp;CK T1046: Network Service Discovery</a:t>
            </a:r>
            <a:endParaRPr b="0" i="0" sz="1000" u="none" cap="none" strike="noStrike">
              <a:solidFill>
                <a:schemeClr val="dk1"/>
              </a:solidFill>
              <a:latin typeface="Calibri"/>
              <a:ea typeface="Calibri"/>
              <a:cs typeface="Calibri"/>
              <a:sym typeface="Calibri"/>
            </a:endParaRPr>
          </a:p>
        </p:txBody>
      </p:sp>
      <p:sp>
        <p:nvSpPr>
          <p:cNvPr id="747" name="Google Shape;747;p42"/>
          <p:cNvSpPr/>
          <p:nvPr/>
        </p:nvSpPr>
        <p:spPr>
          <a:xfrm>
            <a:off x="4663440" y="4306824"/>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attack.mitre.org/techniques/T1046</a:t>
            </a:r>
            <a:endParaRPr b="0" i="0" sz="800" u="none" cap="none" strike="noStrike">
              <a:solidFill>
                <a:schemeClr val="dk1"/>
              </a:solidFill>
              <a:latin typeface="Calibri"/>
              <a:ea typeface="Calibri"/>
              <a:cs typeface="Calibri"/>
              <a:sym typeface="Calibri"/>
            </a:endParaRPr>
          </a:p>
        </p:txBody>
      </p:sp>
      <p:sp>
        <p:nvSpPr>
          <p:cNvPr id="748" name="Google Shape;748;p42"/>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RESOURCES</a:t>
            </a:r>
            <a:endParaRPr b="0" i="0" sz="700" u="none" cap="none" strike="noStrike">
              <a:solidFill>
                <a:schemeClr val="dk1"/>
              </a:solidFill>
              <a:latin typeface="Calibri"/>
              <a:ea typeface="Calibri"/>
              <a:cs typeface="Calibri"/>
              <a:sym typeface="Calibri"/>
            </a:endParaRPr>
          </a:p>
        </p:txBody>
      </p:sp>
      <p:sp>
        <p:nvSpPr>
          <p:cNvPr id="749" name="Google Shape;749;p42"/>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754" name="Shape 754"/>
        <p:cNvGrpSpPr/>
        <p:nvPr/>
      </p:nvGrpSpPr>
      <p:grpSpPr>
        <a:xfrm>
          <a:off x="0" y="0"/>
          <a:ext cx="0" cy="0"/>
          <a:chOff x="0" y="0"/>
          <a:chExt cx="0" cy="0"/>
        </a:xfrm>
      </p:grpSpPr>
      <p:sp>
        <p:nvSpPr>
          <p:cNvPr id="755" name="Google Shape;755;p43"/>
          <p:cNvSpPr/>
          <p:nvPr/>
        </p:nvSpPr>
        <p:spPr>
          <a:xfrm>
            <a:off x="377190" y="1028700"/>
            <a:ext cx="78867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100"/>
              <a:buFont typeface="Calibri"/>
              <a:buNone/>
            </a:pPr>
            <a:r>
              <a:rPr b="1" i="0" lang="en" sz="1100" u="none" cap="none" strike="noStrike">
                <a:solidFill>
                  <a:srgbClr val="4AD4C4"/>
                </a:solidFill>
                <a:latin typeface="Calibri"/>
                <a:ea typeface="Calibri"/>
                <a:cs typeface="Calibri"/>
                <a:sym typeface="Calibri"/>
              </a:rPr>
              <a:t>NEXT SESSION</a:t>
            </a:r>
            <a:endParaRPr b="0" i="0" sz="1100" u="none" cap="none" strike="noStrike">
              <a:solidFill>
                <a:schemeClr val="dk1"/>
              </a:solidFill>
              <a:latin typeface="Calibri"/>
              <a:ea typeface="Calibri"/>
              <a:cs typeface="Calibri"/>
              <a:sym typeface="Calibri"/>
            </a:endParaRPr>
          </a:p>
        </p:txBody>
      </p:sp>
      <p:sp>
        <p:nvSpPr>
          <p:cNvPr id="756" name="Google Shape;756;p43"/>
          <p:cNvSpPr/>
          <p:nvPr/>
        </p:nvSpPr>
        <p:spPr>
          <a:xfrm>
            <a:off x="377190" y="1337310"/>
            <a:ext cx="843534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600"/>
              <a:buFont typeface="Cambria"/>
              <a:buNone/>
            </a:pPr>
            <a:r>
              <a:rPr b="1" i="0" lang="en" sz="2600" u="none" cap="none" strike="noStrike">
                <a:solidFill>
                  <a:srgbClr val="FFFFFF"/>
                </a:solidFill>
                <a:latin typeface="Cambria"/>
                <a:ea typeface="Cambria"/>
                <a:cs typeface="Cambria"/>
                <a:sym typeface="Cambria"/>
              </a:rPr>
              <a:t>Coming up next</a:t>
            </a:r>
            <a:endParaRPr b="0" i="0" sz="2600" u="none" cap="none" strike="noStrike">
              <a:solidFill>
                <a:schemeClr val="dk1"/>
              </a:solidFill>
              <a:latin typeface="Calibri"/>
              <a:ea typeface="Calibri"/>
              <a:cs typeface="Calibri"/>
              <a:sym typeface="Calibri"/>
            </a:endParaRPr>
          </a:p>
        </p:txBody>
      </p:sp>
      <p:sp>
        <p:nvSpPr>
          <p:cNvPr id="757" name="Google Shape;757;p43"/>
          <p:cNvSpPr/>
          <p:nvPr/>
        </p:nvSpPr>
        <p:spPr>
          <a:xfrm>
            <a:off x="377190" y="1954530"/>
            <a:ext cx="7406640" cy="514350"/>
          </a:xfrm>
          <a:prstGeom prst="rect">
            <a:avLst/>
          </a:prstGeom>
          <a:noFill/>
          <a:ln>
            <a:noFill/>
          </a:ln>
        </p:spPr>
        <p:txBody>
          <a:bodyPr anchorCtr="0" anchor="ctr" bIns="0" lIns="0" spcFirstLastPara="1" rIns="0" wrap="square" tIns="0">
            <a:noAutofit/>
          </a:bodyPr>
          <a:lstStyle/>
          <a:p>
            <a:pPr indent="0" lvl="0" marL="0" marR="0" rtl="0" algn="l">
              <a:lnSpc>
                <a:spcPct val="135714"/>
              </a:lnSpc>
              <a:spcBef>
                <a:spcPts val="0"/>
              </a:spcBef>
              <a:spcAft>
                <a:spcPts val="0"/>
              </a:spcAft>
              <a:buClr>
                <a:srgbClr val="E6E1D6"/>
              </a:buClr>
              <a:buSzPts val="1100"/>
              <a:buFont typeface="Calibri"/>
              <a:buNone/>
            </a:pPr>
            <a:r>
              <a:rPr b="0" i="0" lang="en" sz="1100" u="none" cap="none" strike="noStrike">
                <a:solidFill>
                  <a:srgbClr val="E6E1D6"/>
                </a:solidFill>
                <a:latin typeface="Calibri"/>
                <a:ea typeface="Calibri"/>
                <a:cs typeface="Calibri"/>
                <a:sym typeface="Calibri"/>
              </a:rPr>
              <a:t>You now know how to pull an answer out of a capture instead of scrolling through one. That skill carries straight into every incident response session from here on.</a:t>
            </a:r>
            <a:endParaRPr b="0" i="0" sz="1100" u="none" cap="none" strike="noStrike">
              <a:solidFill>
                <a:schemeClr val="dk1"/>
              </a:solidFill>
              <a:latin typeface="Calibri"/>
              <a:ea typeface="Calibri"/>
              <a:cs typeface="Calibri"/>
              <a:sym typeface="Calibri"/>
            </a:endParaRPr>
          </a:p>
        </p:txBody>
      </p:sp>
      <p:sp>
        <p:nvSpPr>
          <p:cNvPr id="758" name="Google Shape;758;p43"/>
          <p:cNvSpPr/>
          <p:nvPr/>
        </p:nvSpPr>
        <p:spPr>
          <a:xfrm>
            <a:off x="377190" y="2880360"/>
            <a:ext cx="288036" cy="288036"/>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map-dark.png" id="759" name="Google Shape;759;p43"/>
          <p:cNvPicPr preferRelativeResize="0"/>
          <p:nvPr/>
        </p:nvPicPr>
        <p:blipFill rotWithShape="1">
          <a:blip r:embed="rId3">
            <a:alphaModFix/>
          </a:blip>
          <a:srcRect b="0" l="0" r="0" t="0"/>
          <a:stretch/>
        </p:blipFill>
        <p:spPr>
          <a:xfrm>
            <a:off x="452079" y="2955249"/>
            <a:ext cx="138257" cy="138257"/>
          </a:xfrm>
          <a:prstGeom prst="rect">
            <a:avLst/>
          </a:prstGeom>
          <a:noFill/>
          <a:ln>
            <a:noFill/>
          </a:ln>
        </p:spPr>
      </p:pic>
      <p:sp>
        <p:nvSpPr>
          <p:cNvPr id="760" name="Google Shape;760;p43"/>
          <p:cNvSpPr/>
          <p:nvPr/>
        </p:nvSpPr>
        <p:spPr>
          <a:xfrm>
            <a:off x="788670" y="2866644"/>
            <a:ext cx="685800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0" i="0" lang="en" sz="1000" u="none" cap="none" strike="noStrike">
                <a:solidFill>
                  <a:srgbClr val="FFFFFF"/>
                </a:solidFill>
                <a:latin typeface="Calibri"/>
                <a:ea typeface="Calibri"/>
                <a:cs typeface="Calibri"/>
                <a:sym typeface="Calibri"/>
              </a:rPr>
              <a:t>Simons 281, College of Charleston</a:t>
            </a:r>
            <a:endParaRPr b="0" i="0" sz="1000" u="none" cap="none" strike="noStrike">
              <a:solidFill>
                <a:schemeClr val="dk1"/>
              </a:solidFill>
              <a:latin typeface="Calibri"/>
              <a:ea typeface="Calibri"/>
              <a:cs typeface="Calibri"/>
              <a:sym typeface="Calibri"/>
            </a:endParaRPr>
          </a:p>
        </p:txBody>
      </p:sp>
      <p:sp>
        <p:nvSpPr>
          <p:cNvPr id="761" name="Google Shape;761;p43"/>
          <p:cNvSpPr/>
          <p:nvPr/>
        </p:nvSpPr>
        <p:spPr>
          <a:xfrm>
            <a:off x="377190" y="3291840"/>
            <a:ext cx="288036" cy="288036"/>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clock-dark.png" id="762" name="Google Shape;762;p43"/>
          <p:cNvPicPr preferRelativeResize="0"/>
          <p:nvPr/>
        </p:nvPicPr>
        <p:blipFill rotWithShape="1">
          <a:blip r:embed="rId4">
            <a:alphaModFix/>
          </a:blip>
          <a:srcRect b="0" l="0" r="0" t="0"/>
          <a:stretch/>
        </p:blipFill>
        <p:spPr>
          <a:xfrm>
            <a:off x="452079" y="3366729"/>
            <a:ext cx="138257" cy="138257"/>
          </a:xfrm>
          <a:prstGeom prst="rect">
            <a:avLst/>
          </a:prstGeom>
          <a:noFill/>
          <a:ln>
            <a:noFill/>
          </a:ln>
        </p:spPr>
      </p:pic>
      <p:sp>
        <p:nvSpPr>
          <p:cNvPr id="763" name="Google Shape;763;p43"/>
          <p:cNvSpPr/>
          <p:nvPr/>
        </p:nvSpPr>
        <p:spPr>
          <a:xfrm>
            <a:off x="788670" y="3278124"/>
            <a:ext cx="685800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0" i="0" lang="en" sz="1000" u="none" cap="none" strike="noStrike">
                <a:solidFill>
                  <a:srgbClr val="FFFFFF"/>
                </a:solidFill>
                <a:latin typeface="Calibri"/>
                <a:ea typeface="Calibri"/>
                <a:cs typeface="Calibri"/>
                <a:sym typeface="Calibri"/>
              </a:rPr>
              <a:t>Tuesdays &amp; Thursdays, 5:30-7:00 PM</a:t>
            </a:r>
            <a:endParaRPr b="0" i="0" sz="1000" u="none" cap="none" strike="noStrike">
              <a:solidFill>
                <a:schemeClr val="dk1"/>
              </a:solidFill>
              <a:latin typeface="Calibri"/>
              <a:ea typeface="Calibri"/>
              <a:cs typeface="Calibri"/>
              <a:sym typeface="Calibri"/>
            </a:endParaRPr>
          </a:p>
        </p:txBody>
      </p:sp>
      <p:sp>
        <p:nvSpPr>
          <p:cNvPr id="764" name="Google Shape;764;p43"/>
          <p:cNvSpPr/>
          <p:nvPr/>
        </p:nvSpPr>
        <p:spPr>
          <a:xfrm>
            <a:off x="377190" y="3703320"/>
            <a:ext cx="288036" cy="288036"/>
          </a:xfrm>
          <a:prstGeom prst="ellipse">
            <a:avLst/>
          </a:prstGeom>
          <a:solidFill>
            <a:srgbClr val="4AD4C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home/claude/incident_analysis_deck/icons/alert-dark.png" id="765" name="Google Shape;765;p43"/>
          <p:cNvPicPr preferRelativeResize="0"/>
          <p:nvPr/>
        </p:nvPicPr>
        <p:blipFill rotWithShape="1">
          <a:blip r:embed="rId5">
            <a:alphaModFix/>
          </a:blip>
          <a:srcRect b="0" l="0" r="0" t="0"/>
          <a:stretch/>
        </p:blipFill>
        <p:spPr>
          <a:xfrm>
            <a:off x="452079" y="3778209"/>
            <a:ext cx="138257" cy="138257"/>
          </a:xfrm>
          <a:prstGeom prst="rect">
            <a:avLst/>
          </a:prstGeom>
          <a:noFill/>
          <a:ln>
            <a:noFill/>
          </a:ln>
        </p:spPr>
      </p:pic>
      <p:sp>
        <p:nvSpPr>
          <p:cNvPr id="766" name="Google Shape;766;p43"/>
          <p:cNvSpPr/>
          <p:nvPr/>
        </p:nvSpPr>
        <p:spPr>
          <a:xfrm>
            <a:off x="788670" y="3689604"/>
            <a:ext cx="6858000" cy="3154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libri"/>
              <a:buNone/>
            </a:pPr>
            <a:r>
              <a:rPr b="0" i="0" lang="en" sz="1000" u="none" cap="none" strike="noStrike">
                <a:solidFill>
                  <a:srgbClr val="FFFFFF"/>
                </a:solidFill>
                <a:latin typeface="Calibri"/>
                <a:ea typeface="Calibri"/>
                <a:cs typeface="Calibri"/>
                <a:sym typeface="Calibri"/>
              </a:rPr>
              <a:t>Questions on tonight's exercises? Ask in #defense-team</a:t>
            </a:r>
            <a:endParaRPr b="0" i="0" sz="1000" u="none" cap="none" strike="noStrike">
              <a:solidFill>
                <a:schemeClr val="dk1"/>
              </a:solidFill>
              <a:latin typeface="Calibri"/>
              <a:ea typeface="Calibri"/>
              <a:cs typeface="Calibri"/>
              <a:sym typeface="Calibri"/>
            </a:endParaRPr>
          </a:p>
        </p:txBody>
      </p:sp>
      <p:sp>
        <p:nvSpPr>
          <p:cNvPr id="767" name="Google Shape;767;p43"/>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NEXT UP</a:t>
            </a:r>
            <a:endParaRPr b="0" i="0" sz="700" u="none" cap="none" strike="noStrike">
              <a:solidFill>
                <a:schemeClr val="dk1"/>
              </a:solidFill>
              <a:latin typeface="Calibri"/>
              <a:ea typeface="Calibri"/>
              <a:cs typeface="Calibri"/>
              <a:sym typeface="Calibri"/>
            </a:endParaRPr>
          </a:p>
        </p:txBody>
      </p:sp>
      <p:sp>
        <p:nvSpPr>
          <p:cNvPr id="768" name="Google Shape;768;p43"/>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1B1E1D"/>
        </a:solidFill>
        <a:effectLst/>
      </p:bgPr>
    </p:bg>
    <p:spTree>
      <p:nvGrpSpPr>
        <p:cNvPr id="1" name=""/>
        <p:cNvGrpSpPr/>
        <p:nvPr/>
      </p:nvGrpSpPr>
      <p:grpSpPr/>
      <p:sp>
        <p:nvSpPr>
          <p:cNvPr id="2" name="TextBox 1"/>
          <p:cNvSpPr txBox="1"/>
          <p:nvPr/>
        </p:nvSpPr>
        <p:spPr>
          <a:xfrm>
            <a:off x="457200" y="411480"/>
            <a:ext cx="7772400" cy="274320"/>
          </a:xfrm>
          <a:prstGeom prst="rect">
            <a:avLst/>
          </a:prstGeom>
          <a:noFill/>
        </p:spPr>
        <p:txBody>
          <a:bodyPr wrap="square" lIns="0" rIns="0" tIns="0" bIns="0">
            <a:spAutoFit/>
          </a:bodyPr>
          <a:lstStyle/>
          <a:p>
            <a:pPr algn="l"/>
            <a:r>
              <a:rPr sz="1100" b="1">
                <a:solidFill>
                  <a:srgbClr val="4AD4C4"/>
                </a:solidFill>
                <a:latin typeface="Calibri"/>
              </a:rPr>
              <a:t>ATTENDANCE</a:t>
            </a:r>
          </a:p>
        </p:txBody>
      </p:sp>
      <p:sp>
        <p:nvSpPr>
          <p:cNvPr id="3" name="TextBox 2"/>
          <p:cNvSpPr txBox="1"/>
          <p:nvPr/>
        </p:nvSpPr>
        <p:spPr>
          <a:xfrm>
            <a:off x="457200" y="777240"/>
            <a:ext cx="5120640" cy="914400"/>
          </a:xfrm>
          <a:prstGeom prst="rect">
            <a:avLst/>
          </a:prstGeom>
          <a:noFill/>
        </p:spPr>
        <p:txBody>
          <a:bodyPr wrap="square" lIns="0" rIns="0" tIns="0" bIns="0">
            <a:spAutoFit/>
          </a:bodyPr>
          <a:lstStyle/>
          <a:p>
            <a:pPr algn="l">
              <a:lnSpc>
                <a:spcPct val="105000"/>
              </a:lnSpc>
            </a:pPr>
            <a:r>
              <a:rPr sz="2600" b="1">
                <a:solidFill>
                  <a:srgbClr val="FFFFFF"/>
                </a:solidFill>
                <a:latin typeface="Cambria"/>
              </a:rPr>
              <a:t>Check in for tonight's meeting</a:t>
            </a:r>
          </a:p>
        </p:txBody>
      </p:sp>
      <p:sp>
        <p:nvSpPr>
          <p:cNvPr id="4" name="TextBox 3"/>
          <p:cNvSpPr txBox="1"/>
          <p:nvPr/>
        </p:nvSpPr>
        <p:spPr>
          <a:xfrm>
            <a:off x="457200" y="1874519"/>
            <a:ext cx="5120640" cy="1005840"/>
          </a:xfrm>
          <a:prstGeom prst="rect">
            <a:avLst/>
          </a:prstGeom>
          <a:noFill/>
        </p:spPr>
        <p:txBody>
          <a:bodyPr wrap="square" lIns="0" rIns="0" tIns="0" bIns="0">
            <a:spAutoFit/>
          </a:bodyPr>
          <a:lstStyle/>
          <a:p>
            <a:pPr algn="l">
              <a:lnSpc>
                <a:spcPct val="130000"/>
              </a:lnSpc>
            </a:pPr>
            <a:r>
              <a:rPr sz="1100" b="0">
                <a:solidFill>
                  <a:srgbClr val="E6E1D6"/>
                </a:solidFill>
                <a:latin typeface="Calibri"/>
              </a:rPr>
              <a:t>Scan the QR code to sign in for attendance.</a:t>
            </a:r>
          </a:p>
          <a:p>
            <a:pPr algn="l">
              <a:lnSpc>
                <a:spcPct val="130000"/>
              </a:lnSpc>
            </a:pPr>
            <a:r>
              <a:rPr sz="1100" b="0">
                <a:solidFill>
                  <a:srgbClr val="E6E1D6"/>
                </a:solidFill>
                <a:latin typeface="Calibri"/>
              </a:rPr>
              <a:t>Requires your CofC login.</a:t>
            </a:r>
          </a:p>
        </p:txBody>
      </p:sp>
      <p:sp>
        <p:nvSpPr>
          <p:cNvPr id="5" name="TextBox 4"/>
          <p:cNvSpPr txBox="1"/>
          <p:nvPr/>
        </p:nvSpPr>
        <p:spPr>
          <a:xfrm>
            <a:off x="457200" y="3063240"/>
            <a:ext cx="5120640" cy="320040"/>
          </a:xfrm>
          <a:prstGeom prst="rect">
            <a:avLst/>
          </a:prstGeom>
          <a:noFill/>
        </p:spPr>
        <p:txBody>
          <a:bodyPr wrap="square" lIns="0" rIns="0" tIns="0" bIns="0">
            <a:spAutoFit/>
          </a:bodyPr>
          <a:lstStyle/>
          <a:p>
            <a:pPr algn="l"/>
            <a:r>
              <a:rPr sz="1000" b="0">
                <a:solidFill>
                  <a:srgbClr val="A39A8C"/>
                </a:solidFill>
                <a:latin typeface="Calibri"/>
              </a:rPr>
              <a:t>Can't scan? Go to forms.gle/ccN4CuqviXhndixq5</a:t>
            </a:r>
          </a:p>
        </p:txBody>
      </p:sp>
      <p:sp>
        <p:nvSpPr>
          <p:cNvPr id="6" name="TextBox 5"/>
          <p:cNvSpPr txBox="1"/>
          <p:nvPr/>
        </p:nvSpPr>
        <p:spPr>
          <a:xfrm>
            <a:off x="457200" y="4850892"/>
            <a:ext cx="5486400" cy="210312"/>
          </a:xfrm>
          <a:prstGeom prst="rect">
            <a:avLst/>
          </a:prstGeom>
          <a:noFill/>
        </p:spPr>
        <p:txBody>
          <a:bodyPr wrap="square" lIns="0" rIns="0" tIns="0" bIns="0">
            <a:spAutoFit/>
          </a:bodyPr>
          <a:lstStyle/>
          <a:p>
            <a:pPr algn="l"/>
            <a:r>
              <a:rPr sz="700" b="0">
                <a:solidFill>
                  <a:srgbClr val="A39A8C"/>
                </a:solidFill>
                <a:latin typeface="Calibri"/>
              </a:rPr>
              <a:t>ATTENDANCE</a:t>
            </a:r>
          </a:p>
        </p:txBody>
      </p:sp>
      <p:sp>
        <p:nvSpPr>
          <p:cNvPr id="7" name="TextBox 6"/>
          <p:cNvSpPr txBox="1"/>
          <p:nvPr/>
        </p:nvSpPr>
        <p:spPr>
          <a:xfrm>
            <a:off x="6291072" y="4850892"/>
            <a:ext cx="2395728" cy="210312"/>
          </a:xfrm>
          <a:prstGeom prst="rect">
            <a:avLst/>
          </a:prstGeom>
          <a:noFill/>
        </p:spPr>
        <p:txBody>
          <a:bodyPr wrap="square" lIns="0" rIns="0" tIns="0" bIns="0">
            <a:spAutoFit/>
          </a:bodyPr>
          <a:lstStyle/>
          <a:p>
            <a:pPr algn="r"/>
            <a:r>
              <a:rPr sz="700" b="0">
                <a:solidFill>
                  <a:srgbClr val="A39A8C"/>
                </a:solidFill>
                <a:latin typeface="Calibri"/>
              </a:rPr>
              <a:t>CofC Cybersecurity Club</a:t>
            </a:r>
          </a:p>
        </p:txBody>
      </p:sp>
      <p:sp>
        <p:nvSpPr>
          <p:cNvPr id="8" name="Rounded Rectangle 7"/>
          <p:cNvSpPr/>
          <p:nvPr/>
        </p:nvSpPr>
        <p:spPr>
          <a:xfrm>
            <a:off x="5943600" y="594360"/>
            <a:ext cx="2743200" cy="324612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r.png"/>
          <p:cNvPicPr>
            <a:picLocks noChangeAspect="1"/>
          </p:cNvPicPr>
          <p:nvPr/>
        </p:nvPicPr>
        <p:blipFill>
          <a:blip r:embed="rId2"/>
          <a:stretch>
            <a:fillRect/>
          </a:stretch>
        </p:blipFill>
        <p:spPr>
          <a:xfrm>
            <a:off x="6240780" y="795528"/>
            <a:ext cx="2148840" cy="2148840"/>
          </a:xfrm>
          <a:prstGeom prst="rect">
            <a:avLst/>
          </a:prstGeom>
        </p:spPr>
      </p:pic>
      <p:sp>
        <p:nvSpPr>
          <p:cNvPr id="10" name="TextBox 9"/>
          <p:cNvSpPr txBox="1"/>
          <p:nvPr/>
        </p:nvSpPr>
        <p:spPr>
          <a:xfrm>
            <a:off x="5943600" y="3054096"/>
            <a:ext cx="2743200" cy="274320"/>
          </a:xfrm>
          <a:prstGeom prst="rect">
            <a:avLst/>
          </a:prstGeom>
          <a:noFill/>
        </p:spPr>
        <p:txBody>
          <a:bodyPr wrap="square" lIns="0" rIns="0" tIns="0" bIns="0">
            <a:spAutoFit/>
          </a:bodyPr>
          <a:lstStyle/>
          <a:p>
            <a:pPr algn="ctr"/>
            <a:r>
              <a:rPr sz="1200" b="1">
                <a:solidFill>
                  <a:srgbClr val="1B1E1D"/>
                </a:solidFill>
                <a:latin typeface="Calibri"/>
              </a:rPr>
              <a:t>Scan to check in</a:t>
            </a: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