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77" r:id="rId28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f55a675b13_2_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g3f55a675b13_2_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g3f55a675b13_2_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55a675b13_2_1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g3f55a675b13_2_1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g3f55a675b13_2_1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55a675b13_2_58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g3f55a675b13_2_58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3f55a675b13_2_58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55a675b13_2_67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55a675b13_2_67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3f55a675b13_2_67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55a675b13_2_9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3f55a675b13_2_9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3f55a675b13_2_9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f55a675b13_2_12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g3f55a675b13_2_12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3f55a675b13_2_12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f55a675b13_2_175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g3f55a675b13_2_175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3f55a675b13_2_175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f55a675b13_2_217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g3f55a675b13_2_217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g3f55a675b13_2_217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f55a675b13_2_240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g3f55a675b13_2_240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g3f55a675b13_2_240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f55a675b13_2_275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g3f55a675b13_2_275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g3f55a675b13_2_275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f55a675b13_2_29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2" name="Google Shape;342;g3f55a675b13_2_29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g3f55a675b13_2_29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f55a675b13_2_32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g3f55a675b13_2_32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g3f55a675b13_2_32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f55a675b13_2_39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2" name="Google Shape;442;g3f55a675b13_2_39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g3f55a675b13_2_39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f55a675b13_2_43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2" name="Google Shape;462;g3f55a675b13_2_43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g3f55a675b13_2_43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f55a675b13_2_46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8" name="Google Shape;488;g3f55a675b13_2_46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g3f55a675b13_2_46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f55a675b13_2_495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8" name="Google Shape;518;g3f55a675b13_2_495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g3f55a675b13_2_495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f55a675b13_2_519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3" name="Google Shape;543;g3f55a675b13_2_519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g3f55a675b13_2_519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3f55a675b13_2_55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6" name="Google Shape;576;g3f55a675b13_2_55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g3f55a675b13_2_55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f55a675b13_2_580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6" name="Google Shape;606;g3f55a675b13_2_580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g3f55a675b13_2_580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f55a675b13_2_605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7" name="Google Shape;627;g3f55a675b13_2_605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g3f55a675b13_2_605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3f55a675b13_2_63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4" name="Google Shape;654;g3f55a675b13_2_63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g3f55a675b13_2_63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2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5.png"/><Relationship Id="rId5" Type="http://schemas.openxmlformats.org/officeDocument/2006/relationships/image" Target="../media/image7.png"/><Relationship Id="rId6" Type="http://schemas.openxmlformats.org/officeDocument/2006/relationships/image" Target="../media/image11.png"/><Relationship Id="rId7" Type="http://schemas.openxmlformats.org/officeDocument/2006/relationships/image" Target="../media/image1.png"/><Relationship Id="rId8" Type="http://schemas.openxmlformats.org/officeDocument/2006/relationships/image" Target="../media/image10.png"/><Relationship Id="rId9" Type="http://schemas.openxmlformats.org/officeDocument/2006/relationships/image" Target="../media/image5.png"/><Relationship Id="rId10" Type="http://schemas.openxmlformats.org/officeDocument/2006/relationships/image" Target="../media/image6.png"/><Relationship Id="rId11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/>
          <p:nvPr/>
        </p:nvSpPr>
        <p:spPr>
          <a:xfrm>
            <a:off x="377190" y="1748790"/>
            <a:ext cx="6858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TUESDAY SESSION · WEEK 11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5"/>
          <p:cNvSpPr/>
          <p:nvPr/>
        </p:nvSpPr>
        <p:spPr>
          <a:xfrm>
            <a:off x="377190" y="2023110"/>
            <a:ext cx="843534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Network Monitoring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5"/>
          <p:cNvSpPr/>
          <p:nvPr/>
        </p:nvSpPr>
        <p:spPr>
          <a:xfrm>
            <a:off x="377190" y="2743200"/>
            <a:ext cx="77495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Packet structures, protocol headers, and what normal traffic looks like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" name="Google Shape;60;p15"/>
          <p:cNvCxnSpPr/>
          <p:nvPr/>
        </p:nvCxnSpPr>
        <p:spPr>
          <a:xfrm>
            <a:off x="377190" y="3223260"/>
            <a:ext cx="754380" cy="0"/>
          </a:xfrm>
          <a:prstGeom prst="straightConnector1">
            <a:avLst/>
          </a:prstGeom>
          <a:noFill/>
          <a:ln cap="flat" cmpd="sng" w="31750">
            <a:solidFill>
              <a:srgbClr val="1C726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" name="Google Shape;61;p15"/>
          <p:cNvSpPr/>
          <p:nvPr/>
        </p:nvSpPr>
        <p:spPr>
          <a:xfrm>
            <a:off x="377190" y="4594860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Tuesdays &amp; Thursdays, 5:30-7:00 PM  •  Simons 281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./logo-stk-w.png" id="62" name="Google Shape;6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356616"/>
            <a:ext cx="994412" cy="9038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6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Tonight's agenda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6"/>
          <p:cNvSpPr/>
          <p:nvPr/>
        </p:nvSpPr>
        <p:spPr>
          <a:xfrm>
            <a:off x="342900" y="144018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traffic_deck/icons/layers-white.png" id="71" name="Google Shape;7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2054" y="1529334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6"/>
          <p:cNvSpPr/>
          <p:nvPr/>
        </p:nvSpPr>
        <p:spPr>
          <a:xfrm>
            <a:off x="809244" y="1392174"/>
            <a:ext cx="3614166" cy="23317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lang="en" sz="900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Ethernet frames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6"/>
          <p:cNvSpPr/>
          <p:nvPr/>
        </p:nvSpPr>
        <p:spPr>
          <a:xfrm>
            <a:off x="4697730" y="144018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traffic_deck/icons/map-white.png" id="74" name="Google Shape;7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6884" y="1529334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/>
          <p:nvPr/>
        </p:nvSpPr>
        <p:spPr>
          <a:xfrm>
            <a:off x="5164074" y="1392174"/>
            <a:ext cx="3614166" cy="23317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lang="en" sz="900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IPv4 Headers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6"/>
          <p:cNvSpPr/>
          <p:nvPr/>
        </p:nvSpPr>
        <p:spPr>
          <a:xfrm>
            <a:off x="342900" y="2077974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traffic_deck/icons/gitbranch-white.png" id="77" name="Google Shape;77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2054" y="2167128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/>
          <p:nvPr/>
        </p:nvSpPr>
        <p:spPr>
          <a:xfrm>
            <a:off x="809244" y="2029968"/>
            <a:ext cx="3614166" cy="23317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TCP and UDP headers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809244" y="2263140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lang="en" sz="7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Two most important packet types.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4697730" y="2077974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traffic_deck/icons/harddrive-white.png" id="81" name="Google Shape;81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86884" y="2167128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/>
          <p:nvPr/>
        </p:nvSpPr>
        <p:spPr>
          <a:xfrm>
            <a:off x="5164074" y="2029968"/>
            <a:ext cx="3614166" cy="23317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Encapsulation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5164074" y="2263140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How a frame, a packet, and a segment nest inside each other.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6"/>
          <p:cNvSpPr/>
          <p:nvPr/>
        </p:nvSpPr>
        <p:spPr>
          <a:xfrm>
            <a:off x="342900" y="271576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traffic_deck/icons/terminal-white.png" id="85" name="Google Shape;85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2054" y="280492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/>
          <p:nvPr/>
        </p:nvSpPr>
        <p:spPr>
          <a:xfrm>
            <a:off x="809244" y="2667762"/>
            <a:ext cx="3614166" cy="23317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tcpdump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809244" y="2900934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Capturing traffic from the command line.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6"/>
          <p:cNvSpPr/>
          <p:nvPr/>
        </p:nvSpPr>
        <p:spPr>
          <a:xfrm>
            <a:off x="4697730" y="271576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traffic_deck/icons/search-white.png" id="89" name="Google Shape;89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86884" y="280492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/>
          <p:nvPr/>
        </p:nvSpPr>
        <p:spPr>
          <a:xfrm>
            <a:off x="5164074" y="2667762"/>
            <a:ext cx="3614166" cy="23317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tcpdump vs. Wireshark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6"/>
          <p:cNvSpPr/>
          <p:nvPr/>
        </p:nvSpPr>
        <p:spPr>
          <a:xfrm>
            <a:off x="5164074" y="2900934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lang="en" sz="7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Two tools to inspect network traffic.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6"/>
          <p:cNvSpPr/>
          <p:nvPr/>
        </p:nvSpPr>
        <p:spPr>
          <a:xfrm>
            <a:off x="342900" y="3353562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traffic_deck/icons/list-white.png" id="93" name="Google Shape;93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32054" y="3442716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6"/>
          <p:cNvSpPr/>
          <p:nvPr/>
        </p:nvSpPr>
        <p:spPr>
          <a:xfrm>
            <a:off x="809244" y="3305556"/>
            <a:ext cx="3614166" cy="23317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Common ports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809244" y="3538728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lang="en" sz="7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Widely used ports and what they’re used for.</a:t>
            </a: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6"/>
          <p:cNvSpPr/>
          <p:nvPr/>
        </p:nvSpPr>
        <p:spPr>
          <a:xfrm>
            <a:off x="4697730" y="3353562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traffic_deck/icons/eye-white.png" id="97" name="Google Shape;97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786884" y="3442716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6"/>
          <p:cNvSpPr/>
          <p:nvPr/>
        </p:nvSpPr>
        <p:spPr>
          <a:xfrm>
            <a:off x="5164074" y="3305556"/>
            <a:ext cx="3614166" cy="23317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What normal traffic looks like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6"/>
          <p:cNvSpPr/>
          <p:nvPr/>
        </p:nvSpPr>
        <p:spPr>
          <a:xfrm>
            <a:off x="342900" y="3991356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traffic_deck/icons/cpu-white.png" id="100" name="Google Shape;100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32054" y="4080510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/>
          <p:nvPr/>
        </p:nvSpPr>
        <p:spPr>
          <a:xfrm>
            <a:off x="809244" y="3943350"/>
            <a:ext cx="3614166" cy="23317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Hardware option: a monitoring link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6"/>
          <p:cNvSpPr/>
          <p:nvPr/>
        </p:nvSpPr>
        <p:spPr>
          <a:xfrm>
            <a:off x="809244" y="4176522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Mirroring traffic off the lab switch.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6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traffic_deck/icons/search-white.png" id="105" name="Google Shape;105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2059" y="3442710"/>
            <a:ext cx="164592" cy="164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RECAP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7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Quick recap: hunting on the host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7"/>
          <p:cNvSpPr/>
          <p:nvPr/>
        </p:nvSpPr>
        <p:spPr>
          <a:xfrm>
            <a:off x="342900" y="1440180"/>
            <a:ext cx="809244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705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last two </a:t>
            </a:r>
            <a:r>
              <a:rPr lang="en" sz="1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meetings</a:t>
            </a:r>
            <a:r>
              <a:rPr b="0" i="0" lang="en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covered what runs on a host, and how to find what should not be there. </a:t>
            </a:r>
            <a:r>
              <a:rPr b="1" i="0" lang="en" sz="13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Tonight </a:t>
            </a:r>
            <a:r>
              <a:rPr b="1" lang="en" sz="1300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we will discuss networks and inspecting </a:t>
            </a:r>
            <a:r>
              <a:rPr b="1" lang="en" sz="1300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network</a:t>
            </a:r>
            <a:r>
              <a:rPr b="1" lang="en" sz="1300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 traffic.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7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RECAP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7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DEFINITION #1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8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 is network monitoring?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8"/>
          <p:cNvSpPr/>
          <p:nvPr/>
        </p:nvSpPr>
        <p:spPr>
          <a:xfrm>
            <a:off x="342900" y="1200150"/>
            <a:ext cx="809244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Every packet is visible, whether the application that sent it wanted you to see it or not. </a:t>
            </a:r>
            <a:r>
              <a:rPr b="1" lang="en" sz="1200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It is easy to capture traffic, but often much harder to inspect its contents (encryption).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8"/>
          <p:cNvSpPr/>
          <p:nvPr/>
        </p:nvSpPr>
        <p:spPr>
          <a:xfrm>
            <a:off x="342900" y="2023110"/>
            <a:ext cx="411480" cy="41148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traffic_deck/icons/eye-dark.png" id="125" name="Google Shape;12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884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8"/>
          <p:cNvSpPr/>
          <p:nvPr/>
        </p:nvSpPr>
        <p:spPr>
          <a:xfrm>
            <a:off x="342900" y="253746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Passive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8"/>
          <p:cNvSpPr/>
          <p:nvPr/>
        </p:nvSpPr>
        <p:spPr>
          <a:xfrm>
            <a:off x="342900" y="2914650"/>
            <a:ext cx="1988820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Capturing a copy of traffic. Nothing about the conversation changes because you are watching.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8"/>
          <p:cNvSpPr/>
          <p:nvPr/>
        </p:nvSpPr>
        <p:spPr>
          <a:xfrm>
            <a:off x="2455164" y="2023110"/>
            <a:ext cx="411480" cy="41148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traffic_deck/icons/layers-dark.png" id="129" name="Google Shape;12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62149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8"/>
          <p:cNvSpPr/>
          <p:nvPr/>
        </p:nvSpPr>
        <p:spPr>
          <a:xfrm>
            <a:off x="2455164" y="253746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Every layer at once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8"/>
          <p:cNvSpPr/>
          <p:nvPr/>
        </p:nvSpPr>
        <p:spPr>
          <a:xfrm>
            <a:off x="2455164" y="2914650"/>
            <a:ext cx="1988820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A single capture shows the Ethernet frame, the IP packet, and the segment inside it</a:t>
            </a:r>
            <a:r>
              <a:rPr lang="en" sz="800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. You have to filter further for what you want.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WHAT IS NETWORK MONITORING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8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PACKET STRUCTURES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9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Ethernet frames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9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Layer 2 </a:t>
            </a: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over</a:t>
            </a: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 RJ45. Everything else </a:t>
            </a: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found </a:t>
            </a: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inside the payload.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9"/>
          <p:cNvSpPr/>
          <p:nvPr/>
        </p:nvSpPr>
        <p:spPr>
          <a:xfrm>
            <a:off x="342900" y="1783080"/>
            <a:ext cx="1783080" cy="617220"/>
          </a:xfrm>
          <a:prstGeom prst="rect">
            <a:avLst/>
          </a:prstGeom>
          <a:solidFill>
            <a:srgbClr val="1C7268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9"/>
          <p:cNvSpPr/>
          <p:nvPr/>
        </p:nvSpPr>
        <p:spPr>
          <a:xfrm>
            <a:off x="363474" y="1783080"/>
            <a:ext cx="1741932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Dest MAC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9"/>
          <p:cNvSpPr/>
          <p:nvPr/>
        </p:nvSpPr>
        <p:spPr>
          <a:xfrm>
            <a:off x="363474" y="2263140"/>
            <a:ext cx="1741932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6 bytes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9"/>
          <p:cNvSpPr/>
          <p:nvPr/>
        </p:nvSpPr>
        <p:spPr>
          <a:xfrm>
            <a:off x="2125980" y="1783080"/>
            <a:ext cx="1783080" cy="617220"/>
          </a:xfrm>
          <a:prstGeom prst="rect">
            <a:avLst/>
          </a:prstGeom>
          <a:solidFill>
            <a:srgbClr val="1C7268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9"/>
          <p:cNvSpPr/>
          <p:nvPr/>
        </p:nvSpPr>
        <p:spPr>
          <a:xfrm>
            <a:off x="2146554" y="1783080"/>
            <a:ext cx="1741932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Src MAC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9"/>
          <p:cNvSpPr/>
          <p:nvPr/>
        </p:nvSpPr>
        <p:spPr>
          <a:xfrm>
            <a:off x="2146554" y="2263140"/>
            <a:ext cx="1741932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6 bytes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9"/>
          <p:cNvSpPr/>
          <p:nvPr/>
        </p:nvSpPr>
        <p:spPr>
          <a:xfrm>
            <a:off x="3909060" y="1783080"/>
            <a:ext cx="822960" cy="617220"/>
          </a:xfrm>
          <a:prstGeom prst="rect">
            <a:avLst/>
          </a:prstGeom>
          <a:solidFill>
            <a:srgbClr val="660000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9"/>
          <p:cNvSpPr/>
          <p:nvPr/>
        </p:nvSpPr>
        <p:spPr>
          <a:xfrm>
            <a:off x="3929634" y="1783080"/>
            <a:ext cx="781812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EtherType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9"/>
          <p:cNvSpPr/>
          <p:nvPr/>
        </p:nvSpPr>
        <p:spPr>
          <a:xfrm>
            <a:off x="3929634" y="2263140"/>
            <a:ext cx="781812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2 bytes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9"/>
          <p:cNvSpPr/>
          <p:nvPr/>
        </p:nvSpPr>
        <p:spPr>
          <a:xfrm>
            <a:off x="4732020" y="1783080"/>
            <a:ext cx="2880360" cy="617220"/>
          </a:xfrm>
          <a:prstGeom prst="rect">
            <a:avLst/>
          </a:prstGeom>
          <a:solidFill>
            <a:srgbClr val="BFA87C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9"/>
          <p:cNvSpPr/>
          <p:nvPr/>
        </p:nvSpPr>
        <p:spPr>
          <a:xfrm>
            <a:off x="4752594" y="1783080"/>
            <a:ext cx="2839212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Payload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9"/>
          <p:cNvSpPr/>
          <p:nvPr/>
        </p:nvSpPr>
        <p:spPr>
          <a:xfrm>
            <a:off x="4752594" y="2263140"/>
            <a:ext cx="2839212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46-1500 bytes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9"/>
          <p:cNvSpPr/>
          <p:nvPr/>
        </p:nvSpPr>
        <p:spPr>
          <a:xfrm>
            <a:off x="7612380" y="1783080"/>
            <a:ext cx="1186434" cy="617220"/>
          </a:xfrm>
          <a:prstGeom prst="rect">
            <a:avLst/>
          </a:prstGeom>
          <a:solidFill>
            <a:srgbClr val="6B6560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9"/>
          <p:cNvSpPr/>
          <p:nvPr/>
        </p:nvSpPr>
        <p:spPr>
          <a:xfrm>
            <a:off x="7632954" y="1783080"/>
            <a:ext cx="1145286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FCS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9"/>
          <p:cNvSpPr/>
          <p:nvPr/>
        </p:nvSpPr>
        <p:spPr>
          <a:xfrm>
            <a:off x="7632954" y="2263140"/>
            <a:ext cx="1145286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4 bytes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9"/>
          <p:cNvSpPr/>
          <p:nvPr/>
        </p:nvSpPr>
        <p:spPr>
          <a:xfrm>
            <a:off x="411480" y="2674620"/>
            <a:ext cx="178308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Dest / Src MAC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2194560" y="2674620"/>
            <a:ext cx="624078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physical hardware addresses of the next hop, not the final destination. These change at every router.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9"/>
          <p:cNvSpPr/>
          <p:nvPr/>
        </p:nvSpPr>
        <p:spPr>
          <a:xfrm>
            <a:off x="411480" y="3099816"/>
            <a:ext cx="178308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EtherType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2194560" y="3099816"/>
            <a:ext cx="624078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Names the protocol </a:t>
            </a:r>
            <a:r>
              <a:rPr lang="en" sz="8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contained</a:t>
            </a: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 inside. 0x0800 means IPv4 is next.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9"/>
          <p:cNvSpPr/>
          <p:nvPr/>
        </p:nvSpPr>
        <p:spPr>
          <a:xfrm>
            <a:off x="411480" y="3525012"/>
            <a:ext cx="178308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FCS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9"/>
          <p:cNvSpPr/>
          <p:nvPr/>
        </p:nvSpPr>
        <p:spPr>
          <a:xfrm>
            <a:off x="2194560" y="3525012"/>
            <a:ext cx="624078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checksum covering the whole frame. A NIC drops anything that fails it before it reaches software.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9"/>
          <p:cNvSpPr/>
          <p:nvPr/>
        </p:nvSpPr>
        <p:spPr>
          <a:xfrm>
            <a:off x="342900" y="462915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Source: IEEE 802.3, Ethernet standard. RFC 894. CSCI 345 Networking Reference, Network Packet Structure.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ETHERNET FRAME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9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0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PACKET STRUCTURES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0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IPv4 headers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0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Twenty bytes, five rows of 32 bits each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0"/>
          <p:cNvSpPr/>
          <p:nvPr/>
        </p:nvSpPr>
        <p:spPr>
          <a:xfrm>
            <a:off x="342900" y="1474470"/>
            <a:ext cx="1056989" cy="356616"/>
          </a:xfrm>
          <a:prstGeom prst="rect">
            <a:avLst/>
          </a:prstGeom>
          <a:solidFill>
            <a:srgbClr val="1C7268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0"/>
          <p:cNvSpPr/>
          <p:nvPr/>
        </p:nvSpPr>
        <p:spPr>
          <a:xfrm>
            <a:off x="363474" y="1474470"/>
            <a:ext cx="1015841" cy="21945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Ver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0"/>
          <p:cNvSpPr/>
          <p:nvPr/>
        </p:nvSpPr>
        <p:spPr>
          <a:xfrm>
            <a:off x="363474" y="1693926"/>
            <a:ext cx="1015841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4b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1399889" y="1474470"/>
            <a:ext cx="1056989" cy="356616"/>
          </a:xfrm>
          <a:prstGeom prst="rect">
            <a:avLst/>
          </a:prstGeom>
          <a:solidFill>
            <a:srgbClr val="4AD4C4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0"/>
          <p:cNvSpPr/>
          <p:nvPr/>
        </p:nvSpPr>
        <p:spPr>
          <a:xfrm>
            <a:off x="1420463" y="1474470"/>
            <a:ext cx="1015841" cy="21945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IHL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1420463" y="1693926"/>
            <a:ext cx="1015841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4b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0"/>
          <p:cNvSpPr/>
          <p:nvPr/>
        </p:nvSpPr>
        <p:spPr>
          <a:xfrm>
            <a:off x="2456878" y="1474470"/>
            <a:ext cx="2113979" cy="356616"/>
          </a:xfrm>
          <a:prstGeom prst="rect">
            <a:avLst/>
          </a:prstGeom>
          <a:solidFill>
            <a:srgbClr val="1C7268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0"/>
          <p:cNvSpPr/>
          <p:nvPr/>
        </p:nvSpPr>
        <p:spPr>
          <a:xfrm>
            <a:off x="2477452" y="1474470"/>
            <a:ext cx="2072831" cy="21945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Type of Service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0"/>
          <p:cNvSpPr/>
          <p:nvPr/>
        </p:nvSpPr>
        <p:spPr>
          <a:xfrm>
            <a:off x="2477452" y="1693926"/>
            <a:ext cx="2072831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8b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4570857" y="1474470"/>
            <a:ext cx="4227957" cy="356616"/>
          </a:xfrm>
          <a:prstGeom prst="rect">
            <a:avLst/>
          </a:prstGeom>
          <a:solidFill>
            <a:srgbClr val="4AD4C4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0"/>
          <p:cNvSpPr/>
          <p:nvPr/>
        </p:nvSpPr>
        <p:spPr>
          <a:xfrm>
            <a:off x="4591431" y="1474470"/>
            <a:ext cx="4186809" cy="21945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Total Length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0"/>
          <p:cNvSpPr/>
          <p:nvPr/>
        </p:nvSpPr>
        <p:spPr>
          <a:xfrm>
            <a:off x="4591431" y="1693926"/>
            <a:ext cx="4186809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16b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0"/>
          <p:cNvSpPr/>
          <p:nvPr/>
        </p:nvSpPr>
        <p:spPr>
          <a:xfrm>
            <a:off x="342900" y="1858518"/>
            <a:ext cx="4227957" cy="356616"/>
          </a:xfrm>
          <a:prstGeom prst="rect">
            <a:avLst/>
          </a:prstGeom>
          <a:solidFill>
            <a:srgbClr val="1C7268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0"/>
          <p:cNvSpPr/>
          <p:nvPr/>
        </p:nvSpPr>
        <p:spPr>
          <a:xfrm>
            <a:off x="363474" y="1858518"/>
            <a:ext cx="4186809" cy="21945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Identification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363474" y="2077974"/>
            <a:ext cx="4186809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16b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0"/>
          <p:cNvSpPr/>
          <p:nvPr/>
        </p:nvSpPr>
        <p:spPr>
          <a:xfrm>
            <a:off x="4570857" y="1858518"/>
            <a:ext cx="792742" cy="356616"/>
          </a:xfrm>
          <a:prstGeom prst="rect">
            <a:avLst/>
          </a:prstGeom>
          <a:solidFill>
            <a:srgbClr val="660000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0"/>
          <p:cNvSpPr/>
          <p:nvPr/>
        </p:nvSpPr>
        <p:spPr>
          <a:xfrm>
            <a:off x="4591431" y="1858518"/>
            <a:ext cx="751594" cy="21945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Flg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0"/>
          <p:cNvSpPr/>
          <p:nvPr/>
        </p:nvSpPr>
        <p:spPr>
          <a:xfrm>
            <a:off x="4591431" y="2077974"/>
            <a:ext cx="751594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3b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0"/>
          <p:cNvSpPr/>
          <p:nvPr/>
        </p:nvSpPr>
        <p:spPr>
          <a:xfrm>
            <a:off x="5363599" y="1858518"/>
            <a:ext cx="3435215" cy="356616"/>
          </a:xfrm>
          <a:prstGeom prst="rect">
            <a:avLst/>
          </a:prstGeom>
          <a:solidFill>
            <a:srgbClr val="4AD4C4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0"/>
          <p:cNvSpPr/>
          <p:nvPr/>
        </p:nvSpPr>
        <p:spPr>
          <a:xfrm>
            <a:off x="5384173" y="1858518"/>
            <a:ext cx="3394067" cy="21945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Fragment Offset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0"/>
          <p:cNvSpPr/>
          <p:nvPr/>
        </p:nvSpPr>
        <p:spPr>
          <a:xfrm>
            <a:off x="5384173" y="2077974"/>
            <a:ext cx="3394067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13b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0"/>
          <p:cNvSpPr/>
          <p:nvPr/>
        </p:nvSpPr>
        <p:spPr>
          <a:xfrm>
            <a:off x="342900" y="2242566"/>
            <a:ext cx="2113979" cy="356616"/>
          </a:xfrm>
          <a:prstGeom prst="rect">
            <a:avLst/>
          </a:prstGeom>
          <a:solidFill>
            <a:srgbClr val="1C7268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0"/>
          <p:cNvSpPr/>
          <p:nvPr/>
        </p:nvSpPr>
        <p:spPr>
          <a:xfrm>
            <a:off x="363474" y="2242566"/>
            <a:ext cx="2072831" cy="21945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TTL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0"/>
          <p:cNvSpPr/>
          <p:nvPr/>
        </p:nvSpPr>
        <p:spPr>
          <a:xfrm>
            <a:off x="363474" y="2462022"/>
            <a:ext cx="2072831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8b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0"/>
          <p:cNvSpPr/>
          <p:nvPr/>
        </p:nvSpPr>
        <p:spPr>
          <a:xfrm>
            <a:off x="2456878" y="2242566"/>
            <a:ext cx="2113979" cy="356616"/>
          </a:xfrm>
          <a:prstGeom prst="rect">
            <a:avLst/>
          </a:prstGeom>
          <a:solidFill>
            <a:srgbClr val="660000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0"/>
          <p:cNvSpPr/>
          <p:nvPr/>
        </p:nvSpPr>
        <p:spPr>
          <a:xfrm>
            <a:off x="2477452" y="2242566"/>
            <a:ext cx="2072831" cy="21945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Protocol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0"/>
          <p:cNvSpPr/>
          <p:nvPr/>
        </p:nvSpPr>
        <p:spPr>
          <a:xfrm>
            <a:off x="2477452" y="2462022"/>
            <a:ext cx="2072831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8b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0"/>
          <p:cNvSpPr/>
          <p:nvPr/>
        </p:nvSpPr>
        <p:spPr>
          <a:xfrm>
            <a:off x="4570857" y="2242566"/>
            <a:ext cx="4227957" cy="356616"/>
          </a:xfrm>
          <a:prstGeom prst="rect">
            <a:avLst/>
          </a:prstGeom>
          <a:solidFill>
            <a:srgbClr val="4AD4C4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0"/>
          <p:cNvSpPr/>
          <p:nvPr/>
        </p:nvSpPr>
        <p:spPr>
          <a:xfrm>
            <a:off x="4591431" y="2242566"/>
            <a:ext cx="4186809" cy="21945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Header Checksum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0"/>
          <p:cNvSpPr/>
          <p:nvPr/>
        </p:nvSpPr>
        <p:spPr>
          <a:xfrm>
            <a:off x="4591431" y="2462022"/>
            <a:ext cx="4186809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16b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0"/>
          <p:cNvSpPr/>
          <p:nvPr/>
        </p:nvSpPr>
        <p:spPr>
          <a:xfrm>
            <a:off x="342900" y="2626614"/>
            <a:ext cx="8455914" cy="356616"/>
          </a:xfrm>
          <a:prstGeom prst="rect">
            <a:avLst/>
          </a:prstGeom>
          <a:solidFill>
            <a:srgbClr val="1C7268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0"/>
          <p:cNvSpPr/>
          <p:nvPr/>
        </p:nvSpPr>
        <p:spPr>
          <a:xfrm>
            <a:off x="363474" y="2626614"/>
            <a:ext cx="8414766" cy="21945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Source IP Address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0"/>
          <p:cNvSpPr/>
          <p:nvPr/>
        </p:nvSpPr>
        <p:spPr>
          <a:xfrm>
            <a:off x="363474" y="2846070"/>
            <a:ext cx="8414766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32 bits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0"/>
          <p:cNvSpPr/>
          <p:nvPr/>
        </p:nvSpPr>
        <p:spPr>
          <a:xfrm>
            <a:off x="342900" y="3010662"/>
            <a:ext cx="8455914" cy="356616"/>
          </a:xfrm>
          <a:prstGeom prst="rect">
            <a:avLst/>
          </a:prstGeom>
          <a:solidFill>
            <a:srgbClr val="4AD4C4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/>
          <p:nvPr/>
        </p:nvSpPr>
        <p:spPr>
          <a:xfrm>
            <a:off x="363474" y="3010662"/>
            <a:ext cx="8414766" cy="21945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Destination IP Address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0"/>
          <p:cNvSpPr/>
          <p:nvPr/>
        </p:nvSpPr>
        <p:spPr>
          <a:xfrm>
            <a:off x="363474" y="3230118"/>
            <a:ext cx="8414766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32 bits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0"/>
          <p:cNvSpPr/>
          <p:nvPr/>
        </p:nvSpPr>
        <p:spPr>
          <a:xfrm>
            <a:off x="411480" y="3470148"/>
            <a:ext cx="1371600" cy="2880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TTL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0"/>
          <p:cNvSpPr/>
          <p:nvPr/>
        </p:nvSpPr>
        <p:spPr>
          <a:xfrm>
            <a:off x="1783080" y="3470148"/>
            <a:ext cx="6652260" cy="2880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Decrements at every router. </a:t>
            </a:r>
            <a:r>
              <a:rPr lang="en" sz="800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Packet dies when this reaches 0</a:t>
            </a: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. Stops routing loops from lasting forever.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0"/>
          <p:cNvSpPr/>
          <p:nvPr/>
        </p:nvSpPr>
        <p:spPr>
          <a:xfrm>
            <a:off x="411480" y="3758184"/>
            <a:ext cx="1371600" cy="2880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Protocol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0"/>
          <p:cNvSpPr/>
          <p:nvPr/>
        </p:nvSpPr>
        <p:spPr>
          <a:xfrm>
            <a:off x="1783080" y="3758184"/>
            <a:ext cx="6652260" cy="2880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Names what is inside: 6 for TCP, 17 for UDP, 1 for ICMP.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0"/>
          <p:cNvSpPr/>
          <p:nvPr/>
        </p:nvSpPr>
        <p:spPr>
          <a:xfrm>
            <a:off x="411480" y="4046220"/>
            <a:ext cx="1371600" cy="2880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Fragment fields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0"/>
          <p:cNvSpPr/>
          <p:nvPr/>
        </p:nvSpPr>
        <p:spPr>
          <a:xfrm>
            <a:off x="1783080" y="4046220"/>
            <a:ext cx="6652260" cy="2880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Handle a packet too large for one link, split at the IP layer and reassembled at the destination.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0"/>
          <p:cNvSpPr/>
          <p:nvPr/>
        </p:nvSpPr>
        <p:spPr>
          <a:xfrm>
            <a:off x="342900" y="462915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Source: RFC 791, Internet Protocol. CSCI 345 Networking Reference, IPv4 Packet Structure.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0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THE IPV4 HEADER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0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1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PACKET STRUCTURES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1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TCP headers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1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Twenty bytes </a:t>
            </a: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minimum</a:t>
            </a: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. Many mechanisms to ensure delivery.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1"/>
          <p:cNvSpPr/>
          <p:nvPr/>
        </p:nvSpPr>
        <p:spPr>
          <a:xfrm>
            <a:off x="342900" y="1474470"/>
            <a:ext cx="4227957" cy="342900"/>
          </a:xfrm>
          <a:prstGeom prst="rect">
            <a:avLst/>
          </a:prstGeom>
          <a:solidFill>
            <a:srgbClr val="1C7268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1"/>
          <p:cNvSpPr/>
          <p:nvPr/>
        </p:nvSpPr>
        <p:spPr>
          <a:xfrm>
            <a:off x="363474" y="1474470"/>
            <a:ext cx="4186809" cy="2057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Source Port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1"/>
          <p:cNvSpPr/>
          <p:nvPr/>
        </p:nvSpPr>
        <p:spPr>
          <a:xfrm>
            <a:off x="363474" y="1680210"/>
            <a:ext cx="4186809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16b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1"/>
          <p:cNvSpPr/>
          <p:nvPr/>
        </p:nvSpPr>
        <p:spPr>
          <a:xfrm>
            <a:off x="4570857" y="1474470"/>
            <a:ext cx="4227957" cy="342900"/>
          </a:xfrm>
          <a:prstGeom prst="rect">
            <a:avLst/>
          </a:prstGeom>
          <a:solidFill>
            <a:srgbClr val="4AD4C4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1"/>
          <p:cNvSpPr/>
          <p:nvPr/>
        </p:nvSpPr>
        <p:spPr>
          <a:xfrm>
            <a:off x="4591431" y="1474470"/>
            <a:ext cx="4186809" cy="2057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Destination Port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1"/>
          <p:cNvSpPr/>
          <p:nvPr/>
        </p:nvSpPr>
        <p:spPr>
          <a:xfrm>
            <a:off x="4591431" y="1680210"/>
            <a:ext cx="4186809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16b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1"/>
          <p:cNvSpPr/>
          <p:nvPr/>
        </p:nvSpPr>
        <p:spPr>
          <a:xfrm>
            <a:off x="342900" y="1844802"/>
            <a:ext cx="8455914" cy="342900"/>
          </a:xfrm>
          <a:prstGeom prst="rect">
            <a:avLst/>
          </a:prstGeom>
          <a:solidFill>
            <a:srgbClr val="660000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1"/>
          <p:cNvSpPr/>
          <p:nvPr/>
        </p:nvSpPr>
        <p:spPr>
          <a:xfrm>
            <a:off x="363474" y="1844802"/>
            <a:ext cx="8414766" cy="2057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Sequence Number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1"/>
          <p:cNvSpPr/>
          <p:nvPr/>
        </p:nvSpPr>
        <p:spPr>
          <a:xfrm>
            <a:off x="363474" y="2050542"/>
            <a:ext cx="8414766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32 bits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1"/>
          <p:cNvSpPr/>
          <p:nvPr/>
        </p:nvSpPr>
        <p:spPr>
          <a:xfrm>
            <a:off x="342900" y="2215134"/>
            <a:ext cx="8455914" cy="342900"/>
          </a:xfrm>
          <a:prstGeom prst="rect">
            <a:avLst/>
          </a:prstGeom>
          <a:solidFill>
            <a:srgbClr val="4D0000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1"/>
          <p:cNvSpPr/>
          <p:nvPr/>
        </p:nvSpPr>
        <p:spPr>
          <a:xfrm>
            <a:off x="363474" y="2215134"/>
            <a:ext cx="8414766" cy="2057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Acknowledgment Number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1"/>
          <p:cNvSpPr/>
          <p:nvPr/>
        </p:nvSpPr>
        <p:spPr>
          <a:xfrm>
            <a:off x="363474" y="2420874"/>
            <a:ext cx="8414766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32 bits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1"/>
          <p:cNvSpPr/>
          <p:nvPr/>
        </p:nvSpPr>
        <p:spPr>
          <a:xfrm>
            <a:off x="342900" y="2585466"/>
            <a:ext cx="1056989" cy="342900"/>
          </a:xfrm>
          <a:prstGeom prst="rect">
            <a:avLst/>
          </a:prstGeom>
          <a:solidFill>
            <a:srgbClr val="6B6560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1"/>
          <p:cNvSpPr/>
          <p:nvPr/>
        </p:nvSpPr>
        <p:spPr>
          <a:xfrm>
            <a:off x="363474" y="2585466"/>
            <a:ext cx="1015841" cy="2057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Off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1"/>
          <p:cNvSpPr/>
          <p:nvPr/>
        </p:nvSpPr>
        <p:spPr>
          <a:xfrm>
            <a:off x="363474" y="2791206"/>
            <a:ext cx="1015841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4b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1"/>
          <p:cNvSpPr/>
          <p:nvPr/>
        </p:nvSpPr>
        <p:spPr>
          <a:xfrm>
            <a:off x="1399889" y="2585466"/>
            <a:ext cx="792742" cy="342900"/>
          </a:xfrm>
          <a:prstGeom prst="rect">
            <a:avLst/>
          </a:prstGeom>
          <a:solidFill>
            <a:srgbClr val="6B6560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1"/>
          <p:cNvSpPr/>
          <p:nvPr/>
        </p:nvSpPr>
        <p:spPr>
          <a:xfrm>
            <a:off x="1420463" y="2585466"/>
            <a:ext cx="751594" cy="2057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Res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1"/>
          <p:cNvSpPr/>
          <p:nvPr/>
        </p:nvSpPr>
        <p:spPr>
          <a:xfrm>
            <a:off x="1420463" y="2791206"/>
            <a:ext cx="751594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3b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1"/>
          <p:cNvSpPr/>
          <p:nvPr/>
        </p:nvSpPr>
        <p:spPr>
          <a:xfrm>
            <a:off x="2192631" y="2585466"/>
            <a:ext cx="2378226" cy="342900"/>
          </a:xfrm>
          <a:prstGeom prst="rect">
            <a:avLst/>
          </a:prstGeom>
          <a:solidFill>
            <a:srgbClr val="660000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1"/>
          <p:cNvSpPr/>
          <p:nvPr/>
        </p:nvSpPr>
        <p:spPr>
          <a:xfrm>
            <a:off x="2213205" y="2585466"/>
            <a:ext cx="2337078" cy="2057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Flags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1"/>
          <p:cNvSpPr/>
          <p:nvPr/>
        </p:nvSpPr>
        <p:spPr>
          <a:xfrm>
            <a:off x="2213205" y="2791206"/>
            <a:ext cx="2337078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9b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1"/>
          <p:cNvSpPr/>
          <p:nvPr/>
        </p:nvSpPr>
        <p:spPr>
          <a:xfrm>
            <a:off x="4570857" y="2585466"/>
            <a:ext cx="4227957" cy="342900"/>
          </a:xfrm>
          <a:prstGeom prst="rect">
            <a:avLst/>
          </a:prstGeom>
          <a:solidFill>
            <a:srgbClr val="4AD4C4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1"/>
          <p:cNvSpPr/>
          <p:nvPr/>
        </p:nvSpPr>
        <p:spPr>
          <a:xfrm>
            <a:off x="4591431" y="2585466"/>
            <a:ext cx="4186809" cy="2057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Window Size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1"/>
          <p:cNvSpPr/>
          <p:nvPr/>
        </p:nvSpPr>
        <p:spPr>
          <a:xfrm>
            <a:off x="4591431" y="2791206"/>
            <a:ext cx="4186809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16b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1"/>
          <p:cNvSpPr/>
          <p:nvPr/>
        </p:nvSpPr>
        <p:spPr>
          <a:xfrm>
            <a:off x="342900" y="2955798"/>
            <a:ext cx="4227957" cy="342900"/>
          </a:xfrm>
          <a:prstGeom prst="rect">
            <a:avLst/>
          </a:prstGeom>
          <a:solidFill>
            <a:srgbClr val="1C7268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1"/>
          <p:cNvSpPr/>
          <p:nvPr/>
        </p:nvSpPr>
        <p:spPr>
          <a:xfrm>
            <a:off x="363474" y="2955798"/>
            <a:ext cx="4186809" cy="2057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Checksum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1"/>
          <p:cNvSpPr/>
          <p:nvPr/>
        </p:nvSpPr>
        <p:spPr>
          <a:xfrm>
            <a:off x="363474" y="3161538"/>
            <a:ext cx="4186809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16b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1"/>
          <p:cNvSpPr/>
          <p:nvPr/>
        </p:nvSpPr>
        <p:spPr>
          <a:xfrm>
            <a:off x="4570857" y="2955798"/>
            <a:ext cx="4227957" cy="342900"/>
          </a:xfrm>
          <a:prstGeom prst="rect">
            <a:avLst/>
          </a:prstGeom>
          <a:solidFill>
            <a:srgbClr val="4AD4C4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1"/>
          <p:cNvSpPr/>
          <p:nvPr/>
        </p:nvSpPr>
        <p:spPr>
          <a:xfrm>
            <a:off x="4591431" y="2955798"/>
            <a:ext cx="4186809" cy="2057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Urgent Pointer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1"/>
          <p:cNvSpPr/>
          <p:nvPr/>
        </p:nvSpPr>
        <p:spPr>
          <a:xfrm>
            <a:off x="4591431" y="3161538"/>
            <a:ext cx="4186809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16b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1"/>
          <p:cNvSpPr/>
          <p:nvPr/>
        </p:nvSpPr>
        <p:spPr>
          <a:xfrm>
            <a:off x="411480" y="3422142"/>
            <a:ext cx="7955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Flags: NS  CWR  ECE  URG  ACK  PSH  RST  SYN  FIN, nine single bit switches. SYN and ACK together open a connection. FIN closes one.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1"/>
          <p:cNvSpPr/>
          <p:nvPr/>
        </p:nvSpPr>
        <p:spPr>
          <a:xfrm>
            <a:off x="411480" y="3710178"/>
            <a:ext cx="7955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Sequence and acknowledgment numbers are what let TCP detect a dropped segment and ask for it again. UDP has neither.</a:t>
            </a:r>
            <a:r>
              <a:rPr lang="en" sz="8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 Commonly used where packet loss is </a:t>
            </a:r>
            <a:r>
              <a:rPr lang="en" sz="8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unacceptable (e.g., messaging, file transfer, email).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1"/>
          <p:cNvSpPr/>
          <p:nvPr/>
        </p:nvSpPr>
        <p:spPr>
          <a:xfrm>
            <a:off x="342900" y="462915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Source: RFC 9293, Transmission Control Protocol (TCP). CSCI 345 Networking Reference, TCP Packet Structure.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TCP HEADER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1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2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PACKET STRUCTURES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2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UDP headers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2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Eight bytes</a:t>
            </a:r>
            <a:r>
              <a:rPr lang="en" sz="1100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 fixed. 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2"/>
          <p:cNvSpPr/>
          <p:nvPr/>
        </p:nvSpPr>
        <p:spPr>
          <a:xfrm>
            <a:off x="342900" y="1577340"/>
            <a:ext cx="4227957" cy="411480"/>
          </a:xfrm>
          <a:prstGeom prst="rect">
            <a:avLst/>
          </a:prstGeom>
          <a:solidFill>
            <a:srgbClr val="1C7268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2"/>
          <p:cNvSpPr/>
          <p:nvPr/>
        </p:nvSpPr>
        <p:spPr>
          <a:xfrm>
            <a:off x="363474" y="1577340"/>
            <a:ext cx="4186809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Source Port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2"/>
          <p:cNvSpPr/>
          <p:nvPr/>
        </p:nvSpPr>
        <p:spPr>
          <a:xfrm>
            <a:off x="363474" y="1851660"/>
            <a:ext cx="4186809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16 bits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2"/>
          <p:cNvSpPr/>
          <p:nvPr/>
        </p:nvSpPr>
        <p:spPr>
          <a:xfrm>
            <a:off x="4570857" y="1577340"/>
            <a:ext cx="4227957" cy="411480"/>
          </a:xfrm>
          <a:prstGeom prst="rect">
            <a:avLst/>
          </a:prstGeom>
          <a:solidFill>
            <a:srgbClr val="4AD4C4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2"/>
          <p:cNvSpPr/>
          <p:nvPr/>
        </p:nvSpPr>
        <p:spPr>
          <a:xfrm>
            <a:off x="4591431" y="1577340"/>
            <a:ext cx="4186809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Destination Port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2"/>
          <p:cNvSpPr/>
          <p:nvPr/>
        </p:nvSpPr>
        <p:spPr>
          <a:xfrm>
            <a:off x="4591431" y="1851660"/>
            <a:ext cx="4186809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16 bits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2"/>
          <p:cNvSpPr/>
          <p:nvPr/>
        </p:nvSpPr>
        <p:spPr>
          <a:xfrm>
            <a:off x="342900" y="2023110"/>
            <a:ext cx="4227957" cy="411480"/>
          </a:xfrm>
          <a:prstGeom prst="rect">
            <a:avLst/>
          </a:prstGeom>
          <a:solidFill>
            <a:srgbClr val="1C7268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2"/>
          <p:cNvSpPr/>
          <p:nvPr/>
        </p:nvSpPr>
        <p:spPr>
          <a:xfrm>
            <a:off x="363474" y="2023110"/>
            <a:ext cx="4186809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Length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2"/>
          <p:cNvSpPr/>
          <p:nvPr/>
        </p:nvSpPr>
        <p:spPr>
          <a:xfrm>
            <a:off x="363474" y="2297430"/>
            <a:ext cx="4186809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16 bits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2"/>
          <p:cNvSpPr/>
          <p:nvPr/>
        </p:nvSpPr>
        <p:spPr>
          <a:xfrm>
            <a:off x="4570857" y="2023110"/>
            <a:ext cx="4227957" cy="411480"/>
          </a:xfrm>
          <a:prstGeom prst="rect">
            <a:avLst/>
          </a:prstGeom>
          <a:solidFill>
            <a:srgbClr val="4AD4C4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2"/>
          <p:cNvSpPr/>
          <p:nvPr/>
        </p:nvSpPr>
        <p:spPr>
          <a:xfrm>
            <a:off x="4591431" y="2023110"/>
            <a:ext cx="4186809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Checksum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2"/>
          <p:cNvSpPr/>
          <p:nvPr/>
        </p:nvSpPr>
        <p:spPr>
          <a:xfrm>
            <a:off x="4591431" y="2297430"/>
            <a:ext cx="4186809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500"/>
              <a:buFont typeface="Calibri"/>
              <a:buNone/>
            </a:pPr>
            <a:r>
              <a:rPr b="0" i="0" lang="en" sz="5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16 bits</a:t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2"/>
          <p:cNvSpPr/>
          <p:nvPr/>
        </p:nvSpPr>
        <p:spPr>
          <a:xfrm>
            <a:off x="342900" y="2674620"/>
            <a:ext cx="80924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That is the entire header. No sequence numbers, no acknowledgment, no window size. UDP hands a packet to the network and moves on, which is exactly why it is faster and why DNS, DHCP, and NTP all use it. Commonly used </a:t>
            </a:r>
            <a:r>
              <a:rPr lang="en" sz="1000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where packet loss is acceptable and latency is more important (e.g., gaming, video calls).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2"/>
          <p:cNvSpPr/>
          <p:nvPr/>
        </p:nvSpPr>
        <p:spPr>
          <a:xfrm>
            <a:off x="342900" y="462915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Source: RFC 768, User Datagram Protocol. CSCI 345 Networking Reference, UDP Packet Structure.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THE UDP HEADER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2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3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PACKET STRUCTURES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3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Encapsulation: how it all nests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3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Each layer wraps the one above it, and gets a new name for doing it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3"/>
          <p:cNvSpPr/>
          <p:nvPr/>
        </p:nvSpPr>
        <p:spPr>
          <a:xfrm>
            <a:off x="342900" y="1543050"/>
            <a:ext cx="1851660" cy="1440180"/>
          </a:xfrm>
          <a:prstGeom prst="roundRect">
            <a:avLst>
              <a:gd fmla="val 381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23"/>
          <p:cNvSpPr/>
          <p:nvPr/>
        </p:nvSpPr>
        <p:spPr>
          <a:xfrm>
            <a:off x="342900" y="1680210"/>
            <a:ext cx="185166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C7268"/>
                </a:solidFill>
                <a:latin typeface="Cambria"/>
                <a:ea typeface="Cambria"/>
                <a:cs typeface="Cambria"/>
                <a:sym typeface="Cambria"/>
              </a:rPr>
              <a:t>Data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3"/>
          <p:cNvSpPr/>
          <p:nvPr/>
        </p:nvSpPr>
        <p:spPr>
          <a:xfrm>
            <a:off x="342900" y="1988820"/>
            <a:ext cx="185166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Application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3"/>
          <p:cNvSpPr/>
          <p:nvPr/>
        </p:nvSpPr>
        <p:spPr>
          <a:xfrm>
            <a:off x="466344" y="2263140"/>
            <a:ext cx="1604772" cy="6515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raw bytes an app wants to send. An HTTP request, for example.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3"/>
          <p:cNvSpPr/>
          <p:nvPr/>
        </p:nvSpPr>
        <p:spPr>
          <a:xfrm>
            <a:off x="2194560" y="2091690"/>
            <a:ext cx="2743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1500"/>
              <a:buFont typeface="Calibri"/>
              <a:buNone/>
            </a:pPr>
            <a:r>
              <a:rPr b="1" i="0" lang="en" sz="1500" u="none" cap="none" strike="noStrike">
                <a:solidFill>
                  <a:srgbClr val="660000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3"/>
          <p:cNvSpPr/>
          <p:nvPr/>
        </p:nvSpPr>
        <p:spPr>
          <a:xfrm>
            <a:off x="2468880" y="1543050"/>
            <a:ext cx="1851660" cy="1440180"/>
          </a:xfrm>
          <a:prstGeom prst="roundRect">
            <a:avLst>
              <a:gd fmla="val 381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3"/>
          <p:cNvSpPr/>
          <p:nvPr/>
        </p:nvSpPr>
        <p:spPr>
          <a:xfrm>
            <a:off x="2468880" y="1680210"/>
            <a:ext cx="185166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C7268"/>
                </a:solidFill>
                <a:latin typeface="Cambria"/>
                <a:ea typeface="Cambria"/>
                <a:cs typeface="Cambria"/>
                <a:sym typeface="Cambria"/>
              </a:rPr>
              <a:t>Segment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3"/>
          <p:cNvSpPr/>
          <p:nvPr/>
        </p:nvSpPr>
        <p:spPr>
          <a:xfrm>
            <a:off x="2468880" y="1988820"/>
            <a:ext cx="185166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Transport, TCP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23"/>
          <p:cNvSpPr/>
          <p:nvPr/>
        </p:nvSpPr>
        <p:spPr>
          <a:xfrm>
            <a:off x="2592324" y="2263140"/>
            <a:ext cx="1604772" cy="6515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TCP wraps it with a header: ports, sequence number, flags.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23"/>
          <p:cNvSpPr/>
          <p:nvPr/>
        </p:nvSpPr>
        <p:spPr>
          <a:xfrm>
            <a:off x="4320540" y="2091690"/>
            <a:ext cx="2743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1500"/>
              <a:buFont typeface="Calibri"/>
              <a:buNone/>
            </a:pPr>
            <a:r>
              <a:rPr b="1" i="0" lang="en" sz="1500" u="none" cap="none" strike="noStrike">
                <a:solidFill>
                  <a:srgbClr val="660000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23"/>
          <p:cNvSpPr/>
          <p:nvPr/>
        </p:nvSpPr>
        <p:spPr>
          <a:xfrm>
            <a:off x="4594860" y="1543050"/>
            <a:ext cx="1851660" cy="1440180"/>
          </a:xfrm>
          <a:prstGeom prst="roundRect">
            <a:avLst>
              <a:gd fmla="val 381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3"/>
          <p:cNvSpPr/>
          <p:nvPr/>
        </p:nvSpPr>
        <p:spPr>
          <a:xfrm>
            <a:off x="4594860" y="1680210"/>
            <a:ext cx="185166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C7268"/>
                </a:solidFill>
                <a:latin typeface="Cambria"/>
                <a:ea typeface="Cambria"/>
                <a:cs typeface="Cambria"/>
                <a:sym typeface="Cambria"/>
              </a:rPr>
              <a:t>Packet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23"/>
          <p:cNvSpPr/>
          <p:nvPr/>
        </p:nvSpPr>
        <p:spPr>
          <a:xfrm>
            <a:off x="4594860" y="1988820"/>
            <a:ext cx="185166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Internet, IP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23"/>
          <p:cNvSpPr/>
          <p:nvPr/>
        </p:nvSpPr>
        <p:spPr>
          <a:xfrm>
            <a:off x="4718304" y="2263140"/>
            <a:ext cx="1604772" cy="6515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IP wraps that with source and destination addresses.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3"/>
          <p:cNvSpPr/>
          <p:nvPr/>
        </p:nvSpPr>
        <p:spPr>
          <a:xfrm>
            <a:off x="6446520" y="2091690"/>
            <a:ext cx="2743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1500"/>
              <a:buFont typeface="Calibri"/>
              <a:buNone/>
            </a:pPr>
            <a:r>
              <a:rPr b="1" i="0" lang="en" sz="1500" u="none" cap="none" strike="noStrike">
                <a:solidFill>
                  <a:srgbClr val="660000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3"/>
          <p:cNvSpPr/>
          <p:nvPr/>
        </p:nvSpPr>
        <p:spPr>
          <a:xfrm>
            <a:off x="6720840" y="1543050"/>
            <a:ext cx="1851660" cy="1440180"/>
          </a:xfrm>
          <a:prstGeom prst="roundRect">
            <a:avLst>
              <a:gd fmla="val 381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3"/>
          <p:cNvSpPr/>
          <p:nvPr/>
        </p:nvSpPr>
        <p:spPr>
          <a:xfrm>
            <a:off x="6720840" y="1680210"/>
            <a:ext cx="185166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C7268"/>
                </a:solidFill>
                <a:latin typeface="Cambria"/>
                <a:ea typeface="Cambria"/>
                <a:cs typeface="Cambria"/>
                <a:sym typeface="Cambria"/>
              </a:rPr>
              <a:t>Frame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23"/>
          <p:cNvSpPr/>
          <p:nvPr/>
        </p:nvSpPr>
        <p:spPr>
          <a:xfrm>
            <a:off x="6720840" y="1988820"/>
            <a:ext cx="185166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Network Access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3"/>
          <p:cNvSpPr/>
          <p:nvPr/>
        </p:nvSpPr>
        <p:spPr>
          <a:xfrm>
            <a:off x="6844284" y="2263140"/>
            <a:ext cx="1604772" cy="6515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Ethernet wraps that with MAC addresses and a checksum.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3"/>
          <p:cNvSpPr/>
          <p:nvPr/>
        </p:nvSpPr>
        <p:spPr>
          <a:xfrm>
            <a:off x="342900" y="3188970"/>
            <a:ext cx="809244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1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Each name describes what exists at that point, not a different piece of data. A frame contains a packet contains a segment contains your data, one inside the next.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3"/>
          <p:cNvSpPr/>
          <p:nvPr/>
        </p:nvSpPr>
        <p:spPr>
          <a:xfrm>
            <a:off x="342900" y="3703320"/>
            <a:ext cx="8455914" cy="754380"/>
          </a:xfrm>
          <a:prstGeom prst="roundRect">
            <a:avLst>
              <a:gd fmla="val 5455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3"/>
          <p:cNvSpPr/>
          <p:nvPr/>
        </p:nvSpPr>
        <p:spPr>
          <a:xfrm>
            <a:off x="493776" y="385419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23"/>
          <p:cNvSpPr/>
          <p:nvPr/>
        </p:nvSpPr>
        <p:spPr>
          <a:xfrm>
            <a:off x="685800" y="385419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3"/>
          <p:cNvSpPr/>
          <p:nvPr/>
        </p:nvSpPr>
        <p:spPr>
          <a:xfrm>
            <a:off x="877824" y="385419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3"/>
          <p:cNvSpPr/>
          <p:nvPr/>
        </p:nvSpPr>
        <p:spPr>
          <a:xfrm>
            <a:off x="493776" y="4046220"/>
            <a:ext cx="8154162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Frame [ Ethernet header [ IP header [ TCP header [ Data ] ] ] FCS ]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3"/>
          <p:cNvSpPr/>
          <p:nvPr/>
        </p:nvSpPr>
        <p:spPr>
          <a:xfrm>
            <a:off x="342900" y="452628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Source: CSCI 345 Networking Reference, PDU Terminology (What We Call It When).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ENCAPSULATION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3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4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TOOLS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4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tcpdump: capturing traffic from the command line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4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No GUI required</a:t>
            </a:r>
            <a:r>
              <a:rPr lang="en" sz="1100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4"/>
          <p:cNvSpPr/>
          <p:nvPr/>
        </p:nvSpPr>
        <p:spPr>
          <a:xfrm>
            <a:off x="342900" y="1405890"/>
            <a:ext cx="8455914" cy="2057400"/>
          </a:xfrm>
          <a:prstGeom prst="roundRect">
            <a:avLst>
              <a:gd fmla="val 2000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4"/>
          <p:cNvSpPr/>
          <p:nvPr/>
        </p:nvSpPr>
        <p:spPr>
          <a:xfrm>
            <a:off x="493776" y="155676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4"/>
          <p:cNvSpPr/>
          <p:nvPr/>
        </p:nvSpPr>
        <p:spPr>
          <a:xfrm>
            <a:off x="685800" y="155676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4"/>
          <p:cNvSpPr/>
          <p:nvPr/>
        </p:nvSpPr>
        <p:spPr>
          <a:xfrm>
            <a:off x="877824" y="155676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24"/>
          <p:cNvSpPr/>
          <p:nvPr/>
        </p:nvSpPr>
        <p:spPr>
          <a:xfrm>
            <a:off x="493776" y="1955328"/>
            <a:ext cx="8154300" cy="16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tcpdump -i eth0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# capture everything on this interface</a:t>
            </a:r>
            <a:b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tcpdump -i eth0 -n port 443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# only traffic on port 443, skip DNS lookups on the output</a:t>
            </a:r>
            <a:b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tcpdump -i eth0 -w capture.pcap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# write to a file instead of printing</a:t>
            </a:r>
            <a:b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tcpdump -r capture.pcap -X</a:t>
            </a:r>
            <a: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 # read it back, hex and ASCII side by side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24"/>
          <p:cNvSpPr/>
          <p:nvPr/>
        </p:nvSpPr>
        <p:spPr>
          <a:xfrm>
            <a:off x="342900" y="462915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Source: tcpdump(1), man page, tcpdump.org.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4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4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2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TCPDUMP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4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5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TOOLS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25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tcpdump vs. Wireshark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5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Same captures, different jobs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25"/>
          <p:cNvSpPr/>
          <p:nvPr/>
        </p:nvSpPr>
        <p:spPr>
          <a:xfrm>
            <a:off x="342900" y="1474470"/>
            <a:ext cx="8455914" cy="582930"/>
          </a:xfrm>
          <a:prstGeom prst="rect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5"/>
          <p:cNvSpPr/>
          <p:nvPr/>
        </p:nvSpPr>
        <p:spPr>
          <a:xfrm>
            <a:off x="342900" y="1474470"/>
            <a:ext cx="164592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25"/>
          <p:cNvSpPr/>
          <p:nvPr/>
        </p:nvSpPr>
        <p:spPr>
          <a:xfrm>
            <a:off x="1988820" y="1474470"/>
            <a:ext cx="336042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TCPDUMP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25"/>
          <p:cNvSpPr/>
          <p:nvPr/>
        </p:nvSpPr>
        <p:spPr>
          <a:xfrm>
            <a:off x="5349240" y="1474470"/>
            <a:ext cx="310667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E88888"/>
                </a:solidFill>
                <a:latin typeface="Calibri"/>
                <a:ea typeface="Calibri"/>
                <a:cs typeface="Calibri"/>
                <a:sym typeface="Calibri"/>
              </a:rPr>
              <a:t>WIRESHARK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25"/>
          <p:cNvSpPr/>
          <p:nvPr/>
        </p:nvSpPr>
        <p:spPr>
          <a:xfrm>
            <a:off x="342900" y="2057400"/>
            <a:ext cx="8455914" cy="582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25"/>
          <p:cNvSpPr/>
          <p:nvPr/>
        </p:nvSpPr>
        <p:spPr>
          <a:xfrm>
            <a:off x="480060" y="2057400"/>
            <a:ext cx="150876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Interface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5"/>
          <p:cNvSpPr/>
          <p:nvPr/>
        </p:nvSpPr>
        <p:spPr>
          <a:xfrm>
            <a:off x="1988820" y="2057400"/>
            <a:ext cx="322326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Command line, text output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5"/>
          <p:cNvSpPr/>
          <p:nvPr/>
        </p:nvSpPr>
        <p:spPr>
          <a:xfrm>
            <a:off x="5349240" y="2057400"/>
            <a:ext cx="310667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Graphical, point and click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5"/>
          <p:cNvSpPr/>
          <p:nvPr/>
        </p:nvSpPr>
        <p:spPr>
          <a:xfrm>
            <a:off x="342900" y="2640330"/>
            <a:ext cx="8455914" cy="58293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25"/>
          <p:cNvSpPr/>
          <p:nvPr/>
        </p:nvSpPr>
        <p:spPr>
          <a:xfrm>
            <a:off x="480060" y="2640330"/>
            <a:ext cx="150876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Best for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5"/>
          <p:cNvSpPr/>
          <p:nvPr/>
        </p:nvSpPr>
        <p:spPr>
          <a:xfrm>
            <a:off x="1988820" y="2640330"/>
            <a:ext cx="322326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remote server over SSH, or scripting a capture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5"/>
          <p:cNvSpPr/>
          <p:nvPr/>
        </p:nvSpPr>
        <p:spPr>
          <a:xfrm>
            <a:off x="5349240" y="2640330"/>
            <a:ext cx="310667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Deep inspection of one conversation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5"/>
          <p:cNvSpPr/>
          <p:nvPr/>
        </p:nvSpPr>
        <p:spPr>
          <a:xfrm>
            <a:off x="342900" y="3223260"/>
            <a:ext cx="8455914" cy="582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25"/>
          <p:cNvSpPr/>
          <p:nvPr/>
        </p:nvSpPr>
        <p:spPr>
          <a:xfrm>
            <a:off x="480060" y="3223260"/>
            <a:ext cx="150876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Filter syntax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25"/>
          <p:cNvSpPr/>
          <p:nvPr/>
        </p:nvSpPr>
        <p:spPr>
          <a:xfrm>
            <a:off x="1988820" y="3223260"/>
            <a:ext cx="322326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Berkeley Packet Filter, e.g. tcp port 443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5"/>
          <p:cNvSpPr/>
          <p:nvPr/>
        </p:nvSpPr>
        <p:spPr>
          <a:xfrm>
            <a:off x="5349240" y="3223260"/>
            <a:ext cx="310667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Display filters, e.g. tcp.port == 443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5"/>
          <p:cNvSpPr/>
          <p:nvPr/>
        </p:nvSpPr>
        <p:spPr>
          <a:xfrm>
            <a:off x="342900" y="3806190"/>
            <a:ext cx="8455914" cy="58293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5"/>
          <p:cNvSpPr/>
          <p:nvPr/>
        </p:nvSpPr>
        <p:spPr>
          <a:xfrm>
            <a:off x="480060" y="3806190"/>
            <a:ext cx="150876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Typical workflow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25"/>
          <p:cNvSpPr/>
          <p:nvPr/>
        </p:nvSpPr>
        <p:spPr>
          <a:xfrm>
            <a:off x="1988820" y="3806190"/>
            <a:ext cx="322326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Capture with tcpdump, then open the file in Wireshark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5"/>
          <p:cNvSpPr/>
          <p:nvPr/>
        </p:nvSpPr>
        <p:spPr>
          <a:xfrm>
            <a:off x="5349240" y="3806190"/>
            <a:ext cx="310667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Capture and inspect in the same window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TCPDUMP VS WIRESHARK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5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6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SETTING A BASELINE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6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Common ports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6"/>
          <p:cNvSpPr/>
          <p:nvPr/>
        </p:nvSpPr>
        <p:spPr>
          <a:xfrm>
            <a:off x="342900" y="1474470"/>
            <a:ext cx="4046220" cy="315468"/>
          </a:xfrm>
          <a:prstGeom prst="rect">
            <a:avLst/>
          </a:prstGeom>
          <a:solidFill>
            <a:srgbClr val="24282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26"/>
          <p:cNvSpPr/>
          <p:nvPr/>
        </p:nvSpPr>
        <p:spPr>
          <a:xfrm>
            <a:off x="445770" y="1474470"/>
            <a:ext cx="6172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20, 21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6"/>
          <p:cNvSpPr/>
          <p:nvPr/>
        </p:nvSpPr>
        <p:spPr>
          <a:xfrm>
            <a:off x="1062990" y="1474470"/>
            <a:ext cx="75438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TCP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26"/>
          <p:cNvSpPr/>
          <p:nvPr/>
        </p:nvSpPr>
        <p:spPr>
          <a:xfrm>
            <a:off x="1817370" y="1474470"/>
            <a:ext cx="9601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FTP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26"/>
          <p:cNvSpPr/>
          <p:nvPr/>
        </p:nvSpPr>
        <p:spPr>
          <a:xfrm>
            <a:off x="2777490" y="1474470"/>
            <a:ext cx="157734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File Transfer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26"/>
          <p:cNvSpPr/>
          <p:nvPr/>
        </p:nvSpPr>
        <p:spPr>
          <a:xfrm>
            <a:off x="342900" y="1789938"/>
            <a:ext cx="4046220" cy="315468"/>
          </a:xfrm>
          <a:prstGeom prst="rect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26"/>
          <p:cNvSpPr/>
          <p:nvPr/>
        </p:nvSpPr>
        <p:spPr>
          <a:xfrm>
            <a:off x="445770" y="1789938"/>
            <a:ext cx="6172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22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26"/>
          <p:cNvSpPr/>
          <p:nvPr/>
        </p:nvSpPr>
        <p:spPr>
          <a:xfrm>
            <a:off x="1062990" y="1789938"/>
            <a:ext cx="75438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TCP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26"/>
          <p:cNvSpPr/>
          <p:nvPr/>
        </p:nvSpPr>
        <p:spPr>
          <a:xfrm>
            <a:off x="1817370" y="1789938"/>
            <a:ext cx="9601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SSH, SFTP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26"/>
          <p:cNvSpPr/>
          <p:nvPr/>
        </p:nvSpPr>
        <p:spPr>
          <a:xfrm>
            <a:off x="2777490" y="1789938"/>
            <a:ext cx="157734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Secure Shell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6"/>
          <p:cNvSpPr/>
          <p:nvPr/>
        </p:nvSpPr>
        <p:spPr>
          <a:xfrm>
            <a:off x="342900" y="2105406"/>
            <a:ext cx="4046220" cy="315468"/>
          </a:xfrm>
          <a:prstGeom prst="rect">
            <a:avLst/>
          </a:prstGeom>
          <a:solidFill>
            <a:srgbClr val="24282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26"/>
          <p:cNvSpPr/>
          <p:nvPr/>
        </p:nvSpPr>
        <p:spPr>
          <a:xfrm>
            <a:off x="445770" y="2105406"/>
            <a:ext cx="6172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25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6"/>
          <p:cNvSpPr/>
          <p:nvPr/>
        </p:nvSpPr>
        <p:spPr>
          <a:xfrm>
            <a:off x="1062990" y="2105406"/>
            <a:ext cx="75438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TCP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26"/>
          <p:cNvSpPr/>
          <p:nvPr/>
        </p:nvSpPr>
        <p:spPr>
          <a:xfrm>
            <a:off x="1817370" y="2105406"/>
            <a:ext cx="9601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SMTP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6"/>
          <p:cNvSpPr/>
          <p:nvPr/>
        </p:nvSpPr>
        <p:spPr>
          <a:xfrm>
            <a:off x="2777490" y="2105406"/>
            <a:ext cx="157734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Email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6"/>
          <p:cNvSpPr/>
          <p:nvPr/>
        </p:nvSpPr>
        <p:spPr>
          <a:xfrm>
            <a:off x="342900" y="2420874"/>
            <a:ext cx="4046220" cy="315468"/>
          </a:xfrm>
          <a:prstGeom prst="rect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26"/>
          <p:cNvSpPr/>
          <p:nvPr/>
        </p:nvSpPr>
        <p:spPr>
          <a:xfrm>
            <a:off x="445770" y="2420874"/>
            <a:ext cx="6172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53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26"/>
          <p:cNvSpPr/>
          <p:nvPr/>
        </p:nvSpPr>
        <p:spPr>
          <a:xfrm>
            <a:off x="1062990" y="2420874"/>
            <a:ext cx="75438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UDP/TCP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6"/>
          <p:cNvSpPr/>
          <p:nvPr/>
        </p:nvSpPr>
        <p:spPr>
          <a:xfrm>
            <a:off x="1817370" y="2420874"/>
            <a:ext cx="9601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DNS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6"/>
          <p:cNvSpPr/>
          <p:nvPr/>
        </p:nvSpPr>
        <p:spPr>
          <a:xfrm>
            <a:off x="2777490" y="2420874"/>
            <a:ext cx="157734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Domain Name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26"/>
          <p:cNvSpPr/>
          <p:nvPr/>
        </p:nvSpPr>
        <p:spPr>
          <a:xfrm>
            <a:off x="342900" y="2736342"/>
            <a:ext cx="4046220" cy="315468"/>
          </a:xfrm>
          <a:prstGeom prst="rect">
            <a:avLst/>
          </a:prstGeom>
          <a:solidFill>
            <a:srgbClr val="24282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26"/>
          <p:cNvSpPr/>
          <p:nvPr/>
        </p:nvSpPr>
        <p:spPr>
          <a:xfrm>
            <a:off x="445770" y="2736342"/>
            <a:ext cx="6172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67, 68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26"/>
          <p:cNvSpPr/>
          <p:nvPr/>
        </p:nvSpPr>
        <p:spPr>
          <a:xfrm>
            <a:off x="1062990" y="2736342"/>
            <a:ext cx="75438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UDP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26"/>
          <p:cNvSpPr/>
          <p:nvPr/>
        </p:nvSpPr>
        <p:spPr>
          <a:xfrm>
            <a:off x="1817370" y="2736342"/>
            <a:ext cx="9601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DHCP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26"/>
          <p:cNvSpPr/>
          <p:nvPr/>
        </p:nvSpPr>
        <p:spPr>
          <a:xfrm>
            <a:off x="2777490" y="2736342"/>
            <a:ext cx="157734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IP Configuration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26"/>
          <p:cNvSpPr/>
          <p:nvPr/>
        </p:nvSpPr>
        <p:spPr>
          <a:xfrm>
            <a:off x="342900" y="3051810"/>
            <a:ext cx="4046220" cy="315468"/>
          </a:xfrm>
          <a:prstGeom prst="rect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26"/>
          <p:cNvSpPr/>
          <p:nvPr/>
        </p:nvSpPr>
        <p:spPr>
          <a:xfrm>
            <a:off x="445770" y="3051810"/>
            <a:ext cx="6172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80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6"/>
          <p:cNvSpPr/>
          <p:nvPr/>
        </p:nvSpPr>
        <p:spPr>
          <a:xfrm>
            <a:off x="1062990" y="3051810"/>
            <a:ext cx="75438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TCP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6"/>
          <p:cNvSpPr/>
          <p:nvPr/>
        </p:nvSpPr>
        <p:spPr>
          <a:xfrm>
            <a:off x="1817370" y="3051810"/>
            <a:ext cx="9601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6"/>
          <p:cNvSpPr/>
          <p:nvPr/>
        </p:nvSpPr>
        <p:spPr>
          <a:xfrm>
            <a:off x="2777490" y="3051810"/>
            <a:ext cx="157734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Web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26"/>
          <p:cNvSpPr/>
          <p:nvPr/>
        </p:nvSpPr>
        <p:spPr>
          <a:xfrm>
            <a:off x="4732020" y="1474470"/>
            <a:ext cx="4046220" cy="315468"/>
          </a:xfrm>
          <a:prstGeom prst="rect">
            <a:avLst/>
          </a:prstGeom>
          <a:solidFill>
            <a:srgbClr val="24282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26"/>
          <p:cNvSpPr/>
          <p:nvPr/>
        </p:nvSpPr>
        <p:spPr>
          <a:xfrm>
            <a:off x="4834890" y="1474470"/>
            <a:ext cx="6172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110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6"/>
          <p:cNvSpPr/>
          <p:nvPr/>
        </p:nvSpPr>
        <p:spPr>
          <a:xfrm>
            <a:off x="5452110" y="1474470"/>
            <a:ext cx="75438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TCP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26"/>
          <p:cNvSpPr/>
          <p:nvPr/>
        </p:nvSpPr>
        <p:spPr>
          <a:xfrm>
            <a:off x="6206490" y="1474470"/>
            <a:ext cx="9601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POP3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26"/>
          <p:cNvSpPr/>
          <p:nvPr/>
        </p:nvSpPr>
        <p:spPr>
          <a:xfrm>
            <a:off x="7166610" y="1474470"/>
            <a:ext cx="157734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Email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26"/>
          <p:cNvSpPr/>
          <p:nvPr/>
        </p:nvSpPr>
        <p:spPr>
          <a:xfrm>
            <a:off x="4732020" y="1789938"/>
            <a:ext cx="4046220" cy="315468"/>
          </a:xfrm>
          <a:prstGeom prst="rect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6"/>
          <p:cNvSpPr/>
          <p:nvPr/>
        </p:nvSpPr>
        <p:spPr>
          <a:xfrm>
            <a:off x="4834890" y="1789938"/>
            <a:ext cx="6172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123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6"/>
          <p:cNvSpPr/>
          <p:nvPr/>
        </p:nvSpPr>
        <p:spPr>
          <a:xfrm>
            <a:off x="5452110" y="1789938"/>
            <a:ext cx="75438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UDP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6"/>
          <p:cNvSpPr/>
          <p:nvPr/>
        </p:nvSpPr>
        <p:spPr>
          <a:xfrm>
            <a:off x="6206490" y="1789938"/>
            <a:ext cx="9601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NTP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26"/>
          <p:cNvSpPr/>
          <p:nvPr/>
        </p:nvSpPr>
        <p:spPr>
          <a:xfrm>
            <a:off x="7166610" y="1789938"/>
            <a:ext cx="157734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Time Sync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6"/>
          <p:cNvSpPr/>
          <p:nvPr/>
        </p:nvSpPr>
        <p:spPr>
          <a:xfrm>
            <a:off x="4732020" y="2105406"/>
            <a:ext cx="4046220" cy="315468"/>
          </a:xfrm>
          <a:prstGeom prst="rect">
            <a:avLst/>
          </a:prstGeom>
          <a:solidFill>
            <a:srgbClr val="24282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26"/>
          <p:cNvSpPr/>
          <p:nvPr/>
        </p:nvSpPr>
        <p:spPr>
          <a:xfrm>
            <a:off x="4834890" y="2105406"/>
            <a:ext cx="6172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143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6"/>
          <p:cNvSpPr/>
          <p:nvPr/>
        </p:nvSpPr>
        <p:spPr>
          <a:xfrm>
            <a:off x="5452110" y="2105406"/>
            <a:ext cx="75438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TCP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6"/>
          <p:cNvSpPr/>
          <p:nvPr/>
        </p:nvSpPr>
        <p:spPr>
          <a:xfrm>
            <a:off x="6206490" y="2105406"/>
            <a:ext cx="9601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IMAP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6"/>
          <p:cNvSpPr/>
          <p:nvPr/>
        </p:nvSpPr>
        <p:spPr>
          <a:xfrm>
            <a:off x="7166610" y="2105406"/>
            <a:ext cx="157734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Email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6"/>
          <p:cNvSpPr/>
          <p:nvPr/>
        </p:nvSpPr>
        <p:spPr>
          <a:xfrm>
            <a:off x="4732020" y="2420874"/>
            <a:ext cx="4046220" cy="315468"/>
          </a:xfrm>
          <a:prstGeom prst="rect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6"/>
          <p:cNvSpPr/>
          <p:nvPr/>
        </p:nvSpPr>
        <p:spPr>
          <a:xfrm>
            <a:off x="4834890" y="2420874"/>
            <a:ext cx="6172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443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6"/>
          <p:cNvSpPr/>
          <p:nvPr/>
        </p:nvSpPr>
        <p:spPr>
          <a:xfrm>
            <a:off x="5452110" y="2420874"/>
            <a:ext cx="75438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TCP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6"/>
          <p:cNvSpPr/>
          <p:nvPr/>
        </p:nvSpPr>
        <p:spPr>
          <a:xfrm>
            <a:off x="6206490" y="2420874"/>
            <a:ext cx="9601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6"/>
          <p:cNvSpPr/>
          <p:nvPr/>
        </p:nvSpPr>
        <p:spPr>
          <a:xfrm>
            <a:off x="7166610" y="2420874"/>
            <a:ext cx="157734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Secure Web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6"/>
          <p:cNvSpPr/>
          <p:nvPr/>
        </p:nvSpPr>
        <p:spPr>
          <a:xfrm>
            <a:off x="4732020" y="2736342"/>
            <a:ext cx="4046220" cy="315468"/>
          </a:xfrm>
          <a:prstGeom prst="rect">
            <a:avLst/>
          </a:prstGeom>
          <a:solidFill>
            <a:srgbClr val="24282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26"/>
          <p:cNvSpPr/>
          <p:nvPr/>
        </p:nvSpPr>
        <p:spPr>
          <a:xfrm>
            <a:off x="4834890" y="2736342"/>
            <a:ext cx="6172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3306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6"/>
          <p:cNvSpPr/>
          <p:nvPr/>
        </p:nvSpPr>
        <p:spPr>
          <a:xfrm>
            <a:off x="5452110" y="2736342"/>
            <a:ext cx="75438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TCP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6"/>
          <p:cNvSpPr/>
          <p:nvPr/>
        </p:nvSpPr>
        <p:spPr>
          <a:xfrm>
            <a:off x="6206490" y="2736342"/>
            <a:ext cx="9601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MySQL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6"/>
          <p:cNvSpPr/>
          <p:nvPr/>
        </p:nvSpPr>
        <p:spPr>
          <a:xfrm>
            <a:off x="7166610" y="2736342"/>
            <a:ext cx="157734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Database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6"/>
          <p:cNvSpPr/>
          <p:nvPr/>
        </p:nvSpPr>
        <p:spPr>
          <a:xfrm>
            <a:off x="4732020" y="3051810"/>
            <a:ext cx="4046220" cy="315468"/>
          </a:xfrm>
          <a:prstGeom prst="rect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26"/>
          <p:cNvSpPr/>
          <p:nvPr/>
        </p:nvSpPr>
        <p:spPr>
          <a:xfrm>
            <a:off x="4834890" y="3051810"/>
            <a:ext cx="6172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5432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6"/>
          <p:cNvSpPr/>
          <p:nvPr/>
        </p:nvSpPr>
        <p:spPr>
          <a:xfrm>
            <a:off x="5452110" y="3051810"/>
            <a:ext cx="75438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TCP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6"/>
          <p:cNvSpPr/>
          <p:nvPr/>
        </p:nvSpPr>
        <p:spPr>
          <a:xfrm>
            <a:off x="6206490" y="3051810"/>
            <a:ext cx="9601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PostgreSQL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6"/>
          <p:cNvSpPr/>
          <p:nvPr/>
        </p:nvSpPr>
        <p:spPr>
          <a:xfrm>
            <a:off x="7166610" y="3051810"/>
            <a:ext cx="157734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Database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6"/>
          <p:cNvSpPr/>
          <p:nvPr/>
        </p:nvSpPr>
        <p:spPr>
          <a:xfrm>
            <a:off x="342900" y="353187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Source: CSCI 345 Networking Reference, Common Ports. IANA Service Name and Transport Protocol Port Number Registry.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2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COMMON PORTS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26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7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SETTING A BASELINE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7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 normal traffic looks like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27"/>
          <p:cNvSpPr/>
          <p:nvPr/>
        </p:nvSpPr>
        <p:spPr>
          <a:xfrm>
            <a:off x="411480" y="1474470"/>
            <a:ext cx="233172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ARP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27"/>
          <p:cNvSpPr/>
          <p:nvPr/>
        </p:nvSpPr>
        <p:spPr>
          <a:xfrm>
            <a:off x="2743200" y="1474470"/>
            <a:ext cx="569214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"Who has this IP?" broadcasts. Constant on any local segment, and completely normal.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7"/>
          <p:cNvSpPr/>
          <p:nvPr/>
        </p:nvSpPr>
        <p:spPr>
          <a:xfrm>
            <a:off x="411480" y="1927098"/>
            <a:ext cx="233172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DNS, UDP 53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7"/>
          <p:cNvSpPr/>
          <p:nvPr/>
        </p:nvSpPr>
        <p:spPr>
          <a:xfrm>
            <a:off x="2743200" y="1927098"/>
            <a:ext cx="569214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A steady trickle of lookups. Every hostname a device touches starts here.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7"/>
          <p:cNvSpPr/>
          <p:nvPr/>
        </p:nvSpPr>
        <p:spPr>
          <a:xfrm>
            <a:off x="411480" y="2379726"/>
            <a:ext cx="233172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TCP three way handshake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7"/>
          <p:cNvSpPr/>
          <p:nvPr/>
        </p:nvSpPr>
        <p:spPr>
          <a:xfrm>
            <a:off x="2743200" y="2379726"/>
            <a:ext cx="569214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SYN, SYN-ACK, ACK, over and over, on port 443 more than anywhere else.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7"/>
          <p:cNvSpPr/>
          <p:nvPr/>
        </p:nvSpPr>
        <p:spPr>
          <a:xfrm>
            <a:off x="411480" y="2832354"/>
            <a:ext cx="233172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DHCP, UDP 67/68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7"/>
          <p:cNvSpPr/>
          <p:nvPr/>
        </p:nvSpPr>
        <p:spPr>
          <a:xfrm>
            <a:off x="2743200" y="2832354"/>
            <a:ext cx="569214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Bursts when a device joins the network or renews its lease.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27"/>
          <p:cNvSpPr/>
          <p:nvPr/>
        </p:nvSpPr>
        <p:spPr>
          <a:xfrm>
            <a:off x="411480" y="3284982"/>
            <a:ext cx="233172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mDNS / SSDP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27"/>
          <p:cNvSpPr/>
          <p:nvPr/>
        </p:nvSpPr>
        <p:spPr>
          <a:xfrm>
            <a:off x="2743200" y="3284982"/>
            <a:ext cx="569214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Devices announcing themselves for local discovery. Common on any LAN with more than a few devices.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27"/>
          <p:cNvSpPr/>
          <p:nvPr/>
        </p:nvSpPr>
        <p:spPr>
          <a:xfrm>
            <a:off x="342900" y="456057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Source: IANA Service Name and Transport Protocol Port Number Registry. RFC 826, An Ethernet Address Resolution Protocol.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27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WHAT NORMAL TRAFFIC LOOKS LIKE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27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8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HARDWARE OPTION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28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Connecting a monitoring link, Part 1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28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Getting a copy of traffic without sitting in its path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28"/>
          <p:cNvSpPr/>
          <p:nvPr/>
        </p:nvSpPr>
        <p:spPr>
          <a:xfrm>
            <a:off x="342900" y="147447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28"/>
          <p:cNvSpPr/>
          <p:nvPr/>
        </p:nvSpPr>
        <p:spPr>
          <a:xfrm>
            <a:off x="342900" y="147447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28"/>
          <p:cNvSpPr/>
          <p:nvPr/>
        </p:nvSpPr>
        <p:spPr>
          <a:xfrm>
            <a:off x="342900" y="192024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Pick a SPAN capable switch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28"/>
          <p:cNvSpPr/>
          <p:nvPr/>
        </p:nvSpPr>
        <p:spPr>
          <a:xfrm>
            <a:off x="342900" y="2297430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Not every switch can mirror traffic. Check for a SPAN or port mirroring feature first.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28"/>
          <p:cNvSpPr/>
          <p:nvPr/>
        </p:nvSpPr>
        <p:spPr>
          <a:xfrm>
            <a:off x="2455164" y="147447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28"/>
          <p:cNvSpPr/>
          <p:nvPr/>
        </p:nvSpPr>
        <p:spPr>
          <a:xfrm>
            <a:off x="2455164" y="147447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28"/>
          <p:cNvSpPr/>
          <p:nvPr/>
        </p:nvSpPr>
        <p:spPr>
          <a:xfrm>
            <a:off x="2455164" y="192024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Choose the source port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28"/>
          <p:cNvSpPr/>
          <p:nvPr/>
        </p:nvSpPr>
        <p:spPr>
          <a:xfrm>
            <a:off x="2455164" y="2297430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uplink or the port carrying the traffic you want to see.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28"/>
          <p:cNvSpPr/>
          <p:nvPr/>
        </p:nvSpPr>
        <p:spPr>
          <a:xfrm>
            <a:off x="4567428" y="147447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28"/>
          <p:cNvSpPr/>
          <p:nvPr/>
        </p:nvSpPr>
        <p:spPr>
          <a:xfrm>
            <a:off x="4567428" y="147447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28"/>
          <p:cNvSpPr/>
          <p:nvPr/>
        </p:nvSpPr>
        <p:spPr>
          <a:xfrm>
            <a:off x="4567428" y="192024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Choose the destination port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28"/>
          <p:cNvSpPr/>
          <p:nvPr/>
        </p:nvSpPr>
        <p:spPr>
          <a:xfrm>
            <a:off x="4567428" y="2297430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Where your laptop plugs in. It only receives, it does not participate in the network.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28"/>
          <p:cNvSpPr/>
          <p:nvPr/>
        </p:nvSpPr>
        <p:spPr>
          <a:xfrm>
            <a:off x="6679692" y="147447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28"/>
          <p:cNvSpPr/>
          <p:nvPr/>
        </p:nvSpPr>
        <p:spPr>
          <a:xfrm>
            <a:off x="6679692" y="147447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28"/>
          <p:cNvSpPr/>
          <p:nvPr/>
        </p:nvSpPr>
        <p:spPr>
          <a:xfrm>
            <a:off x="6679692" y="192024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Configure the mirror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28"/>
          <p:cNvSpPr/>
          <p:nvPr/>
        </p:nvSpPr>
        <p:spPr>
          <a:xfrm>
            <a:off x="6679692" y="2297430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Switch specific, but the idea is the same everywhere: copy source port traffic to destination port.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2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MONITORING LINK, PART 1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28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29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HARDWARE OPTION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29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Connecting a monitoring link, Part 2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29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SPAN port vs. a dedicated tap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29"/>
          <p:cNvSpPr/>
          <p:nvPr/>
        </p:nvSpPr>
        <p:spPr>
          <a:xfrm>
            <a:off x="342900" y="1474470"/>
            <a:ext cx="8455914" cy="582930"/>
          </a:xfrm>
          <a:prstGeom prst="rect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29"/>
          <p:cNvSpPr/>
          <p:nvPr/>
        </p:nvSpPr>
        <p:spPr>
          <a:xfrm>
            <a:off x="342900" y="1474470"/>
            <a:ext cx="130302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29"/>
          <p:cNvSpPr/>
          <p:nvPr/>
        </p:nvSpPr>
        <p:spPr>
          <a:xfrm>
            <a:off x="1645920" y="1474470"/>
            <a:ext cx="349758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SPAN PORT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29"/>
          <p:cNvSpPr/>
          <p:nvPr/>
        </p:nvSpPr>
        <p:spPr>
          <a:xfrm>
            <a:off x="5143500" y="1474470"/>
            <a:ext cx="331241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E88888"/>
                </a:solidFill>
                <a:latin typeface="Calibri"/>
                <a:ea typeface="Calibri"/>
                <a:cs typeface="Calibri"/>
                <a:sym typeface="Calibri"/>
              </a:rPr>
              <a:t>NETWORK TAP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29"/>
          <p:cNvSpPr/>
          <p:nvPr/>
        </p:nvSpPr>
        <p:spPr>
          <a:xfrm>
            <a:off x="342900" y="2057400"/>
            <a:ext cx="8455914" cy="582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9"/>
          <p:cNvSpPr/>
          <p:nvPr/>
        </p:nvSpPr>
        <p:spPr>
          <a:xfrm>
            <a:off x="445770" y="2057400"/>
            <a:ext cx="120015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What it is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29"/>
          <p:cNvSpPr/>
          <p:nvPr/>
        </p:nvSpPr>
        <p:spPr>
          <a:xfrm>
            <a:off x="1645920" y="2057400"/>
            <a:ext cx="336042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feature built into a switch, copies traffic to another port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29"/>
          <p:cNvSpPr/>
          <p:nvPr/>
        </p:nvSpPr>
        <p:spPr>
          <a:xfrm>
            <a:off x="5143500" y="2057400"/>
            <a:ext cx="331241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separate physical device the link runs through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29"/>
          <p:cNvSpPr/>
          <p:nvPr/>
        </p:nvSpPr>
        <p:spPr>
          <a:xfrm>
            <a:off x="342900" y="2640330"/>
            <a:ext cx="8455914" cy="58293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29"/>
          <p:cNvSpPr/>
          <p:nvPr/>
        </p:nvSpPr>
        <p:spPr>
          <a:xfrm>
            <a:off x="445770" y="2640330"/>
            <a:ext cx="120015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Cost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29"/>
          <p:cNvSpPr/>
          <p:nvPr/>
        </p:nvSpPr>
        <p:spPr>
          <a:xfrm>
            <a:off x="1645920" y="2640330"/>
            <a:ext cx="336042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Free, if the switch supports it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29"/>
          <p:cNvSpPr/>
          <p:nvPr/>
        </p:nvSpPr>
        <p:spPr>
          <a:xfrm>
            <a:off x="5143500" y="2640330"/>
            <a:ext cx="331241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An extra piece of hardware to buy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29"/>
          <p:cNvSpPr/>
          <p:nvPr/>
        </p:nvSpPr>
        <p:spPr>
          <a:xfrm>
            <a:off x="342900" y="3223260"/>
            <a:ext cx="8455914" cy="582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29"/>
          <p:cNvSpPr/>
          <p:nvPr/>
        </p:nvSpPr>
        <p:spPr>
          <a:xfrm>
            <a:off x="445770" y="3223260"/>
            <a:ext cx="120015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Under load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29"/>
          <p:cNvSpPr/>
          <p:nvPr/>
        </p:nvSpPr>
        <p:spPr>
          <a:xfrm>
            <a:off x="1645920" y="3223260"/>
            <a:ext cx="336042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Can drop packets if the switch is busy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29"/>
          <p:cNvSpPr/>
          <p:nvPr/>
        </p:nvSpPr>
        <p:spPr>
          <a:xfrm>
            <a:off x="5143500" y="3223260"/>
            <a:ext cx="331241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Sees everything, a tap does not prioritize its own management traffic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29"/>
          <p:cNvSpPr/>
          <p:nvPr/>
        </p:nvSpPr>
        <p:spPr>
          <a:xfrm>
            <a:off x="342900" y="3806190"/>
            <a:ext cx="8455914" cy="58293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29"/>
          <p:cNvSpPr/>
          <p:nvPr/>
        </p:nvSpPr>
        <p:spPr>
          <a:xfrm>
            <a:off x="445770" y="3806190"/>
            <a:ext cx="120015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Setup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29"/>
          <p:cNvSpPr/>
          <p:nvPr/>
        </p:nvSpPr>
        <p:spPr>
          <a:xfrm>
            <a:off x="1645920" y="3806190"/>
            <a:ext cx="336042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configuration change on the switch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29"/>
          <p:cNvSpPr/>
          <p:nvPr/>
        </p:nvSpPr>
        <p:spPr>
          <a:xfrm>
            <a:off x="5143500" y="3806190"/>
            <a:ext cx="331241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Physically inline, briefly interrupts the link to install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2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MONITORING LINK, PART 2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29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30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TONIGHT'S PRACTICE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30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Tonight's exercises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30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Three passes: capture, read, and baseline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30"/>
          <p:cNvSpPr/>
          <p:nvPr/>
        </p:nvSpPr>
        <p:spPr>
          <a:xfrm>
            <a:off x="342900" y="1474470"/>
            <a:ext cx="8455914" cy="925830"/>
          </a:xfrm>
          <a:prstGeom prst="roundRect">
            <a:avLst>
              <a:gd fmla="val 4444" name="adj"/>
            </a:avLst>
          </a:prstGeom>
          <a:solidFill>
            <a:srgbClr val="242826"/>
          </a:solidFill>
          <a:ln cap="flat" cmpd="sng" w="12700">
            <a:solidFill>
              <a:srgbClr val="3A3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0"/>
          <p:cNvSpPr/>
          <p:nvPr/>
        </p:nvSpPr>
        <p:spPr>
          <a:xfrm>
            <a:off x="548640" y="174879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30"/>
          <p:cNvSpPr/>
          <p:nvPr/>
        </p:nvSpPr>
        <p:spPr>
          <a:xfrm>
            <a:off x="548640" y="1748790"/>
            <a:ext cx="3771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30"/>
          <p:cNvSpPr/>
          <p:nvPr/>
        </p:nvSpPr>
        <p:spPr>
          <a:xfrm>
            <a:off x="1097280" y="1666494"/>
            <a:ext cx="72694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Capture and identify a handshake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30"/>
          <p:cNvSpPr/>
          <p:nvPr/>
        </p:nvSpPr>
        <p:spPr>
          <a:xfrm>
            <a:off x="1097280" y="1968246"/>
            <a:ext cx="72694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Run tcpdump on a Range host, generate an SSH connection, find the SYN, SYN-ACK, ACK.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30"/>
          <p:cNvSpPr/>
          <p:nvPr/>
        </p:nvSpPr>
        <p:spPr>
          <a:xfrm>
            <a:off x="342900" y="2503170"/>
            <a:ext cx="8455914" cy="925830"/>
          </a:xfrm>
          <a:prstGeom prst="roundRect">
            <a:avLst>
              <a:gd fmla="val 4444" name="adj"/>
            </a:avLst>
          </a:prstGeom>
          <a:solidFill>
            <a:srgbClr val="242826"/>
          </a:solidFill>
          <a:ln cap="flat" cmpd="sng" w="12700">
            <a:solidFill>
              <a:srgbClr val="3A3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30"/>
          <p:cNvSpPr/>
          <p:nvPr/>
        </p:nvSpPr>
        <p:spPr>
          <a:xfrm>
            <a:off x="548640" y="277749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30"/>
          <p:cNvSpPr/>
          <p:nvPr/>
        </p:nvSpPr>
        <p:spPr>
          <a:xfrm>
            <a:off x="548640" y="2777490"/>
            <a:ext cx="3771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30"/>
          <p:cNvSpPr/>
          <p:nvPr/>
        </p:nvSpPr>
        <p:spPr>
          <a:xfrm>
            <a:off x="1097280" y="2695194"/>
            <a:ext cx="72694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Decode a header from a live capture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30"/>
          <p:cNvSpPr/>
          <p:nvPr/>
        </p:nvSpPr>
        <p:spPr>
          <a:xfrm>
            <a:off x="1097280" y="2996946"/>
            <a:ext cx="72694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Open one packet in Wireshark and confirm every field against the diagram.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30"/>
          <p:cNvSpPr/>
          <p:nvPr/>
        </p:nvSpPr>
        <p:spPr>
          <a:xfrm>
            <a:off x="342900" y="3531870"/>
            <a:ext cx="8455914" cy="925830"/>
          </a:xfrm>
          <a:prstGeom prst="roundRect">
            <a:avLst>
              <a:gd fmla="val 4444" name="adj"/>
            </a:avLst>
          </a:prstGeom>
          <a:solidFill>
            <a:srgbClr val="242826"/>
          </a:solidFill>
          <a:ln cap="flat" cmpd="sng" w="12700">
            <a:solidFill>
              <a:srgbClr val="3A3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30"/>
          <p:cNvSpPr/>
          <p:nvPr/>
        </p:nvSpPr>
        <p:spPr>
          <a:xfrm>
            <a:off x="548640" y="380619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30"/>
          <p:cNvSpPr/>
          <p:nvPr/>
        </p:nvSpPr>
        <p:spPr>
          <a:xfrm>
            <a:off x="548640" y="3806190"/>
            <a:ext cx="3771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30"/>
          <p:cNvSpPr/>
          <p:nvPr/>
        </p:nvSpPr>
        <p:spPr>
          <a:xfrm>
            <a:off x="1097280" y="3723894"/>
            <a:ext cx="72694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Baseline a Range subnet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30"/>
          <p:cNvSpPr/>
          <p:nvPr/>
        </p:nvSpPr>
        <p:spPr>
          <a:xfrm>
            <a:off x="1097280" y="4025646"/>
            <a:ext cx="72694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Capture five minutes of traffic on the blue subnet, write down what is normal.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30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TONIGHT'S EXERCISES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30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31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EXERCISE 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31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Capture and identify a handshake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31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Watch a connection open</a:t>
            </a: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31"/>
          <p:cNvSpPr/>
          <p:nvPr/>
        </p:nvSpPr>
        <p:spPr>
          <a:xfrm>
            <a:off x="342900" y="1405890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31"/>
          <p:cNvSpPr/>
          <p:nvPr/>
        </p:nvSpPr>
        <p:spPr>
          <a:xfrm>
            <a:off x="342900" y="1405890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31"/>
          <p:cNvSpPr/>
          <p:nvPr/>
        </p:nvSpPr>
        <p:spPr>
          <a:xfrm>
            <a:off x="754380" y="1385316"/>
            <a:ext cx="27432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Start a capture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31"/>
          <p:cNvSpPr/>
          <p:nvPr/>
        </p:nvSpPr>
        <p:spPr>
          <a:xfrm>
            <a:off x="3600450" y="1385316"/>
            <a:ext cx="517779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sudo tcpdump -i eth0 -n tcp port 22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31"/>
          <p:cNvSpPr/>
          <p:nvPr/>
        </p:nvSpPr>
        <p:spPr>
          <a:xfrm>
            <a:off x="342900" y="1831086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31"/>
          <p:cNvSpPr/>
          <p:nvPr/>
        </p:nvSpPr>
        <p:spPr>
          <a:xfrm>
            <a:off x="342900" y="1831086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31"/>
          <p:cNvSpPr/>
          <p:nvPr/>
        </p:nvSpPr>
        <p:spPr>
          <a:xfrm>
            <a:off x="754380" y="1810512"/>
            <a:ext cx="27432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Generate traffic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31"/>
          <p:cNvSpPr/>
          <p:nvPr/>
        </p:nvSpPr>
        <p:spPr>
          <a:xfrm>
            <a:off x="3600450" y="1810512"/>
            <a:ext cx="517779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From another terminal, ssh into the same host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31"/>
          <p:cNvSpPr/>
          <p:nvPr/>
        </p:nvSpPr>
        <p:spPr>
          <a:xfrm>
            <a:off x="342900" y="2256282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31"/>
          <p:cNvSpPr/>
          <p:nvPr/>
        </p:nvSpPr>
        <p:spPr>
          <a:xfrm>
            <a:off x="342900" y="2256282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31"/>
          <p:cNvSpPr/>
          <p:nvPr/>
        </p:nvSpPr>
        <p:spPr>
          <a:xfrm>
            <a:off x="754380" y="2235708"/>
            <a:ext cx="27432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Find the SYN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31"/>
          <p:cNvSpPr/>
          <p:nvPr/>
        </p:nvSpPr>
        <p:spPr>
          <a:xfrm>
            <a:off x="3600450" y="2235708"/>
            <a:ext cx="517779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Flags [S], the client's opening move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31"/>
          <p:cNvSpPr/>
          <p:nvPr/>
        </p:nvSpPr>
        <p:spPr>
          <a:xfrm>
            <a:off x="342900" y="2681478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31"/>
          <p:cNvSpPr/>
          <p:nvPr/>
        </p:nvSpPr>
        <p:spPr>
          <a:xfrm>
            <a:off x="342900" y="2681478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31"/>
          <p:cNvSpPr/>
          <p:nvPr/>
        </p:nvSpPr>
        <p:spPr>
          <a:xfrm>
            <a:off x="754380" y="2660904"/>
            <a:ext cx="27432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Find the SYN-ACK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31"/>
          <p:cNvSpPr/>
          <p:nvPr/>
        </p:nvSpPr>
        <p:spPr>
          <a:xfrm>
            <a:off x="3600450" y="2660904"/>
            <a:ext cx="517779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Flags [S.], the server answering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31"/>
          <p:cNvSpPr/>
          <p:nvPr/>
        </p:nvSpPr>
        <p:spPr>
          <a:xfrm>
            <a:off x="342900" y="3106674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31"/>
          <p:cNvSpPr/>
          <p:nvPr/>
        </p:nvSpPr>
        <p:spPr>
          <a:xfrm>
            <a:off x="342900" y="3106674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31"/>
          <p:cNvSpPr/>
          <p:nvPr/>
        </p:nvSpPr>
        <p:spPr>
          <a:xfrm>
            <a:off x="754380" y="3086100"/>
            <a:ext cx="27432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Find the final ACK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31"/>
          <p:cNvSpPr/>
          <p:nvPr/>
        </p:nvSpPr>
        <p:spPr>
          <a:xfrm>
            <a:off x="3600450" y="3086100"/>
            <a:ext cx="517779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Flags [.], the handshake completing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31"/>
          <p:cNvSpPr/>
          <p:nvPr/>
        </p:nvSpPr>
        <p:spPr>
          <a:xfrm>
            <a:off x="342900" y="3703320"/>
            <a:ext cx="8092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1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Three packets, in order, before any actual SSH data moves. </a:t>
            </a:r>
            <a:r>
              <a:rPr i="1" lang="en" sz="9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Used to establish a TCP connection.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31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31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3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EXERCISE 1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31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32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EXERCISE 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32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Decode a header from a live capture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32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Wireshark breaks the bytes out for you, confirm it against the diagram from earlier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32"/>
          <p:cNvSpPr/>
          <p:nvPr/>
        </p:nvSpPr>
        <p:spPr>
          <a:xfrm>
            <a:off x="342900" y="1405890"/>
            <a:ext cx="260604" cy="260604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32"/>
          <p:cNvSpPr/>
          <p:nvPr/>
        </p:nvSpPr>
        <p:spPr>
          <a:xfrm>
            <a:off x="342900" y="1405890"/>
            <a:ext cx="260604" cy="2606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32"/>
          <p:cNvSpPr/>
          <p:nvPr/>
        </p:nvSpPr>
        <p:spPr>
          <a:xfrm>
            <a:off x="720090" y="1392174"/>
            <a:ext cx="2263140" cy="2880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Start a capture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32"/>
          <p:cNvSpPr/>
          <p:nvPr/>
        </p:nvSpPr>
        <p:spPr>
          <a:xfrm>
            <a:off x="3051810" y="1392174"/>
            <a:ext cx="5726430" cy="2880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Wireshark, pick your active interface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32"/>
          <p:cNvSpPr/>
          <p:nvPr/>
        </p:nvSpPr>
        <p:spPr>
          <a:xfrm>
            <a:off x="342900" y="1789938"/>
            <a:ext cx="260604" cy="260604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32"/>
          <p:cNvSpPr/>
          <p:nvPr/>
        </p:nvSpPr>
        <p:spPr>
          <a:xfrm>
            <a:off x="342900" y="1789938"/>
            <a:ext cx="260604" cy="2606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32"/>
          <p:cNvSpPr/>
          <p:nvPr/>
        </p:nvSpPr>
        <p:spPr>
          <a:xfrm>
            <a:off x="720090" y="1776222"/>
            <a:ext cx="2263140" cy="2880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Filter it down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32"/>
          <p:cNvSpPr/>
          <p:nvPr/>
        </p:nvSpPr>
        <p:spPr>
          <a:xfrm>
            <a:off x="3051810" y="1776222"/>
            <a:ext cx="5726430" cy="2880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tcp.port == 443 in the display filter bar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32"/>
          <p:cNvSpPr/>
          <p:nvPr/>
        </p:nvSpPr>
        <p:spPr>
          <a:xfrm>
            <a:off x="342900" y="2173986"/>
            <a:ext cx="260604" cy="260604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32"/>
          <p:cNvSpPr/>
          <p:nvPr/>
        </p:nvSpPr>
        <p:spPr>
          <a:xfrm>
            <a:off x="342900" y="2173986"/>
            <a:ext cx="260604" cy="2606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32"/>
          <p:cNvSpPr/>
          <p:nvPr/>
        </p:nvSpPr>
        <p:spPr>
          <a:xfrm>
            <a:off x="720090" y="2160270"/>
            <a:ext cx="2263140" cy="2880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Open one packet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32"/>
          <p:cNvSpPr/>
          <p:nvPr/>
        </p:nvSpPr>
        <p:spPr>
          <a:xfrm>
            <a:off x="3051810" y="2160270"/>
            <a:ext cx="5726430" cy="2880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Click it, expand "Internet Protocol Version 4" in the packet details pane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32"/>
          <p:cNvSpPr/>
          <p:nvPr/>
        </p:nvSpPr>
        <p:spPr>
          <a:xfrm>
            <a:off x="342900" y="2743200"/>
            <a:ext cx="2057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•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32"/>
          <p:cNvSpPr/>
          <p:nvPr/>
        </p:nvSpPr>
        <p:spPr>
          <a:xfrm>
            <a:off x="548640" y="2743200"/>
            <a:ext cx="78867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Confirm Version reads 4, and Header Length reads 20 bytes, no options.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32"/>
          <p:cNvSpPr/>
          <p:nvPr/>
        </p:nvSpPr>
        <p:spPr>
          <a:xfrm>
            <a:off x="342900" y="3140964"/>
            <a:ext cx="2057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•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32"/>
          <p:cNvSpPr/>
          <p:nvPr/>
        </p:nvSpPr>
        <p:spPr>
          <a:xfrm>
            <a:off x="548640" y="3140964"/>
            <a:ext cx="78867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Check Time to Live. How many hops away does that suggest the source is.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32"/>
          <p:cNvSpPr/>
          <p:nvPr/>
        </p:nvSpPr>
        <p:spPr>
          <a:xfrm>
            <a:off x="342900" y="3538728"/>
            <a:ext cx="2057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•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32"/>
          <p:cNvSpPr/>
          <p:nvPr/>
        </p:nvSpPr>
        <p:spPr>
          <a:xfrm>
            <a:off x="548640" y="3538728"/>
            <a:ext cx="78867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Confirm Protocol reads TCP (6), matching what shows up further down the tree.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32"/>
          <p:cNvSpPr/>
          <p:nvPr/>
        </p:nvSpPr>
        <p:spPr>
          <a:xfrm>
            <a:off x="342900" y="3936492"/>
            <a:ext cx="2057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•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32"/>
          <p:cNvSpPr/>
          <p:nvPr/>
        </p:nvSpPr>
        <p:spPr>
          <a:xfrm>
            <a:off x="548640" y="3936492"/>
            <a:ext cx="78867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Read Source and Destination Address directly. Wireshark has already done the byte counting.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3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EXERCISE 2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32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33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EXERCISE 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33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lang="en" sz="2300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Inspect</a:t>
            </a: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 a Range subnet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33"/>
          <p:cNvSpPr/>
          <p:nvPr/>
        </p:nvSpPr>
        <p:spPr>
          <a:xfrm>
            <a:off x="342900" y="147447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33"/>
          <p:cNvSpPr/>
          <p:nvPr/>
        </p:nvSpPr>
        <p:spPr>
          <a:xfrm>
            <a:off x="342900" y="147447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33"/>
          <p:cNvSpPr/>
          <p:nvPr/>
        </p:nvSpPr>
        <p:spPr>
          <a:xfrm>
            <a:off x="342900" y="192024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Capture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33"/>
          <p:cNvSpPr/>
          <p:nvPr/>
        </p:nvSpPr>
        <p:spPr>
          <a:xfrm>
            <a:off x="342900" y="2263140"/>
            <a:ext cx="19888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tcpdump -i eth0 -n -w baseline.pcap for five minutes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33"/>
          <p:cNvSpPr/>
          <p:nvPr/>
        </p:nvSpPr>
        <p:spPr>
          <a:xfrm>
            <a:off x="2455164" y="147447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33"/>
          <p:cNvSpPr/>
          <p:nvPr/>
        </p:nvSpPr>
        <p:spPr>
          <a:xfrm>
            <a:off x="2455164" y="147447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33"/>
          <p:cNvSpPr/>
          <p:nvPr/>
        </p:nvSpPr>
        <p:spPr>
          <a:xfrm>
            <a:off x="2455164" y="192024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Open</a:t>
            </a:r>
            <a:r>
              <a:rPr b="1" lang="en" sz="900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in Wireshark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33"/>
          <p:cNvSpPr/>
          <p:nvPr/>
        </p:nvSpPr>
        <p:spPr>
          <a:xfrm>
            <a:off x="2455164" y="2263140"/>
            <a:ext cx="19888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Statistics &gt; Protocol Hierarchy for the big picture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33"/>
          <p:cNvSpPr/>
          <p:nvPr/>
        </p:nvSpPr>
        <p:spPr>
          <a:xfrm>
            <a:off x="4567428" y="147447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33"/>
          <p:cNvSpPr/>
          <p:nvPr/>
        </p:nvSpPr>
        <p:spPr>
          <a:xfrm>
            <a:off x="4567428" y="147447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33"/>
          <p:cNvSpPr/>
          <p:nvPr/>
        </p:nvSpPr>
        <p:spPr>
          <a:xfrm>
            <a:off x="4567428" y="192024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lang="en" sz="900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List findings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33"/>
          <p:cNvSpPr/>
          <p:nvPr/>
        </p:nvSpPr>
        <p:spPr>
          <a:xfrm>
            <a:off x="4567428" y="2263140"/>
            <a:ext cx="19888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700"/>
              <a:buFont typeface="Consolas"/>
              <a:buNone/>
            </a:pPr>
            <a:r>
              <a:rPr lang="en" sz="700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Protocols, ports, hosts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3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EXERCISE 3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33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34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WHERE THIS CAME FROM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34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Resources &amp; citations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34"/>
          <p:cNvSpPr/>
          <p:nvPr/>
        </p:nvSpPr>
        <p:spPr>
          <a:xfrm>
            <a:off x="342900" y="137160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CSCI 345 Networking Reference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34"/>
          <p:cNvSpPr/>
          <p:nvPr/>
        </p:nvSpPr>
        <p:spPr>
          <a:xfrm>
            <a:off x="342900" y="164592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Course material, packet structures &amp; ports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34"/>
          <p:cNvSpPr/>
          <p:nvPr/>
        </p:nvSpPr>
        <p:spPr>
          <a:xfrm>
            <a:off x="4663440" y="137160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RFC 791: Internet Protocol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34"/>
          <p:cNvSpPr/>
          <p:nvPr/>
        </p:nvSpPr>
        <p:spPr>
          <a:xfrm>
            <a:off x="4663440" y="164592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rfc-editor.org/rfc/rfc791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34"/>
          <p:cNvSpPr/>
          <p:nvPr/>
        </p:nvSpPr>
        <p:spPr>
          <a:xfrm>
            <a:off x="342900" y="2036826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RFC 9293: Transmission Control Protocol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34"/>
          <p:cNvSpPr/>
          <p:nvPr/>
        </p:nvSpPr>
        <p:spPr>
          <a:xfrm>
            <a:off x="342900" y="2311146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rfc-editor.org/rfc/rfc9293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34"/>
          <p:cNvSpPr/>
          <p:nvPr/>
        </p:nvSpPr>
        <p:spPr>
          <a:xfrm>
            <a:off x="4663440" y="2036826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RFC 768: User Datagram Protocol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34"/>
          <p:cNvSpPr/>
          <p:nvPr/>
        </p:nvSpPr>
        <p:spPr>
          <a:xfrm>
            <a:off x="4663440" y="2311146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rfc-editor.org/rfc/rfc768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34"/>
          <p:cNvSpPr/>
          <p:nvPr/>
        </p:nvSpPr>
        <p:spPr>
          <a:xfrm>
            <a:off x="342900" y="2702052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RFC 894: IP Datagrams over Ethernet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34"/>
          <p:cNvSpPr/>
          <p:nvPr/>
        </p:nvSpPr>
        <p:spPr>
          <a:xfrm>
            <a:off x="342900" y="2976372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rfc-editor.org/rfc/rfc894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p34"/>
          <p:cNvSpPr/>
          <p:nvPr/>
        </p:nvSpPr>
        <p:spPr>
          <a:xfrm>
            <a:off x="4663440" y="2702052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RFC 826: Address Resolution Protocol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34"/>
          <p:cNvSpPr/>
          <p:nvPr/>
        </p:nvSpPr>
        <p:spPr>
          <a:xfrm>
            <a:off x="4663440" y="2976372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rfc-editor.org/rfc/rfc826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34"/>
          <p:cNvSpPr/>
          <p:nvPr/>
        </p:nvSpPr>
        <p:spPr>
          <a:xfrm>
            <a:off x="342900" y="3367278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IEEE 802.3, Ethernet standard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34"/>
          <p:cNvSpPr/>
          <p:nvPr/>
        </p:nvSpPr>
        <p:spPr>
          <a:xfrm>
            <a:off x="342900" y="3641598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ieee802.org/3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34"/>
          <p:cNvSpPr/>
          <p:nvPr/>
        </p:nvSpPr>
        <p:spPr>
          <a:xfrm>
            <a:off x="4663440" y="3367278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tcpdump(1), man page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34"/>
          <p:cNvSpPr/>
          <p:nvPr/>
        </p:nvSpPr>
        <p:spPr>
          <a:xfrm>
            <a:off x="4663440" y="3641598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tcpdump.org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34"/>
          <p:cNvSpPr/>
          <p:nvPr/>
        </p:nvSpPr>
        <p:spPr>
          <a:xfrm>
            <a:off x="342900" y="4032504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IANA Port Number Registry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34"/>
          <p:cNvSpPr/>
          <p:nvPr/>
        </p:nvSpPr>
        <p:spPr>
          <a:xfrm>
            <a:off x="342900" y="4306824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iana.org/assignments/service-names-port-numbers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3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RESOURCES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p34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35"/>
          <p:cNvSpPr/>
          <p:nvPr/>
        </p:nvSpPr>
        <p:spPr>
          <a:xfrm>
            <a:off x="377190" y="1028700"/>
            <a:ext cx="78867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NEXT SESSION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35"/>
          <p:cNvSpPr/>
          <p:nvPr/>
        </p:nvSpPr>
        <p:spPr>
          <a:xfrm>
            <a:off x="377190" y="1337310"/>
            <a:ext cx="843534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Thursday: Analyzing Traffic for Incidents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35"/>
          <p:cNvSpPr/>
          <p:nvPr/>
        </p:nvSpPr>
        <p:spPr>
          <a:xfrm>
            <a:off x="377190" y="1954530"/>
            <a:ext cx="74066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You now know how to read a packet and what normal looks like. Thursday is about finding what does not fit: unencrypted credentials, and scanning signatures.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35"/>
          <p:cNvSpPr/>
          <p:nvPr/>
        </p:nvSpPr>
        <p:spPr>
          <a:xfrm>
            <a:off x="377190" y="2880360"/>
            <a:ext cx="288036" cy="288036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traffic_deck/icons/map-dark.png" id="661" name="Google Shape;66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2079" y="295524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35"/>
          <p:cNvSpPr/>
          <p:nvPr/>
        </p:nvSpPr>
        <p:spPr>
          <a:xfrm>
            <a:off x="788670" y="286664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Simons 281, College of Charleston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35"/>
          <p:cNvSpPr/>
          <p:nvPr/>
        </p:nvSpPr>
        <p:spPr>
          <a:xfrm>
            <a:off x="377190" y="3291840"/>
            <a:ext cx="288036" cy="288036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traffic_deck/icons/clock-dark.png" id="664" name="Google Shape;664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2079" y="336672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35"/>
          <p:cNvSpPr/>
          <p:nvPr/>
        </p:nvSpPr>
        <p:spPr>
          <a:xfrm>
            <a:off x="788670" y="327812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Tuesdays &amp; Thursdays, 5:30-7:00 PM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35"/>
          <p:cNvSpPr/>
          <p:nvPr/>
        </p:nvSpPr>
        <p:spPr>
          <a:xfrm>
            <a:off x="377190" y="3703320"/>
            <a:ext cx="288036" cy="288036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traffic_deck/icons/alert-dark.png" id="667" name="Google Shape;667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2079" y="377820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35"/>
          <p:cNvSpPr/>
          <p:nvPr/>
        </p:nvSpPr>
        <p:spPr>
          <a:xfrm>
            <a:off x="788670" y="368960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Questions on tonight's exercises? Ask in #defense-team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9" name="Google Shape;669;p3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NEXT UP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35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4AD4C4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E6E1D6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100" b="0">
                <a:solidFill>
                  <a:srgbClr val="E6E1D6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A39A8C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00" b="0">
                <a:solidFill>
                  <a:srgbClr val="A39A8C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700" b="0">
                <a:solidFill>
                  <a:srgbClr val="A39A8C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