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80" r:id="rId31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546ed68de_2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546ed68de_2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546ed68de_2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546ed68de_2_1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546ed68de_2_1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546ed68de_2_1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546ed68de_2_6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f546ed68de_2_6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f546ed68de_2_6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546ed68de_2_7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f546ed68de_2_7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f546ed68de_2_7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546ed68de_2_9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f546ed68de_2_9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f546ed68de_2_9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546ed68de_2_11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f546ed68de_2_11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f546ed68de_2_11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546ed68de_2_13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f546ed68de_2_13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f546ed68de_2_13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546ed68de_2_16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f546ed68de_2_16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f546ed68de_2_16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546ed68de_2_19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f546ed68de_2_19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f546ed68de_2_19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546ed68de_2_23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g3f546ed68de_2_23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f546ed68de_2_23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546ed68de_2_25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f546ed68de_2_25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3f546ed68de_2_25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f546ed68de_2_28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g3f546ed68de_2_28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3f546ed68de_2_28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546ed68de_2_31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g3f546ed68de_2_31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f546ed68de_2_31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f546ed68de_2_34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g3f546ed68de_2_34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g3f546ed68de_2_34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f546ed68de_2_38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g3f546ed68de_2_38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3f546ed68de_2_38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546ed68de_2_40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g3f546ed68de_2_40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3f546ed68de_2_40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f546ed68de_2_43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3" name="Google Shape;503;g3f546ed68de_2_43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g3f546ed68de_2_43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f546ed68de_2_46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g3f546ed68de_2_46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g3f546ed68de_2_46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f546ed68de_2_49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g3f546ed68de_2_49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g3f546ed68de_2_49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f546ed68de_2_52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7" name="Google Shape;597;g3f546ed68de_2_52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g3f546ed68de_2_52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f546ed68de_2_55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4" name="Google Shape;624;g3f546ed68de_2_55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g3f546ed68de_2_55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f546ed68de_2_57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g3f546ed68de_2_57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g3f546ed68de_2_57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f546ed68de_2_60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0" name="Google Shape;680;g3f546ed68de_2_60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g3f546ed68de_2_60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f546ed68de_2_63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g3f546ed68de_2_63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g3f546ed68de_2_63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36.png"/><Relationship Id="rId8" Type="http://schemas.openxmlformats.org/officeDocument/2006/relationships/image" Target="../media/image9.png"/><Relationship Id="rId9" Type="http://schemas.openxmlformats.org/officeDocument/2006/relationships/image" Target="../media/image14.png"/><Relationship Id="rId10" Type="http://schemas.openxmlformats.org/officeDocument/2006/relationships/image" Target="../media/image39.png"/><Relationship Id="rId11" Type="http://schemas.openxmlformats.org/officeDocument/2006/relationships/image" Target="../media/image13.png"/><Relationship Id="rId12" Type="http://schemas.openxmlformats.org/officeDocument/2006/relationships/image" Target="../media/image2.png"/><Relationship Id="rId13" Type="http://schemas.openxmlformats.org/officeDocument/2006/relationships/image" Target="../media/image2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3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2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37.png"/><Relationship Id="rId5" Type="http://schemas.openxmlformats.org/officeDocument/2006/relationships/image" Target="../media/image31.png"/><Relationship Id="rId6" Type="http://schemas.openxmlformats.org/officeDocument/2006/relationships/image" Target="../media/image3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33.png"/><Relationship Id="rId5" Type="http://schemas.openxmlformats.org/officeDocument/2006/relationships/image" Target="../media/image1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TUESDAY SESSION · WEEK 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4353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Cambria"/>
              <a:buNone/>
            </a:pPr>
            <a:r>
              <a:rPr b="1" i="0" lang="en" sz="2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System Services &amp; Background Processes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43200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Windows services, the registry, Linux processes, and </a:t>
            </a:r>
            <a:r>
              <a:rPr lang="en" sz="12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what is normal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2326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Background activity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 Linux and Windows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342900" y="144703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gitbranch-white.png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153619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809244" y="138531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Linux process trees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809244" y="162534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PID 1, parents, and children.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697730" y="144703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pu-white.png"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6884" y="153619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5164074" y="138531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systemd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5164074" y="162534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Units, targets, and what replaced init.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42900" y="20985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server-white.png" id="80" name="Google Shape;8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054" y="218770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809244" y="203682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Windows services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809244" y="227685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Service Control Manager.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697730" y="209854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list-white.png" id="84" name="Google Shape;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86884" y="218770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5164074" y="203682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systemd vs. Windows services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164074" y="227685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job, different vocabulary.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42900" y="275005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database-white.png" id="88" name="Google Shape;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054" y="283921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809244" y="268833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The Windows registry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809244" y="292836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it is, and how it is organized.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697730" y="275005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key-white.png"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86884" y="283921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164074" y="268833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Where services register themselves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164074" y="292836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Services key and the Run keys.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342900" y="34015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lock-white.png" id="96" name="Google Shape;9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054" y="34907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809244" y="333984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Scheduled tasks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809244" y="357987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cron and Task Scheduler.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697730" y="340156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eye-white.png"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86884" y="349072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5164074" y="333984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normal looks like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164074" y="357987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baseline before Thursday's hunt.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42900" y="405307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search-white.png" id="104" name="Google Shape;104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2054" y="414223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/>
          <p:nvPr/>
        </p:nvSpPr>
        <p:spPr>
          <a:xfrm>
            <a:off x="809244" y="399135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Auditing tools and method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809244" y="423138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to check, and the tools to check it with.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4697730" y="4053078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6"/>
          <p:cNvSpPr/>
          <p:nvPr/>
        </p:nvSpPr>
        <p:spPr>
          <a:xfrm>
            <a:off x="5164074" y="3991356"/>
            <a:ext cx="3614166" cy="24003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Ending processes safely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5164074" y="4231386"/>
            <a:ext cx="361416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Signals, commands, and killing the right thing.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2" name="Google Shape;112;p1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49174" y="4104524"/>
            <a:ext cx="240004" cy="24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home/claude/hardening_deck/icons/clock-white.png" id="113" name="Google Shape;113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778649" y="2179464"/>
            <a:ext cx="181052" cy="181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Quick recap: who is allowed to do what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342900" y="1440180"/>
            <a:ext cx="809244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705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Two weeks ago covered access control and user permissions. Carrying forward: what runs without manual intervention.</a:t>
            </a:r>
            <a:r>
              <a:rPr b="1" i="0" lang="en" sz="13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1" lang="en" sz="1300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DEFINITION #1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is a background process?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342900" y="120015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background process, </a:t>
            </a:r>
            <a:r>
              <a:rPr lang="en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aka</a:t>
            </a: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 service or a daemon, runs without a terminal or a logged in user attached to it. </a:t>
            </a:r>
            <a:r>
              <a:rPr b="1" i="0" lang="en" sz="12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It starts at boot, keeps running, and does its job until it is stopped.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42900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terminal-white.png"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84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/>
          <p:nvPr/>
        </p:nvSpPr>
        <p:spPr>
          <a:xfrm>
            <a:off x="342900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Daemon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342900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Linux and Unix term. By convention, many end in a d: sshd, systemd, crond.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2455164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server-white.png" id="137" name="Google Shape;13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2149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/>
          <p:nvPr/>
        </p:nvSpPr>
        <p:spPr>
          <a:xfrm>
            <a:off x="2455164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Service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2455164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Windows term. Managed by the Service Control Manager</a:t>
            </a:r>
            <a:r>
              <a:rPr lang="en" sz="8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4567428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lock-white.png" id="141" name="Google Shape;14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4413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/>
          <p:nvPr/>
        </p:nvSpPr>
        <p:spPr>
          <a:xfrm>
            <a:off x="4567428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Starts at boot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4567428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Most background processes launch automatically, before anyone logs in.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6679692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eye-white.png" id="145" name="Google Shape;14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6677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/>
          <p:nvPr/>
        </p:nvSpPr>
        <p:spPr>
          <a:xfrm>
            <a:off x="6679692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Runs unattended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6679692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No terminal, no desktop session. It reports through logs instead.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IS A BACKGROUND PROCESS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LINUX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Every process has a parent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Visible</a:t>
            </a: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with pstree or ps -ef --forest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411480" y="1405890"/>
            <a:ext cx="342900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  systemd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 612  sshd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│  └─ 2214  sshd: user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│     └─ 2215  bash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 734  NetworkManager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├─ 891  cron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│  └─ 3012  backup.sh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└─ 1102  nginx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   ├─ 1103  nginx: worker</a:t>
            </a:r>
            <a:b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   └─ 1104  nginx: worker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3840480" y="1405890"/>
            <a:ext cx="459486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26086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first process. Everything else descends from it.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Listens for incoming connections.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Spawned to handle one logged in session.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user's shell, a child of that session.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Manages network interfaces.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Wakes up on a schedule, runs jobs.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job cron just launched.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web server's </a:t>
            </a:r>
            <a:r>
              <a:rPr lang="en" sz="9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parent</a:t>
            </a: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process.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Handles requests.</a:t>
            </a:r>
            <a:b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second worker, same job.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411480" y="4526280"/>
            <a:ext cx="80238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Kill a parent and its children usually go with it, or get adopted by PID 1. Nothing in Linux runs without a lineage back to boot.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9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LINUX PROCESS TREE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LINUX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systemd: what replaced init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PID 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342900" y="1371600"/>
            <a:ext cx="80924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Released in 2010 by Lennart Poettering and Kay Sievers. Fedora 15 became the first major distribution to enable it by default, in 2011. Most distributions followed within a few years.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342900" y="195453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pu-dark.png" id="175" name="Google Shape;17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69" y="205259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/>
          <p:nvPr/>
        </p:nvSpPr>
        <p:spPr>
          <a:xfrm>
            <a:off x="342900" y="243459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One process manager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342900" y="2695194"/>
            <a:ext cx="270891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Handles boot, services, logging, and devices in one system instead of scattered scripts.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3216402" y="195453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gitbranch-dark.png" id="179" name="Google Shape;17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71" y="205259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/>
          <p:nvPr/>
        </p:nvSpPr>
        <p:spPr>
          <a:xfrm>
            <a:off x="3216402" y="243459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Parallel startup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3216402" y="2695194"/>
            <a:ext cx="270891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Services with no dependency on each other start at the same time, not one after another.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6089904" y="1954530"/>
            <a:ext cx="377190" cy="37719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layers-dark.png" id="183" name="Google Shape;18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7973" y="205259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0"/>
          <p:cNvSpPr/>
          <p:nvPr/>
        </p:nvSpPr>
        <p:spPr>
          <a:xfrm>
            <a:off x="6089904" y="243459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 files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0"/>
          <p:cNvSpPr/>
          <p:nvPr/>
        </p:nvSpPr>
        <p:spPr>
          <a:xfrm>
            <a:off x="6089904" y="2695194"/>
            <a:ext cx="270891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Plain text configuration instead of shell scripts. Standardized across distributions.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freedesktop.org, "systemd System and Service Manager." Fedora Project Wiki, "Features/systemd."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0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SYSTEMD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LINUX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Units and targets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building blocks systemd manages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342900" y="1440180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/>
          <p:nvPr/>
        </p:nvSpPr>
        <p:spPr>
          <a:xfrm>
            <a:off x="514350" y="1440180"/>
            <a:ext cx="164592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.service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2160270" y="1440180"/>
            <a:ext cx="646709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single program to start, stop, and supervise. sshd.service, nginx.service.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342900" y="1906524"/>
            <a:ext cx="8455914" cy="466344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1"/>
          <p:cNvSpPr/>
          <p:nvPr/>
        </p:nvSpPr>
        <p:spPr>
          <a:xfrm>
            <a:off x="514350" y="1906524"/>
            <a:ext cx="164592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.timer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2160270" y="1906524"/>
            <a:ext cx="646709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Runs another unit on a schedule. The modern alternative to a cron entry.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342900" y="2372868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1"/>
          <p:cNvSpPr/>
          <p:nvPr/>
        </p:nvSpPr>
        <p:spPr>
          <a:xfrm>
            <a:off x="514350" y="2372868"/>
            <a:ext cx="164592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.mount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2160270" y="2372868"/>
            <a:ext cx="646709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filesystem to attach at a specific path.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1"/>
          <p:cNvSpPr/>
          <p:nvPr/>
        </p:nvSpPr>
        <p:spPr>
          <a:xfrm>
            <a:off x="342900" y="2839212"/>
            <a:ext cx="8455914" cy="466344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1"/>
          <p:cNvSpPr/>
          <p:nvPr/>
        </p:nvSpPr>
        <p:spPr>
          <a:xfrm>
            <a:off x="514350" y="2839212"/>
            <a:ext cx="164592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.socket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1"/>
          <p:cNvSpPr/>
          <p:nvPr/>
        </p:nvSpPr>
        <p:spPr>
          <a:xfrm>
            <a:off x="2160270" y="2839212"/>
            <a:ext cx="646709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network or IPC socket, can start its service on first connection.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1"/>
          <p:cNvSpPr/>
          <p:nvPr/>
        </p:nvSpPr>
        <p:spPr>
          <a:xfrm>
            <a:off x="342900" y="3305556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1"/>
          <p:cNvSpPr/>
          <p:nvPr/>
        </p:nvSpPr>
        <p:spPr>
          <a:xfrm>
            <a:off x="514350" y="3305556"/>
            <a:ext cx="164592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.target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1"/>
          <p:cNvSpPr/>
          <p:nvPr/>
        </p:nvSpPr>
        <p:spPr>
          <a:xfrm>
            <a:off x="2160270" y="3305556"/>
            <a:ext cx="646709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named group of units. multi-user.target replaces the old runlevel 3.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342900" y="3806190"/>
            <a:ext cx="8455914" cy="720090"/>
          </a:xfrm>
          <a:prstGeom prst="roundRect">
            <a:avLst>
              <a:gd fmla="val 5714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/>
          <p:nvPr/>
        </p:nvSpPr>
        <p:spPr>
          <a:xfrm>
            <a:off x="493776" y="395706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1"/>
          <p:cNvSpPr/>
          <p:nvPr/>
        </p:nvSpPr>
        <p:spPr>
          <a:xfrm>
            <a:off x="685800" y="395706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1"/>
          <p:cNvSpPr/>
          <p:nvPr/>
        </p:nvSpPr>
        <p:spPr>
          <a:xfrm>
            <a:off x="877824" y="395706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1"/>
          <p:cNvSpPr/>
          <p:nvPr/>
        </p:nvSpPr>
        <p:spPr>
          <a:xfrm>
            <a:off x="493776" y="4149090"/>
            <a:ext cx="815416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systemctl status sshd.service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is it running, when did it start, recent log lines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1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UNITS AND TARGETS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WINDOWS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Windows services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Tracking every service in one place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342900" y="1371600"/>
            <a:ext cx="8092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Service Control Manager, services.exe, starts, stops, and tracks every service. services.msc is the console for looking at it.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342900" y="195453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2"/>
          <p:cNvSpPr/>
          <p:nvPr/>
        </p:nvSpPr>
        <p:spPr>
          <a:xfrm>
            <a:off x="548640" y="216027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server-white.png" id="234" name="Google Shape;23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709" y="225833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/>
          <p:nvPr/>
        </p:nvSpPr>
        <p:spPr>
          <a:xfrm>
            <a:off x="548640" y="264033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Local System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548640" y="2914650"/>
            <a:ext cx="229743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Full access to the machine. Most core Windows services run as this account.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2"/>
          <p:cNvSpPr/>
          <p:nvPr/>
        </p:nvSpPr>
        <p:spPr>
          <a:xfrm>
            <a:off x="3216402" y="195453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2"/>
          <p:cNvSpPr/>
          <p:nvPr/>
        </p:nvSpPr>
        <p:spPr>
          <a:xfrm>
            <a:off x="3422142" y="216027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shield-white.png" id="239" name="Google Shape;23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0211" y="225833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2"/>
          <p:cNvSpPr/>
          <p:nvPr/>
        </p:nvSpPr>
        <p:spPr>
          <a:xfrm>
            <a:off x="3422142" y="264033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Local Service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2"/>
          <p:cNvSpPr/>
          <p:nvPr/>
        </p:nvSpPr>
        <p:spPr>
          <a:xfrm>
            <a:off x="3422142" y="2914650"/>
            <a:ext cx="229743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Limited access, no network credentials. Lower risk if the service is compromised.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6089904" y="195453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2"/>
          <p:cNvSpPr/>
          <p:nvPr/>
        </p:nvSpPr>
        <p:spPr>
          <a:xfrm>
            <a:off x="6295644" y="216027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wifi-white.png" id="244" name="Google Shape;244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3713" y="225833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2"/>
          <p:cNvSpPr/>
          <p:nvPr/>
        </p:nvSpPr>
        <p:spPr>
          <a:xfrm>
            <a:off x="6295644" y="264033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 Service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6295644" y="2914650"/>
            <a:ext cx="229743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Limited access, but can authenticate to the network as the machine account.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342900" y="3531870"/>
            <a:ext cx="8455914" cy="960120"/>
          </a:xfrm>
          <a:prstGeom prst="roundRect">
            <a:avLst>
              <a:gd fmla="val 4286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493776" y="368274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685800" y="368274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2"/>
          <p:cNvSpPr/>
          <p:nvPr/>
        </p:nvSpPr>
        <p:spPr>
          <a:xfrm>
            <a:off x="877824" y="368274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2"/>
          <p:cNvSpPr/>
          <p:nvPr/>
        </p:nvSpPr>
        <p:spPr>
          <a:xfrm>
            <a:off x="493776" y="3874770"/>
            <a:ext cx="815416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Get-Service | Where-Object {$_.Status -eq 'Running'}</a:t>
            </a:r>
            <a:b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sc.exe query state= all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2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SERVICES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SIDE BY SIDE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systemd vs. Windows services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job, different vocabulary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342900" y="1474470"/>
            <a:ext cx="8455914" cy="493776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342900" y="1474470"/>
            <a:ext cx="178308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3"/>
          <p:cNvSpPr/>
          <p:nvPr/>
        </p:nvSpPr>
        <p:spPr>
          <a:xfrm>
            <a:off x="2125980" y="1474470"/>
            <a:ext cx="333298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LINUX, SYSTEMD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3"/>
          <p:cNvSpPr/>
          <p:nvPr/>
        </p:nvSpPr>
        <p:spPr>
          <a:xfrm>
            <a:off x="5458968" y="1474470"/>
            <a:ext cx="299694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3"/>
          <p:cNvSpPr/>
          <p:nvPr/>
        </p:nvSpPr>
        <p:spPr>
          <a:xfrm>
            <a:off x="342900" y="1968246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3"/>
          <p:cNvSpPr/>
          <p:nvPr/>
        </p:nvSpPr>
        <p:spPr>
          <a:xfrm>
            <a:off x="480060" y="1968246"/>
            <a:ext cx="1645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Manager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3"/>
          <p:cNvSpPr/>
          <p:nvPr/>
        </p:nvSpPr>
        <p:spPr>
          <a:xfrm>
            <a:off x="2125980" y="1968246"/>
            <a:ext cx="31958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systemd, PID 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3"/>
          <p:cNvSpPr/>
          <p:nvPr/>
        </p:nvSpPr>
        <p:spPr>
          <a:xfrm>
            <a:off x="5458968" y="1968246"/>
            <a:ext cx="299694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Service Control Manager, services.exe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3"/>
          <p:cNvSpPr/>
          <p:nvPr/>
        </p:nvSpPr>
        <p:spPr>
          <a:xfrm>
            <a:off x="342900" y="2462022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3"/>
          <p:cNvSpPr/>
          <p:nvPr/>
        </p:nvSpPr>
        <p:spPr>
          <a:xfrm>
            <a:off x="480060" y="2462022"/>
            <a:ext cx="1645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Config format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2125980" y="2462022"/>
            <a:ext cx="31958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Unit files, plain text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3"/>
          <p:cNvSpPr/>
          <p:nvPr/>
        </p:nvSpPr>
        <p:spPr>
          <a:xfrm>
            <a:off x="5458968" y="2462022"/>
            <a:ext cx="299694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Registry keys under Services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3"/>
          <p:cNvSpPr/>
          <p:nvPr/>
        </p:nvSpPr>
        <p:spPr>
          <a:xfrm>
            <a:off x="342900" y="2955798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3"/>
          <p:cNvSpPr/>
          <p:nvPr/>
        </p:nvSpPr>
        <p:spPr>
          <a:xfrm>
            <a:off x="480060" y="2955798"/>
            <a:ext cx="1645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List everything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3"/>
          <p:cNvSpPr/>
          <p:nvPr/>
        </p:nvSpPr>
        <p:spPr>
          <a:xfrm>
            <a:off x="2125980" y="2955798"/>
            <a:ext cx="31958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systemctl list-units --type=service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3"/>
          <p:cNvSpPr/>
          <p:nvPr/>
        </p:nvSpPr>
        <p:spPr>
          <a:xfrm>
            <a:off x="5458968" y="2955798"/>
            <a:ext cx="299694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Get-Service, or services.msc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342900" y="3449574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3"/>
          <p:cNvSpPr/>
          <p:nvPr/>
        </p:nvSpPr>
        <p:spPr>
          <a:xfrm>
            <a:off x="480060" y="3449574"/>
            <a:ext cx="1645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Start on demand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3"/>
          <p:cNvSpPr/>
          <p:nvPr/>
        </p:nvSpPr>
        <p:spPr>
          <a:xfrm>
            <a:off x="2125980" y="3449574"/>
            <a:ext cx="31958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systemctl start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3"/>
          <p:cNvSpPr/>
          <p:nvPr/>
        </p:nvSpPr>
        <p:spPr>
          <a:xfrm>
            <a:off x="5458968" y="3449574"/>
            <a:ext cx="299694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Start-Service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342900" y="3943350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3"/>
          <p:cNvSpPr/>
          <p:nvPr/>
        </p:nvSpPr>
        <p:spPr>
          <a:xfrm>
            <a:off x="480060" y="3943350"/>
            <a:ext cx="16459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Disable at boot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3"/>
          <p:cNvSpPr/>
          <p:nvPr/>
        </p:nvSpPr>
        <p:spPr>
          <a:xfrm>
            <a:off x="2125980" y="3943350"/>
            <a:ext cx="31958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systemctl disable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3"/>
          <p:cNvSpPr/>
          <p:nvPr/>
        </p:nvSpPr>
        <p:spPr>
          <a:xfrm>
            <a:off x="5458968" y="3943350"/>
            <a:ext cx="299694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Set-Service name -StartupType Disabled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SYSTEMD VS WINDOWS SERVICES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THE REGISTRY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is the Windows registry?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4"/>
          <p:cNvSpPr/>
          <p:nvPr/>
        </p:nvSpPr>
        <p:spPr>
          <a:xfrm>
            <a:off x="342900" y="120015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registry is a hierarchical database of settings for Windows itself, installed software, and every user account. </a:t>
            </a:r>
            <a:r>
              <a:rPr b="1" i="0" lang="en" sz="12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Almost everything Windows remembers between reboots lives here.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4"/>
          <p:cNvSpPr/>
          <p:nvPr/>
        </p:nvSpPr>
        <p:spPr>
          <a:xfrm>
            <a:off x="342900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database-dark.png" id="299" name="Google Shape;29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84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4"/>
          <p:cNvSpPr/>
          <p:nvPr/>
        </p:nvSpPr>
        <p:spPr>
          <a:xfrm>
            <a:off x="342900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Hive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342900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top level section of the registry. Each one loads from its own file on disk.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4"/>
          <p:cNvSpPr/>
          <p:nvPr/>
        </p:nvSpPr>
        <p:spPr>
          <a:xfrm>
            <a:off x="2455164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folder-dark.png" id="303" name="Google Shape;30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2149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4"/>
          <p:cNvSpPr/>
          <p:nvPr/>
        </p:nvSpPr>
        <p:spPr>
          <a:xfrm>
            <a:off x="2455164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4"/>
          <p:cNvSpPr/>
          <p:nvPr/>
        </p:nvSpPr>
        <p:spPr>
          <a:xfrm>
            <a:off x="2455164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folder inside a hive. Keys can hold subkeys, nested arbitrarily deep.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4"/>
          <p:cNvSpPr/>
          <p:nvPr/>
        </p:nvSpPr>
        <p:spPr>
          <a:xfrm>
            <a:off x="4567428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filetext-dark.png" id="307" name="Google Shape;30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4413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4"/>
          <p:cNvSpPr/>
          <p:nvPr/>
        </p:nvSpPr>
        <p:spPr>
          <a:xfrm>
            <a:off x="4567428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Value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4"/>
          <p:cNvSpPr/>
          <p:nvPr/>
        </p:nvSpPr>
        <p:spPr>
          <a:xfrm>
            <a:off x="4567428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actual setting: a name, a type, and data. Strings, numbers, or binary.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4"/>
          <p:cNvSpPr/>
          <p:nvPr/>
        </p:nvSpPr>
        <p:spPr>
          <a:xfrm>
            <a:off x="6679692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monitor-dark.png" id="311" name="Google Shape;311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6677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4"/>
          <p:cNvSpPr/>
          <p:nvPr/>
        </p:nvSpPr>
        <p:spPr>
          <a:xfrm>
            <a:off x="6679692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regedit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6679692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built in editor for browsing and changing all of it by hand.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THE WINDOWS REGISTRY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REGISTRY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The five hives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5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registry key lives under one of these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5"/>
          <p:cNvSpPr/>
          <p:nvPr/>
        </p:nvSpPr>
        <p:spPr>
          <a:xfrm>
            <a:off x="342900" y="1474470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5"/>
          <p:cNvSpPr/>
          <p:nvPr/>
        </p:nvSpPr>
        <p:spPr>
          <a:xfrm>
            <a:off x="514350" y="1474470"/>
            <a:ext cx="29489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HKEY_LOCAL_MACHINE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5"/>
          <p:cNvSpPr/>
          <p:nvPr/>
        </p:nvSpPr>
        <p:spPr>
          <a:xfrm>
            <a:off x="3463290" y="1474470"/>
            <a:ext cx="12344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HKLM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5"/>
          <p:cNvSpPr/>
          <p:nvPr/>
        </p:nvSpPr>
        <p:spPr>
          <a:xfrm>
            <a:off x="4697730" y="1474470"/>
            <a:ext cx="39296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Machine wide settings. Applies to every user.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5"/>
          <p:cNvSpPr/>
          <p:nvPr/>
        </p:nvSpPr>
        <p:spPr>
          <a:xfrm>
            <a:off x="342900" y="1968246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5"/>
          <p:cNvSpPr/>
          <p:nvPr/>
        </p:nvSpPr>
        <p:spPr>
          <a:xfrm>
            <a:off x="514350" y="1968246"/>
            <a:ext cx="29489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HKEY_CURRENT_USER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5"/>
          <p:cNvSpPr/>
          <p:nvPr/>
        </p:nvSpPr>
        <p:spPr>
          <a:xfrm>
            <a:off x="3463290" y="1968246"/>
            <a:ext cx="12344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HKCU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5"/>
          <p:cNvSpPr/>
          <p:nvPr/>
        </p:nvSpPr>
        <p:spPr>
          <a:xfrm>
            <a:off x="4697730" y="1968246"/>
            <a:ext cx="39296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Settings for whoever is logged in right now.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342900" y="2462022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5"/>
          <p:cNvSpPr/>
          <p:nvPr/>
        </p:nvSpPr>
        <p:spPr>
          <a:xfrm>
            <a:off x="514350" y="2462022"/>
            <a:ext cx="29489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HKEY_CLASSES_ROOT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5"/>
          <p:cNvSpPr/>
          <p:nvPr/>
        </p:nvSpPr>
        <p:spPr>
          <a:xfrm>
            <a:off x="3463290" y="2462022"/>
            <a:ext cx="12344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HKCR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4697730" y="2462022"/>
            <a:ext cx="39296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File associations and COM registration.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342900" y="2955798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5"/>
          <p:cNvSpPr/>
          <p:nvPr/>
        </p:nvSpPr>
        <p:spPr>
          <a:xfrm>
            <a:off x="514350" y="2955798"/>
            <a:ext cx="29489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HKEY_USERS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5"/>
          <p:cNvSpPr/>
          <p:nvPr/>
        </p:nvSpPr>
        <p:spPr>
          <a:xfrm>
            <a:off x="3463290" y="2955798"/>
            <a:ext cx="12344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HKU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4697730" y="2955798"/>
            <a:ext cx="39296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HKCU for every loaded user profile, not just the current one.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342900" y="3449574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5"/>
          <p:cNvSpPr/>
          <p:nvPr/>
        </p:nvSpPr>
        <p:spPr>
          <a:xfrm>
            <a:off x="514350" y="3449574"/>
            <a:ext cx="29489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HKEY_CURRENT_CONFIG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3463290" y="3449574"/>
            <a:ext cx="123444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660000"/>
                </a:solidFill>
                <a:latin typeface="Consolas"/>
                <a:ea typeface="Consolas"/>
                <a:cs typeface="Consolas"/>
                <a:sym typeface="Consolas"/>
              </a:rPr>
              <a:t>HKCC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4697730" y="3449574"/>
            <a:ext cx="392963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hardware profile in use for this boot.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5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5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REGISTRY HIVES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THE REGISTRY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Where services register themselves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Two places worth knowing, for very different reasons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6"/>
          <p:cNvSpPr/>
          <p:nvPr/>
        </p:nvSpPr>
        <p:spPr>
          <a:xfrm>
            <a:off x="411480" y="1440180"/>
            <a:ext cx="45262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HKLM\SYSTEM\CurrentControlSet\Services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6"/>
          <p:cNvSpPr/>
          <p:nvPr/>
        </p:nvSpPr>
        <p:spPr>
          <a:xfrm>
            <a:off x="5006340" y="1440180"/>
            <a:ext cx="3771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Every installed service has a key 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6"/>
          <p:cNvSpPr/>
          <p:nvPr/>
        </p:nvSpPr>
        <p:spPr>
          <a:xfrm>
            <a:off x="411480" y="1783080"/>
            <a:ext cx="45262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└─ sshd\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6"/>
          <p:cNvSpPr/>
          <p:nvPr/>
        </p:nvSpPr>
        <p:spPr>
          <a:xfrm>
            <a:off x="5006340" y="1783080"/>
            <a:ext cx="3771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Its startup type, path to the executable, and the account it runs as.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6"/>
          <p:cNvSpPr/>
          <p:nvPr/>
        </p:nvSpPr>
        <p:spPr>
          <a:xfrm>
            <a:off x="411480" y="2468880"/>
            <a:ext cx="45262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HKLM\...\CurrentVersion\Run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6"/>
          <p:cNvSpPr/>
          <p:nvPr/>
        </p:nvSpPr>
        <p:spPr>
          <a:xfrm>
            <a:off x="5006340" y="2468880"/>
            <a:ext cx="3771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Programs launched once, at any user's login.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6"/>
          <p:cNvSpPr/>
          <p:nvPr/>
        </p:nvSpPr>
        <p:spPr>
          <a:xfrm>
            <a:off x="411480" y="2811780"/>
            <a:ext cx="45262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HKCU\...\CurrentVersion\Run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6"/>
          <p:cNvSpPr/>
          <p:nvPr/>
        </p:nvSpPr>
        <p:spPr>
          <a:xfrm>
            <a:off x="5006340" y="2811780"/>
            <a:ext cx="3771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Same idea, scoped to one user instead of the machine.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6"/>
          <p:cNvSpPr/>
          <p:nvPr/>
        </p:nvSpPr>
        <p:spPr>
          <a:xfrm>
            <a:off x="342900" y="3326130"/>
            <a:ext cx="8455914" cy="925830"/>
          </a:xfrm>
          <a:prstGeom prst="roundRect">
            <a:avLst>
              <a:gd fmla="val 5926" name="adj"/>
            </a:avLst>
          </a:prstGeom>
          <a:solidFill>
            <a:srgbClr val="242826"/>
          </a:solidFill>
          <a:ln cap="flat" cmpd="sng" w="12700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6"/>
          <p:cNvSpPr/>
          <p:nvPr/>
        </p:nvSpPr>
        <p:spPr>
          <a:xfrm>
            <a:off x="582930" y="3326130"/>
            <a:ext cx="7955280" cy="925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Run keys are one of the oldest persistence tricks in the book. A program that adds itself there starts every time someone logs in, with no service to spot in services.msc.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6"/>
          <p:cNvSpPr/>
          <p:nvPr/>
        </p:nvSpPr>
        <p:spPr>
          <a:xfrm>
            <a:off x="342900" y="438912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Source: Microsoft Learn, "HKLM\SYSTEM\CurrentControlSet\Services Registry Tree." MITRE ATT&amp;CK T1547.001, "Registry Run Keys / Startup Folder."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6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6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REGISTRY PERSISTENCE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SCHEDULED TASKS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cron: five fields and a command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7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Linux </a:t>
            </a: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job scheduler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7"/>
          <p:cNvSpPr/>
          <p:nvPr/>
        </p:nvSpPr>
        <p:spPr>
          <a:xfrm>
            <a:off x="411480" y="1474470"/>
            <a:ext cx="1200150" cy="445770"/>
          </a:xfrm>
          <a:prstGeom prst="roundRect">
            <a:avLst>
              <a:gd fmla="val 12308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7"/>
          <p:cNvSpPr/>
          <p:nvPr/>
        </p:nvSpPr>
        <p:spPr>
          <a:xfrm>
            <a:off x="411480" y="1495044"/>
            <a:ext cx="120015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200"/>
              <a:buFont typeface="Consolas"/>
              <a:buNone/>
            </a:pPr>
            <a:r>
              <a:rPr b="1" i="0" lang="en" sz="12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*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7"/>
          <p:cNvSpPr/>
          <p:nvPr/>
        </p:nvSpPr>
        <p:spPr>
          <a:xfrm>
            <a:off x="411480" y="1735074"/>
            <a:ext cx="12001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600"/>
              <a:buFont typeface="Calibri"/>
              <a:buNone/>
            </a:pPr>
            <a:r>
              <a:rPr b="0" i="0" lang="en" sz="6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minute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7"/>
          <p:cNvSpPr/>
          <p:nvPr/>
        </p:nvSpPr>
        <p:spPr>
          <a:xfrm>
            <a:off x="1680210" y="1474470"/>
            <a:ext cx="1200150" cy="445770"/>
          </a:xfrm>
          <a:prstGeom prst="roundRect">
            <a:avLst>
              <a:gd fmla="val 12308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7"/>
          <p:cNvSpPr/>
          <p:nvPr/>
        </p:nvSpPr>
        <p:spPr>
          <a:xfrm>
            <a:off x="1680210" y="1495044"/>
            <a:ext cx="120015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200"/>
              <a:buFont typeface="Consolas"/>
              <a:buNone/>
            </a:pPr>
            <a:r>
              <a:rPr b="1" i="0" lang="en" sz="12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*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7"/>
          <p:cNvSpPr/>
          <p:nvPr/>
        </p:nvSpPr>
        <p:spPr>
          <a:xfrm>
            <a:off x="1680210" y="1735074"/>
            <a:ext cx="12001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600"/>
              <a:buFont typeface="Calibri"/>
              <a:buNone/>
            </a:pPr>
            <a:r>
              <a:rPr b="0" i="0" lang="en" sz="6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hour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7"/>
          <p:cNvSpPr/>
          <p:nvPr/>
        </p:nvSpPr>
        <p:spPr>
          <a:xfrm>
            <a:off x="2948940" y="1474470"/>
            <a:ext cx="1200150" cy="445770"/>
          </a:xfrm>
          <a:prstGeom prst="roundRect">
            <a:avLst>
              <a:gd fmla="val 12308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7"/>
          <p:cNvSpPr/>
          <p:nvPr/>
        </p:nvSpPr>
        <p:spPr>
          <a:xfrm>
            <a:off x="2948940" y="1495044"/>
            <a:ext cx="120015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200"/>
              <a:buFont typeface="Consolas"/>
              <a:buNone/>
            </a:pPr>
            <a:r>
              <a:rPr b="1" i="0" lang="en" sz="12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*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7"/>
          <p:cNvSpPr/>
          <p:nvPr/>
        </p:nvSpPr>
        <p:spPr>
          <a:xfrm>
            <a:off x="2948940" y="1735074"/>
            <a:ext cx="12001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600"/>
              <a:buFont typeface="Calibri"/>
              <a:buNone/>
            </a:pPr>
            <a:r>
              <a:rPr b="0" i="0" lang="en" sz="6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day of month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7"/>
          <p:cNvSpPr/>
          <p:nvPr/>
        </p:nvSpPr>
        <p:spPr>
          <a:xfrm>
            <a:off x="4217670" y="1474470"/>
            <a:ext cx="1200150" cy="445770"/>
          </a:xfrm>
          <a:prstGeom prst="roundRect">
            <a:avLst>
              <a:gd fmla="val 12308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7"/>
          <p:cNvSpPr/>
          <p:nvPr/>
        </p:nvSpPr>
        <p:spPr>
          <a:xfrm>
            <a:off x="4217670" y="1495044"/>
            <a:ext cx="120015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200"/>
              <a:buFont typeface="Consolas"/>
              <a:buNone/>
            </a:pPr>
            <a:r>
              <a:rPr b="1" i="0" lang="en" sz="12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*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7"/>
          <p:cNvSpPr/>
          <p:nvPr/>
        </p:nvSpPr>
        <p:spPr>
          <a:xfrm>
            <a:off x="4217670" y="1735074"/>
            <a:ext cx="12001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600"/>
              <a:buFont typeface="Calibri"/>
              <a:buNone/>
            </a:pPr>
            <a:r>
              <a:rPr b="0" i="0" lang="en" sz="6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month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7"/>
          <p:cNvSpPr/>
          <p:nvPr/>
        </p:nvSpPr>
        <p:spPr>
          <a:xfrm>
            <a:off x="5486400" y="1474470"/>
            <a:ext cx="1200150" cy="445770"/>
          </a:xfrm>
          <a:prstGeom prst="roundRect">
            <a:avLst>
              <a:gd fmla="val 12308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5486400" y="1495044"/>
            <a:ext cx="120015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200"/>
              <a:buFont typeface="Consolas"/>
              <a:buNone/>
            </a:pPr>
            <a:r>
              <a:rPr b="1" i="0" lang="en" sz="12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*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7"/>
          <p:cNvSpPr/>
          <p:nvPr/>
        </p:nvSpPr>
        <p:spPr>
          <a:xfrm>
            <a:off x="5486400" y="1735074"/>
            <a:ext cx="12001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600"/>
              <a:buFont typeface="Calibri"/>
              <a:buNone/>
            </a:pPr>
            <a:r>
              <a:rPr b="0" i="0" lang="en" sz="6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day of week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7"/>
          <p:cNvSpPr/>
          <p:nvPr/>
        </p:nvSpPr>
        <p:spPr>
          <a:xfrm>
            <a:off x="342900" y="2125980"/>
            <a:ext cx="8455914" cy="925830"/>
          </a:xfrm>
          <a:prstGeom prst="roundRect">
            <a:avLst>
              <a:gd fmla="val 4444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7"/>
          <p:cNvSpPr/>
          <p:nvPr/>
        </p:nvSpPr>
        <p:spPr>
          <a:xfrm>
            <a:off x="493776" y="227685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7"/>
          <p:cNvSpPr/>
          <p:nvPr/>
        </p:nvSpPr>
        <p:spPr>
          <a:xfrm>
            <a:off x="685800" y="227685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7"/>
          <p:cNvSpPr/>
          <p:nvPr/>
        </p:nvSpPr>
        <p:spPr>
          <a:xfrm>
            <a:off x="877824" y="227685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7"/>
          <p:cNvSpPr/>
          <p:nvPr/>
        </p:nvSpPr>
        <p:spPr>
          <a:xfrm>
            <a:off x="493776" y="2468880"/>
            <a:ext cx="8154162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onsolas"/>
              <a:buNone/>
            </a:pPr>
            <a:r>
              <a:rPr b="0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0 2 * * * /usr/local/bin/backup.sh</a:t>
            </a:r>
            <a:br>
              <a:rPr b="0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1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# run at 2:00 AM, every day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7"/>
          <p:cNvSpPr/>
          <p:nvPr/>
        </p:nvSpPr>
        <p:spPr>
          <a:xfrm>
            <a:off x="411480" y="3326130"/>
            <a:ext cx="226314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/etc/crontab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7"/>
          <p:cNvSpPr/>
          <p:nvPr/>
        </p:nvSpPr>
        <p:spPr>
          <a:xfrm>
            <a:off x="2674620" y="3326130"/>
            <a:ext cx="57607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System wide jobs, includes a user field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7"/>
          <p:cNvSpPr/>
          <p:nvPr/>
        </p:nvSpPr>
        <p:spPr>
          <a:xfrm>
            <a:off x="411480" y="3703320"/>
            <a:ext cx="226314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/etc/cron.d/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7"/>
          <p:cNvSpPr/>
          <p:nvPr/>
        </p:nvSpPr>
        <p:spPr>
          <a:xfrm>
            <a:off x="2674620" y="3703320"/>
            <a:ext cx="57607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Drop in files, same format as crontab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7"/>
          <p:cNvSpPr/>
          <p:nvPr/>
        </p:nvSpPr>
        <p:spPr>
          <a:xfrm>
            <a:off x="411480" y="4080510"/>
            <a:ext cx="226314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/var/spool/cron/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7"/>
          <p:cNvSpPr/>
          <p:nvPr/>
        </p:nvSpPr>
        <p:spPr>
          <a:xfrm>
            <a:off x="2674620" y="4080510"/>
            <a:ext cx="576072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Per-user crontabs, edited with crontab -e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7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7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SCHEDULED TASKS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Task Scheduler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8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GUI is schtasks.msc, the command line is schtasks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8"/>
          <p:cNvSpPr/>
          <p:nvPr/>
        </p:nvSpPr>
        <p:spPr>
          <a:xfrm>
            <a:off x="342900" y="1371600"/>
            <a:ext cx="809244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 scheduled task has a trigger, an action, and conditions. Windows checks all three before it runs anything.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8"/>
          <p:cNvSpPr/>
          <p:nvPr/>
        </p:nvSpPr>
        <p:spPr>
          <a:xfrm>
            <a:off x="342900" y="1885950"/>
            <a:ext cx="2708910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8"/>
          <p:cNvSpPr/>
          <p:nvPr/>
        </p:nvSpPr>
        <p:spPr>
          <a:xfrm>
            <a:off x="548640" y="207797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lock-white.png" id="422" name="Google Shape;4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794" y="2167128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28"/>
          <p:cNvSpPr/>
          <p:nvPr/>
        </p:nvSpPr>
        <p:spPr>
          <a:xfrm>
            <a:off x="548640" y="2503170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Trigger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8"/>
          <p:cNvSpPr/>
          <p:nvPr/>
        </p:nvSpPr>
        <p:spPr>
          <a:xfrm>
            <a:off x="548640" y="2743200"/>
            <a:ext cx="22974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starts it. A time, a schedule, a login, or a system event.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8"/>
          <p:cNvSpPr/>
          <p:nvPr/>
        </p:nvSpPr>
        <p:spPr>
          <a:xfrm>
            <a:off x="3216402" y="1885950"/>
            <a:ext cx="2708910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8"/>
          <p:cNvSpPr/>
          <p:nvPr/>
        </p:nvSpPr>
        <p:spPr>
          <a:xfrm>
            <a:off x="3422142" y="207797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terminal-white.png" id="427" name="Google Shape;42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11296" y="2167128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8"/>
          <p:cNvSpPr/>
          <p:nvPr/>
        </p:nvSpPr>
        <p:spPr>
          <a:xfrm>
            <a:off x="3422142" y="2503170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Action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8"/>
          <p:cNvSpPr/>
          <p:nvPr/>
        </p:nvSpPr>
        <p:spPr>
          <a:xfrm>
            <a:off x="3422142" y="2743200"/>
            <a:ext cx="22974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it runs. A program, a script, or a set of arguments.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8"/>
          <p:cNvSpPr/>
          <p:nvPr/>
        </p:nvSpPr>
        <p:spPr>
          <a:xfrm>
            <a:off x="6089904" y="1885950"/>
            <a:ext cx="2708910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8"/>
          <p:cNvSpPr/>
          <p:nvPr/>
        </p:nvSpPr>
        <p:spPr>
          <a:xfrm>
            <a:off x="6295644" y="2077974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shield-white.png" id="432" name="Google Shape;43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4798" y="2167128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8"/>
          <p:cNvSpPr/>
          <p:nvPr/>
        </p:nvSpPr>
        <p:spPr>
          <a:xfrm>
            <a:off x="6295644" y="2503170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Conditions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8"/>
          <p:cNvSpPr/>
          <p:nvPr/>
        </p:nvSpPr>
        <p:spPr>
          <a:xfrm>
            <a:off x="6295644" y="2743200"/>
            <a:ext cx="22974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Extra checks. Only on AC power, only if idle, only on a specific network.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8"/>
          <p:cNvSpPr/>
          <p:nvPr/>
        </p:nvSpPr>
        <p:spPr>
          <a:xfrm>
            <a:off x="342900" y="3360420"/>
            <a:ext cx="8455914" cy="960120"/>
          </a:xfrm>
          <a:prstGeom prst="roundRect">
            <a:avLst>
              <a:gd fmla="val 4286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8"/>
          <p:cNvSpPr/>
          <p:nvPr/>
        </p:nvSpPr>
        <p:spPr>
          <a:xfrm>
            <a:off x="493776" y="351129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8"/>
          <p:cNvSpPr/>
          <p:nvPr/>
        </p:nvSpPr>
        <p:spPr>
          <a:xfrm>
            <a:off x="685800" y="351129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8"/>
          <p:cNvSpPr/>
          <p:nvPr/>
        </p:nvSpPr>
        <p:spPr>
          <a:xfrm>
            <a:off x="877824" y="351129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8"/>
          <p:cNvSpPr/>
          <p:nvPr/>
        </p:nvSpPr>
        <p:spPr>
          <a:xfrm>
            <a:off x="493776" y="3703320"/>
            <a:ext cx="8154162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schtasks /query /fo LIST /v</a:t>
            </a:r>
            <a:b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schtasks /create /tn "Backup" /tr backup.ps1 /sc daily /st 02:00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8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8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TASK SCHEDULER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SIDE BY SIDE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cron vs. Task Scheduler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job, two different configuration styles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9"/>
          <p:cNvSpPr/>
          <p:nvPr/>
        </p:nvSpPr>
        <p:spPr>
          <a:xfrm>
            <a:off x="342900" y="1474470"/>
            <a:ext cx="8455914" cy="582930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9"/>
          <p:cNvSpPr/>
          <p:nvPr/>
        </p:nvSpPr>
        <p:spPr>
          <a:xfrm>
            <a:off x="342900" y="1474470"/>
            <a:ext cx="15087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1851660" y="1474470"/>
            <a:ext cx="336042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LINUX, CRON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5212080" y="1474470"/>
            <a:ext cx="32438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9"/>
          <p:cNvSpPr/>
          <p:nvPr/>
        </p:nvSpPr>
        <p:spPr>
          <a:xfrm>
            <a:off x="342900" y="205740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9"/>
          <p:cNvSpPr/>
          <p:nvPr/>
        </p:nvSpPr>
        <p:spPr>
          <a:xfrm>
            <a:off x="480060" y="2057400"/>
            <a:ext cx="137160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Config style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1851660" y="205740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single line of five fields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5212080" y="2057400"/>
            <a:ext cx="32438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GUI wizard, or an XML task definition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342900" y="264033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9"/>
          <p:cNvSpPr/>
          <p:nvPr/>
        </p:nvSpPr>
        <p:spPr>
          <a:xfrm>
            <a:off x="480060" y="2640330"/>
            <a:ext cx="137160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1851660" y="264033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/etc/crontab, /etc/cron.d/, per user spool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9"/>
          <p:cNvSpPr/>
          <p:nvPr/>
        </p:nvSpPr>
        <p:spPr>
          <a:xfrm>
            <a:off x="5212080" y="2640330"/>
            <a:ext cx="32438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Task Scheduler Library, browsable in the GUI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9"/>
          <p:cNvSpPr/>
          <p:nvPr/>
        </p:nvSpPr>
        <p:spPr>
          <a:xfrm>
            <a:off x="342900" y="322326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9"/>
          <p:cNvSpPr/>
          <p:nvPr/>
        </p:nvSpPr>
        <p:spPr>
          <a:xfrm>
            <a:off x="480060" y="3223260"/>
            <a:ext cx="137160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Trigger types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9"/>
          <p:cNvSpPr/>
          <p:nvPr/>
        </p:nvSpPr>
        <p:spPr>
          <a:xfrm>
            <a:off x="1851660" y="322326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Time based only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5212080" y="3223260"/>
            <a:ext cx="32438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Time, login, idle, or a system event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342900" y="380619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9"/>
          <p:cNvSpPr/>
          <p:nvPr/>
        </p:nvSpPr>
        <p:spPr>
          <a:xfrm>
            <a:off x="480060" y="3806190"/>
            <a:ext cx="137160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List everything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9"/>
          <p:cNvSpPr/>
          <p:nvPr/>
        </p:nvSpPr>
        <p:spPr>
          <a:xfrm>
            <a:off x="1851660" y="3806190"/>
            <a:ext cx="322326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crontab -l, or cat /etc/crontab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9"/>
          <p:cNvSpPr/>
          <p:nvPr/>
        </p:nvSpPr>
        <p:spPr>
          <a:xfrm>
            <a:off x="5212080" y="3806190"/>
            <a:ext cx="324383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schtasks /query, or Task Scheduler GUI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CRON VS TASK SCHEDULER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SETTING A BASELINE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normal looks like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30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0"/>
          <p:cNvSpPr/>
          <p:nvPr/>
        </p:nvSpPr>
        <p:spPr>
          <a:xfrm>
            <a:off x="342900" y="1371600"/>
            <a:ext cx="80924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cannot spot an unwanted process on a host you have never looked at. A fresh install has a predictable, boring set of services running. Know that set, and anything extra stands out.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0"/>
          <p:cNvSpPr/>
          <p:nvPr/>
        </p:nvSpPr>
        <p:spPr>
          <a:xfrm>
            <a:off x="342900" y="198882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0"/>
          <p:cNvSpPr/>
          <p:nvPr/>
        </p:nvSpPr>
        <p:spPr>
          <a:xfrm>
            <a:off x="342900" y="250317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List everything running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30"/>
          <p:cNvSpPr/>
          <p:nvPr/>
        </p:nvSpPr>
        <p:spPr>
          <a:xfrm>
            <a:off x="342900" y="2866644"/>
            <a:ext cx="19888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systemctl list-units --type=service, or Get-Service, on a clean host.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30"/>
          <p:cNvSpPr/>
          <p:nvPr/>
        </p:nvSpPr>
        <p:spPr>
          <a:xfrm>
            <a:off x="2455164" y="198882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filetext-dark.png" id="487" name="Google Shape;48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62149" y="209580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30"/>
          <p:cNvSpPr/>
          <p:nvPr/>
        </p:nvSpPr>
        <p:spPr>
          <a:xfrm>
            <a:off x="2455164" y="250317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Write it down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0"/>
          <p:cNvSpPr/>
          <p:nvPr/>
        </p:nvSpPr>
        <p:spPr>
          <a:xfrm>
            <a:off x="2455164" y="2866644"/>
            <a:ext cx="19888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plain text baseline you can diff against later.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30"/>
          <p:cNvSpPr/>
          <p:nvPr/>
        </p:nvSpPr>
        <p:spPr>
          <a:xfrm>
            <a:off x="4567428" y="198882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lock-dark.png" id="491" name="Google Shape;49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4413" y="209580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0"/>
          <p:cNvSpPr/>
          <p:nvPr/>
        </p:nvSpPr>
        <p:spPr>
          <a:xfrm>
            <a:off x="4567428" y="250317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what starts at boot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0"/>
          <p:cNvSpPr/>
          <p:nvPr/>
        </p:nvSpPr>
        <p:spPr>
          <a:xfrm>
            <a:off x="4567428" y="2866644"/>
            <a:ext cx="19888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systemctl list-unit-files, or Get-CimInstance Win32_StartupCommand.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0"/>
          <p:cNvSpPr/>
          <p:nvPr/>
        </p:nvSpPr>
        <p:spPr>
          <a:xfrm>
            <a:off x="6679692" y="198882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eye-dark.png" id="495" name="Google Shape;495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86677" y="209580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30"/>
          <p:cNvSpPr/>
          <p:nvPr/>
        </p:nvSpPr>
        <p:spPr>
          <a:xfrm>
            <a:off x="6679692" y="250317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Recheck after every change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30"/>
          <p:cNvSpPr/>
          <p:nvPr/>
        </p:nvSpPr>
        <p:spPr>
          <a:xfrm>
            <a:off x="6679692" y="2866644"/>
            <a:ext cx="19888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New software often adds a service or a scheduled task quietly.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NORMAL LOOKS LIKE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services_deck/icons/terminal-white.png" id="500" name="Google Shape;50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9872" y="2091702"/>
            <a:ext cx="240056" cy="24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AUDITING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Tools for watching what's running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31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Built in tools first, deeper tools when something looks wrong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1"/>
          <p:cNvSpPr/>
          <p:nvPr/>
        </p:nvSpPr>
        <p:spPr>
          <a:xfrm>
            <a:off x="342900" y="1474470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1"/>
          <p:cNvSpPr/>
          <p:nvPr/>
        </p:nvSpPr>
        <p:spPr>
          <a:xfrm>
            <a:off x="514350" y="1474470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1"/>
          <p:cNvSpPr/>
          <p:nvPr/>
        </p:nvSpPr>
        <p:spPr>
          <a:xfrm>
            <a:off x="2297430" y="1474470"/>
            <a:ext cx="10972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3394710" y="1474470"/>
            <a:ext cx="52326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snapshot of processes at this exact moment. ps -ef --forest shows the tree.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1"/>
          <p:cNvSpPr/>
          <p:nvPr/>
        </p:nvSpPr>
        <p:spPr>
          <a:xfrm>
            <a:off x="342900" y="1940814"/>
            <a:ext cx="8455914" cy="466344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1"/>
          <p:cNvSpPr/>
          <p:nvPr/>
        </p:nvSpPr>
        <p:spPr>
          <a:xfrm>
            <a:off x="514350" y="1940814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top / htop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1"/>
          <p:cNvSpPr/>
          <p:nvPr/>
        </p:nvSpPr>
        <p:spPr>
          <a:xfrm>
            <a:off x="2297430" y="1940814"/>
            <a:ext cx="10972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1"/>
          <p:cNvSpPr/>
          <p:nvPr/>
        </p:nvSpPr>
        <p:spPr>
          <a:xfrm>
            <a:off x="3394710" y="1940814"/>
            <a:ext cx="52326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live, refreshing view. htop adds color, search, and mouse support.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1"/>
          <p:cNvSpPr/>
          <p:nvPr/>
        </p:nvSpPr>
        <p:spPr>
          <a:xfrm>
            <a:off x="342900" y="2407158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1"/>
          <p:cNvSpPr/>
          <p:nvPr/>
        </p:nvSpPr>
        <p:spPr>
          <a:xfrm>
            <a:off x="514350" y="2407158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Task Manager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1"/>
          <p:cNvSpPr/>
          <p:nvPr/>
        </p:nvSpPr>
        <p:spPr>
          <a:xfrm>
            <a:off x="2297430" y="2407158"/>
            <a:ext cx="10972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1"/>
          <p:cNvSpPr/>
          <p:nvPr/>
        </p:nvSpPr>
        <p:spPr>
          <a:xfrm>
            <a:off x="3394710" y="2407158"/>
            <a:ext cx="52326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built in view. Details tab shows PID, user, and CPU per process.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1"/>
          <p:cNvSpPr/>
          <p:nvPr/>
        </p:nvSpPr>
        <p:spPr>
          <a:xfrm>
            <a:off x="342900" y="2873502"/>
            <a:ext cx="8455914" cy="466344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1"/>
          <p:cNvSpPr/>
          <p:nvPr/>
        </p:nvSpPr>
        <p:spPr>
          <a:xfrm>
            <a:off x="514350" y="2873502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Resource Monitor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31"/>
          <p:cNvSpPr/>
          <p:nvPr/>
        </p:nvSpPr>
        <p:spPr>
          <a:xfrm>
            <a:off x="2297430" y="2873502"/>
            <a:ext cx="10972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3394710" y="2873502"/>
            <a:ext cx="52326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resmon. Shows exactly which process opened which network connection.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342900" y="3339846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1"/>
          <p:cNvSpPr/>
          <p:nvPr/>
        </p:nvSpPr>
        <p:spPr>
          <a:xfrm>
            <a:off x="514350" y="3339846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Process Explorer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1"/>
          <p:cNvSpPr/>
          <p:nvPr/>
        </p:nvSpPr>
        <p:spPr>
          <a:xfrm>
            <a:off x="2297430" y="3339846"/>
            <a:ext cx="10972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Windows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1"/>
          <p:cNvSpPr/>
          <p:nvPr/>
        </p:nvSpPr>
        <p:spPr>
          <a:xfrm>
            <a:off x="3394710" y="3339846"/>
            <a:ext cx="52326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Sysinternals tool. Shows process parentage and checks hashes against VirusTotal.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1"/>
          <p:cNvSpPr/>
          <p:nvPr/>
        </p:nvSpPr>
        <p:spPr>
          <a:xfrm>
            <a:off x="342900" y="4629150"/>
            <a:ext cx="8455914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1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Source: Microsoft Learn, "Process Explorer." Sysinternals, created by Mark Russinovich and Bryce Cogswell, acquired by Microsoft in 2006.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PROCESS TOOLS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AUDITING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Auditing a process: five things to check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2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In roughly this order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2"/>
          <p:cNvSpPr/>
          <p:nvPr/>
        </p:nvSpPr>
        <p:spPr>
          <a:xfrm>
            <a:off x="342900" y="140589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32"/>
          <p:cNvSpPr/>
          <p:nvPr/>
        </p:nvSpPr>
        <p:spPr>
          <a:xfrm>
            <a:off x="342900" y="140589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2"/>
          <p:cNvSpPr/>
          <p:nvPr/>
        </p:nvSpPr>
        <p:spPr>
          <a:xfrm>
            <a:off x="754380" y="1385316"/>
            <a:ext cx="23317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Parent process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2"/>
          <p:cNvSpPr/>
          <p:nvPr/>
        </p:nvSpPr>
        <p:spPr>
          <a:xfrm>
            <a:off x="3188970" y="1385316"/>
            <a:ext cx="5486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What launched it. svchost.exe should come from services.exe, not explorer.exe.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32"/>
          <p:cNvSpPr/>
          <p:nvPr/>
        </p:nvSpPr>
        <p:spPr>
          <a:xfrm>
            <a:off x="342900" y="189966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2"/>
          <p:cNvSpPr/>
          <p:nvPr/>
        </p:nvSpPr>
        <p:spPr>
          <a:xfrm>
            <a:off x="342900" y="189966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2"/>
          <p:cNvSpPr/>
          <p:nvPr/>
        </p:nvSpPr>
        <p:spPr>
          <a:xfrm>
            <a:off x="754380" y="1879092"/>
            <a:ext cx="23317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Executable path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2"/>
          <p:cNvSpPr/>
          <p:nvPr/>
        </p:nvSpPr>
        <p:spPr>
          <a:xfrm>
            <a:off x="3188970" y="1879092"/>
            <a:ext cx="5486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Where the file lives. System32 is normal. Temp or a user's Downloads folder is not.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32"/>
          <p:cNvSpPr/>
          <p:nvPr/>
        </p:nvSpPr>
        <p:spPr>
          <a:xfrm>
            <a:off x="342900" y="239344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2"/>
          <p:cNvSpPr/>
          <p:nvPr/>
        </p:nvSpPr>
        <p:spPr>
          <a:xfrm>
            <a:off x="342900" y="239344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2"/>
          <p:cNvSpPr/>
          <p:nvPr/>
        </p:nvSpPr>
        <p:spPr>
          <a:xfrm>
            <a:off x="754380" y="2372868"/>
            <a:ext cx="23317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Account it runs as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2"/>
          <p:cNvSpPr/>
          <p:nvPr/>
        </p:nvSpPr>
        <p:spPr>
          <a:xfrm>
            <a:off x="3188970" y="2372868"/>
            <a:ext cx="5486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process running as SYSTEM or root deserves more scrutiny than one running as a normal user.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32"/>
          <p:cNvSpPr/>
          <p:nvPr/>
        </p:nvSpPr>
        <p:spPr>
          <a:xfrm>
            <a:off x="342900" y="288721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2"/>
          <p:cNvSpPr/>
          <p:nvPr/>
        </p:nvSpPr>
        <p:spPr>
          <a:xfrm>
            <a:off x="342900" y="288721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2"/>
          <p:cNvSpPr/>
          <p:nvPr/>
        </p:nvSpPr>
        <p:spPr>
          <a:xfrm>
            <a:off x="754380" y="2866644"/>
            <a:ext cx="23317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 connections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2"/>
          <p:cNvSpPr/>
          <p:nvPr/>
        </p:nvSpPr>
        <p:spPr>
          <a:xfrm>
            <a:off x="3188970" y="2866644"/>
            <a:ext cx="5486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netstat, or Resource Monitor, to see what it is talking to and where.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32"/>
          <p:cNvSpPr/>
          <p:nvPr/>
        </p:nvSpPr>
        <p:spPr>
          <a:xfrm>
            <a:off x="342900" y="338099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2"/>
          <p:cNvSpPr/>
          <p:nvPr/>
        </p:nvSpPr>
        <p:spPr>
          <a:xfrm>
            <a:off x="342900" y="338099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2"/>
          <p:cNvSpPr/>
          <p:nvPr/>
        </p:nvSpPr>
        <p:spPr>
          <a:xfrm>
            <a:off x="754380" y="3360420"/>
            <a:ext cx="23317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Hash and signature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2"/>
          <p:cNvSpPr/>
          <p:nvPr/>
        </p:nvSpPr>
        <p:spPr>
          <a:xfrm>
            <a:off x="3188970" y="3360420"/>
            <a:ext cx="54864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Compare the file hash against VirusTotal, and check if it is signed by who it claims to be.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3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AUDITING A PROCESS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ENDING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3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Signals, before commands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3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Linux processes stop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based on specific signals.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3"/>
          <p:cNvSpPr/>
          <p:nvPr/>
        </p:nvSpPr>
        <p:spPr>
          <a:xfrm>
            <a:off x="342900" y="147447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3"/>
          <p:cNvSpPr/>
          <p:nvPr/>
        </p:nvSpPr>
        <p:spPr>
          <a:xfrm>
            <a:off x="548640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lock-white.png" id="572" name="Google Shape;57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709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33"/>
          <p:cNvSpPr/>
          <p:nvPr/>
        </p:nvSpPr>
        <p:spPr>
          <a:xfrm>
            <a:off x="548640" y="216027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SIGTERM, 15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33"/>
          <p:cNvSpPr/>
          <p:nvPr/>
        </p:nvSpPr>
        <p:spPr>
          <a:xfrm>
            <a:off x="548640" y="2434590"/>
            <a:ext cx="229743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polite request. Asks the process to clean up and exit on its own terms. The default signal kill sends.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3"/>
          <p:cNvSpPr/>
          <p:nvPr/>
        </p:nvSpPr>
        <p:spPr>
          <a:xfrm>
            <a:off x="3216402" y="147447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3"/>
          <p:cNvSpPr/>
          <p:nvPr/>
        </p:nvSpPr>
        <p:spPr>
          <a:xfrm>
            <a:off x="3422142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alert-white.png" id="577" name="Google Shape;57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0211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33"/>
          <p:cNvSpPr/>
          <p:nvPr/>
        </p:nvSpPr>
        <p:spPr>
          <a:xfrm>
            <a:off x="3422142" y="216027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SIGKILL, 9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33"/>
          <p:cNvSpPr/>
          <p:nvPr/>
        </p:nvSpPr>
        <p:spPr>
          <a:xfrm>
            <a:off x="3422142" y="2434590"/>
            <a:ext cx="229743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Immediate termination. The kernel forces it. The process gets no chance to clean up, and cannot ignore it.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3"/>
          <p:cNvSpPr/>
          <p:nvPr/>
        </p:nvSpPr>
        <p:spPr>
          <a:xfrm>
            <a:off x="6089904" y="147447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3"/>
          <p:cNvSpPr/>
          <p:nvPr/>
        </p:nvSpPr>
        <p:spPr>
          <a:xfrm>
            <a:off x="6295644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gitbranch-white.png" id="582" name="Google Shape;58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3713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33"/>
          <p:cNvSpPr/>
          <p:nvPr/>
        </p:nvSpPr>
        <p:spPr>
          <a:xfrm>
            <a:off x="6295644" y="216027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SIGHUP,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3"/>
          <p:cNvSpPr/>
          <p:nvPr/>
        </p:nvSpPr>
        <p:spPr>
          <a:xfrm>
            <a:off x="6295644" y="2434590"/>
            <a:ext cx="229743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Historically a hangup. Many daemons treat it as a request to reload their config without a full restart.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3"/>
          <p:cNvSpPr/>
          <p:nvPr/>
        </p:nvSpPr>
        <p:spPr>
          <a:xfrm>
            <a:off x="342900" y="3120390"/>
            <a:ext cx="8092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Try SIGTERM first. Reach for SIGKILL only when a process ignores that and will not stop.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3"/>
          <p:cNvSpPr/>
          <p:nvPr/>
        </p:nvSpPr>
        <p:spPr>
          <a:xfrm>
            <a:off x="342900" y="3531870"/>
            <a:ext cx="8455914" cy="720090"/>
          </a:xfrm>
          <a:prstGeom prst="roundRect">
            <a:avLst>
              <a:gd fmla="val 5714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3"/>
          <p:cNvSpPr/>
          <p:nvPr/>
        </p:nvSpPr>
        <p:spPr>
          <a:xfrm>
            <a:off x="493776" y="368274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3"/>
          <p:cNvSpPr/>
          <p:nvPr/>
        </p:nvSpPr>
        <p:spPr>
          <a:xfrm>
            <a:off x="685800" y="368274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33"/>
          <p:cNvSpPr/>
          <p:nvPr/>
        </p:nvSpPr>
        <p:spPr>
          <a:xfrm>
            <a:off x="877824" y="368274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33"/>
          <p:cNvSpPr/>
          <p:nvPr/>
        </p:nvSpPr>
        <p:spPr>
          <a:xfrm>
            <a:off x="493776" y="3874770"/>
            <a:ext cx="815416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6153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kill -l</a:t>
            </a: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   # list every signal Linux understands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33"/>
          <p:cNvSpPr/>
          <p:nvPr/>
        </p:nvSpPr>
        <p:spPr>
          <a:xfrm>
            <a:off x="7909331" y="342900"/>
            <a:ext cx="891540" cy="219456"/>
          </a:xfrm>
          <a:prstGeom prst="roundRect">
            <a:avLst>
              <a:gd fmla="val 5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3"/>
          <p:cNvSpPr/>
          <p:nvPr/>
        </p:nvSpPr>
        <p:spPr>
          <a:xfrm>
            <a:off x="7909331" y="342900"/>
            <a:ext cx="89154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LINUX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SIGNALS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3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ENDING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Ending a process: the commands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4"/>
          <p:cNvSpPr/>
          <p:nvPr/>
        </p:nvSpPr>
        <p:spPr>
          <a:xfrm>
            <a:off x="342900" y="1474470"/>
            <a:ext cx="40119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4AD4C4"/>
                </a:solidFill>
                <a:latin typeface="Cambria"/>
                <a:ea typeface="Cambria"/>
                <a:cs typeface="Cambria"/>
                <a:sym typeface="Cambria"/>
              </a:rPr>
              <a:t>LINUX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4"/>
          <p:cNvSpPr/>
          <p:nvPr/>
        </p:nvSpPr>
        <p:spPr>
          <a:xfrm>
            <a:off x="342900" y="181737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kill 4821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4"/>
          <p:cNvSpPr/>
          <p:nvPr/>
        </p:nvSpPr>
        <p:spPr>
          <a:xfrm>
            <a:off x="342900" y="203682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Sends SIGTERM to one PID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4"/>
          <p:cNvSpPr/>
          <p:nvPr/>
        </p:nvSpPr>
        <p:spPr>
          <a:xfrm>
            <a:off x="342900" y="240030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kill -9 4821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4"/>
          <p:cNvSpPr/>
          <p:nvPr/>
        </p:nvSpPr>
        <p:spPr>
          <a:xfrm>
            <a:off x="342900" y="261975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Sends SIGKILL to one PID, no cleanup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4"/>
          <p:cNvSpPr/>
          <p:nvPr/>
        </p:nvSpPr>
        <p:spPr>
          <a:xfrm>
            <a:off x="342900" y="298323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killall nginx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4"/>
          <p:cNvSpPr/>
          <p:nvPr/>
        </p:nvSpPr>
        <p:spPr>
          <a:xfrm>
            <a:off x="342900" y="320268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Kills every process matching that exact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4"/>
          <p:cNvSpPr/>
          <p:nvPr/>
        </p:nvSpPr>
        <p:spPr>
          <a:xfrm>
            <a:off x="342900" y="356616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pkill -u jsmith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4"/>
          <p:cNvSpPr/>
          <p:nvPr/>
        </p:nvSpPr>
        <p:spPr>
          <a:xfrm>
            <a:off x="342900" y="378561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Kills every process owned by that user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4"/>
          <p:cNvSpPr/>
          <p:nvPr/>
        </p:nvSpPr>
        <p:spPr>
          <a:xfrm>
            <a:off x="4766310" y="1474470"/>
            <a:ext cx="40119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E88888"/>
                </a:solidFill>
                <a:latin typeface="Cambria"/>
                <a:ea typeface="Cambria"/>
                <a:cs typeface="Cambria"/>
                <a:sym typeface="Cambria"/>
              </a:rPr>
              <a:t>WINDOWS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34"/>
          <p:cNvSpPr/>
          <p:nvPr/>
        </p:nvSpPr>
        <p:spPr>
          <a:xfrm>
            <a:off x="4766310" y="181737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taskkill /PID 4821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4"/>
          <p:cNvSpPr/>
          <p:nvPr/>
        </p:nvSpPr>
        <p:spPr>
          <a:xfrm>
            <a:off x="4766310" y="203682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Ends one process by PID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4"/>
          <p:cNvSpPr/>
          <p:nvPr/>
        </p:nvSpPr>
        <p:spPr>
          <a:xfrm>
            <a:off x="4766310" y="240030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taskkill /PID 4821 /F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4"/>
          <p:cNvSpPr/>
          <p:nvPr/>
        </p:nvSpPr>
        <p:spPr>
          <a:xfrm>
            <a:off x="4766310" y="261975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Forces it, the taskkill equivalent of SIGKILL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4"/>
          <p:cNvSpPr/>
          <p:nvPr/>
        </p:nvSpPr>
        <p:spPr>
          <a:xfrm>
            <a:off x="4766310" y="298323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taskkill /IM scvhost.exe /F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4"/>
          <p:cNvSpPr/>
          <p:nvPr/>
        </p:nvSpPr>
        <p:spPr>
          <a:xfrm>
            <a:off x="4766310" y="320268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Ends every process matching that image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4"/>
          <p:cNvSpPr/>
          <p:nvPr/>
        </p:nvSpPr>
        <p:spPr>
          <a:xfrm>
            <a:off x="4766310" y="356616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Stop-Process -Name notepad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4"/>
          <p:cNvSpPr/>
          <p:nvPr/>
        </p:nvSpPr>
        <p:spPr>
          <a:xfrm>
            <a:off x="4766310" y="378561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PowerShell equivalent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ENDING PROCESSES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ENDING PROCESSES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3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Process vs. service: kill the right thing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5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supervised process does not stay dead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5"/>
          <p:cNvSpPr/>
          <p:nvPr/>
        </p:nvSpPr>
        <p:spPr>
          <a:xfrm>
            <a:off x="342900" y="1440180"/>
            <a:ext cx="8455914" cy="925830"/>
          </a:xfrm>
          <a:prstGeom prst="roundRect">
            <a:avLst>
              <a:gd fmla="val 5926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5"/>
          <p:cNvSpPr/>
          <p:nvPr/>
        </p:nvSpPr>
        <p:spPr>
          <a:xfrm>
            <a:off x="582930" y="1440180"/>
            <a:ext cx="7955280" cy="9258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846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If a process is managed by systemd or the Service Control Manager, killing the PID alone does nothing lasting. The manager notices it died and starts a fresh one, often within a second.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5"/>
          <p:cNvSpPr/>
          <p:nvPr/>
        </p:nvSpPr>
        <p:spPr>
          <a:xfrm>
            <a:off x="342900" y="2571750"/>
            <a:ext cx="8455914" cy="4457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35"/>
          <p:cNvSpPr/>
          <p:nvPr/>
        </p:nvSpPr>
        <p:spPr>
          <a:xfrm>
            <a:off x="514350" y="2571750"/>
            <a:ext cx="356616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stop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35"/>
          <p:cNvSpPr/>
          <p:nvPr/>
        </p:nvSpPr>
        <p:spPr>
          <a:xfrm>
            <a:off x="4080510" y="2571750"/>
            <a:ext cx="4546854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Stops it now, through systemd, the correct way to end a 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35"/>
          <p:cNvSpPr/>
          <p:nvPr/>
        </p:nvSpPr>
        <p:spPr>
          <a:xfrm>
            <a:off x="342900" y="3017520"/>
            <a:ext cx="8455914" cy="44577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35"/>
          <p:cNvSpPr/>
          <p:nvPr/>
        </p:nvSpPr>
        <p:spPr>
          <a:xfrm>
            <a:off x="514350" y="3017520"/>
            <a:ext cx="356616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systemctl disable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35"/>
          <p:cNvSpPr/>
          <p:nvPr/>
        </p:nvSpPr>
        <p:spPr>
          <a:xfrm>
            <a:off x="4080510" y="3017520"/>
            <a:ext cx="4546854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Stops it from starting again at the next boot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35"/>
          <p:cNvSpPr/>
          <p:nvPr/>
        </p:nvSpPr>
        <p:spPr>
          <a:xfrm>
            <a:off x="342900" y="3463290"/>
            <a:ext cx="8455914" cy="4457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35"/>
          <p:cNvSpPr/>
          <p:nvPr/>
        </p:nvSpPr>
        <p:spPr>
          <a:xfrm>
            <a:off x="514350" y="3463290"/>
            <a:ext cx="356616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Stop-Service name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35"/>
          <p:cNvSpPr/>
          <p:nvPr/>
        </p:nvSpPr>
        <p:spPr>
          <a:xfrm>
            <a:off x="4080510" y="3463290"/>
            <a:ext cx="4546854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Stops it now, through the Service Control Manager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35"/>
          <p:cNvSpPr/>
          <p:nvPr/>
        </p:nvSpPr>
        <p:spPr>
          <a:xfrm>
            <a:off x="342900" y="3909060"/>
            <a:ext cx="8455914" cy="44577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35"/>
          <p:cNvSpPr/>
          <p:nvPr/>
        </p:nvSpPr>
        <p:spPr>
          <a:xfrm>
            <a:off x="514350" y="3909060"/>
            <a:ext cx="356616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Set-Service name -StartupType Disabled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5"/>
          <p:cNvSpPr/>
          <p:nvPr/>
        </p:nvSpPr>
        <p:spPr>
          <a:xfrm>
            <a:off x="4080510" y="3909060"/>
            <a:ext cx="4546854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Stops it from starting again at the next boot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3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PROCESS VS SERVICE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3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Quick reference commands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6"/>
          <p:cNvSpPr/>
          <p:nvPr/>
        </p:nvSpPr>
        <p:spPr>
          <a:xfrm>
            <a:off x="342900" y="1083564"/>
            <a:ext cx="80238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commands from tonight, side by side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6"/>
          <p:cNvSpPr/>
          <p:nvPr/>
        </p:nvSpPr>
        <p:spPr>
          <a:xfrm>
            <a:off x="342900" y="1474470"/>
            <a:ext cx="40119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LINUX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36"/>
          <p:cNvSpPr/>
          <p:nvPr/>
        </p:nvSpPr>
        <p:spPr>
          <a:xfrm>
            <a:off x="342900" y="181737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systemctl list-units --type=service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36"/>
          <p:cNvSpPr/>
          <p:nvPr/>
        </p:nvSpPr>
        <p:spPr>
          <a:xfrm>
            <a:off x="342900" y="203682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 every running 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36"/>
          <p:cNvSpPr/>
          <p:nvPr/>
        </p:nvSpPr>
        <p:spPr>
          <a:xfrm>
            <a:off x="342900" y="240030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systemctl status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6"/>
          <p:cNvSpPr/>
          <p:nvPr/>
        </p:nvSpPr>
        <p:spPr>
          <a:xfrm>
            <a:off x="342900" y="261975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Detail and recent logs for one 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36"/>
          <p:cNvSpPr/>
          <p:nvPr/>
        </p:nvSpPr>
        <p:spPr>
          <a:xfrm>
            <a:off x="342900" y="298323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ps -ef --forest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36"/>
          <p:cNvSpPr/>
          <p:nvPr/>
        </p:nvSpPr>
        <p:spPr>
          <a:xfrm>
            <a:off x="342900" y="320268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Process tree, parent to child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36"/>
          <p:cNvSpPr/>
          <p:nvPr/>
        </p:nvSpPr>
        <p:spPr>
          <a:xfrm>
            <a:off x="342900" y="356616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crontab -l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36"/>
          <p:cNvSpPr/>
          <p:nvPr/>
        </p:nvSpPr>
        <p:spPr>
          <a:xfrm>
            <a:off x="342900" y="378561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 the current user's scheduled jobs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36"/>
          <p:cNvSpPr/>
          <p:nvPr/>
        </p:nvSpPr>
        <p:spPr>
          <a:xfrm>
            <a:off x="342900" y="414909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journalctl -u name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36"/>
          <p:cNvSpPr/>
          <p:nvPr/>
        </p:nvSpPr>
        <p:spPr>
          <a:xfrm>
            <a:off x="342900" y="436854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Full log history for one unit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36"/>
          <p:cNvSpPr/>
          <p:nvPr/>
        </p:nvSpPr>
        <p:spPr>
          <a:xfrm>
            <a:off x="4766310" y="1474470"/>
            <a:ext cx="40119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300"/>
              <a:buFont typeface="Cambria"/>
              <a:buNone/>
            </a:pPr>
            <a:r>
              <a:rPr b="1" i="0" lang="en" sz="1300" u="none" cap="none" strike="noStrike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WINDOWS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36"/>
          <p:cNvSpPr/>
          <p:nvPr/>
        </p:nvSpPr>
        <p:spPr>
          <a:xfrm>
            <a:off x="4766310" y="181737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Get-Service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36"/>
          <p:cNvSpPr/>
          <p:nvPr/>
        </p:nvSpPr>
        <p:spPr>
          <a:xfrm>
            <a:off x="4766310" y="203682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 every service and its status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36"/>
          <p:cNvSpPr/>
          <p:nvPr/>
        </p:nvSpPr>
        <p:spPr>
          <a:xfrm>
            <a:off x="4766310" y="240030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Get-Service name | Format-List *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36"/>
          <p:cNvSpPr/>
          <p:nvPr/>
        </p:nvSpPr>
        <p:spPr>
          <a:xfrm>
            <a:off x="4766310" y="261975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Detail for one service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6"/>
          <p:cNvSpPr/>
          <p:nvPr/>
        </p:nvSpPr>
        <p:spPr>
          <a:xfrm>
            <a:off x="4766310" y="298323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Get-Process | Sort-Object -Descending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36"/>
          <p:cNvSpPr/>
          <p:nvPr/>
        </p:nvSpPr>
        <p:spPr>
          <a:xfrm>
            <a:off x="4766310" y="320268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Process list, heaviest first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36"/>
          <p:cNvSpPr/>
          <p:nvPr/>
        </p:nvSpPr>
        <p:spPr>
          <a:xfrm>
            <a:off x="4766310" y="356616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schtasks /query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36"/>
          <p:cNvSpPr/>
          <p:nvPr/>
        </p:nvSpPr>
        <p:spPr>
          <a:xfrm>
            <a:off x="4766310" y="378561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 scheduled tasks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36"/>
          <p:cNvSpPr/>
          <p:nvPr/>
        </p:nvSpPr>
        <p:spPr>
          <a:xfrm>
            <a:off x="4766310" y="4149090"/>
            <a:ext cx="401193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onsolas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Get-WinEvent -LogName System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36"/>
          <p:cNvSpPr/>
          <p:nvPr/>
        </p:nvSpPr>
        <p:spPr>
          <a:xfrm>
            <a:off x="4766310" y="4368546"/>
            <a:ext cx="40119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System event log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3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QUICK REFERENCE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3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37"/>
          <p:cNvSpPr/>
          <p:nvPr/>
        </p:nvSpPr>
        <p:spPr>
          <a:xfrm>
            <a:off x="34290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freedesktop.org: systemd documentation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37"/>
          <p:cNvSpPr/>
          <p:nvPr/>
        </p:nvSpPr>
        <p:spPr>
          <a:xfrm>
            <a:off x="34290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freedesktop.org/wiki/Software/systemd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7"/>
          <p:cNvSpPr/>
          <p:nvPr/>
        </p:nvSpPr>
        <p:spPr>
          <a:xfrm>
            <a:off x="466344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systemd.unit(5),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37"/>
          <p:cNvSpPr/>
          <p:nvPr/>
        </p:nvSpPr>
        <p:spPr>
          <a:xfrm>
            <a:off x="466344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37"/>
          <p:cNvSpPr/>
          <p:nvPr/>
        </p:nvSpPr>
        <p:spPr>
          <a:xfrm>
            <a:off x="342900" y="203682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crontab(5),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7"/>
          <p:cNvSpPr/>
          <p:nvPr/>
        </p:nvSpPr>
        <p:spPr>
          <a:xfrm>
            <a:off x="342900" y="231114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37"/>
          <p:cNvSpPr/>
          <p:nvPr/>
        </p:nvSpPr>
        <p:spPr>
          <a:xfrm>
            <a:off x="4663440" y="203682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signal(7),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37"/>
          <p:cNvSpPr/>
          <p:nvPr/>
        </p:nvSpPr>
        <p:spPr>
          <a:xfrm>
            <a:off x="4663440" y="231114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man7.org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37"/>
          <p:cNvSpPr/>
          <p:nvPr/>
        </p:nvSpPr>
        <p:spPr>
          <a:xfrm>
            <a:off x="342900" y="270205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Service Control Manager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37"/>
          <p:cNvSpPr/>
          <p:nvPr/>
        </p:nvSpPr>
        <p:spPr>
          <a:xfrm>
            <a:off x="342900" y="297637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37"/>
          <p:cNvSpPr/>
          <p:nvPr/>
        </p:nvSpPr>
        <p:spPr>
          <a:xfrm>
            <a:off x="4663440" y="270205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HKLM Services registry tree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37"/>
          <p:cNvSpPr/>
          <p:nvPr/>
        </p:nvSpPr>
        <p:spPr>
          <a:xfrm>
            <a:off x="4663440" y="297637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37"/>
          <p:cNvSpPr/>
          <p:nvPr/>
        </p:nvSpPr>
        <p:spPr>
          <a:xfrm>
            <a:off x="342900" y="336727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Task Scheduler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37"/>
          <p:cNvSpPr/>
          <p:nvPr/>
        </p:nvSpPr>
        <p:spPr>
          <a:xfrm>
            <a:off x="342900" y="364159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37"/>
          <p:cNvSpPr/>
          <p:nvPr/>
        </p:nvSpPr>
        <p:spPr>
          <a:xfrm>
            <a:off x="4663440" y="336727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Sysinternals, Process Explorer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37"/>
          <p:cNvSpPr/>
          <p:nvPr/>
        </p:nvSpPr>
        <p:spPr>
          <a:xfrm>
            <a:off x="4663440" y="364159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learn.microsoft.com/sysinternals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37"/>
          <p:cNvSpPr/>
          <p:nvPr/>
        </p:nvSpPr>
        <p:spPr>
          <a:xfrm>
            <a:off x="342900" y="403250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 T1547.001: Registry Run Keys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37"/>
          <p:cNvSpPr/>
          <p:nvPr/>
        </p:nvSpPr>
        <p:spPr>
          <a:xfrm>
            <a:off x="342900" y="430682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37"/>
          <p:cNvSpPr/>
          <p:nvPr/>
        </p:nvSpPr>
        <p:spPr>
          <a:xfrm>
            <a:off x="4663440" y="403250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 T1543: Create or Modify System Process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37"/>
          <p:cNvSpPr/>
          <p:nvPr/>
        </p:nvSpPr>
        <p:spPr>
          <a:xfrm>
            <a:off x="4663440" y="430682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3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3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8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38"/>
          <p:cNvSpPr/>
          <p:nvPr/>
        </p:nvSpPr>
        <p:spPr>
          <a:xfrm>
            <a:off x="377190" y="1337310"/>
            <a:ext cx="843534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Thursday: Finding Unwanted Processes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38"/>
          <p:cNvSpPr/>
          <p:nvPr/>
        </p:nvSpPr>
        <p:spPr>
          <a:xfrm>
            <a:off x="377190" y="1954530"/>
            <a:ext cx="74066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now know what normal background activity looks like. Thursday is about spotting what does not belong: fake services, planted scheduled tasks, and processes with no good explanation.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38"/>
          <p:cNvSpPr/>
          <p:nvPr/>
        </p:nvSpPr>
        <p:spPr>
          <a:xfrm>
            <a:off x="377190" y="288036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map-dark.png" id="716" name="Google Shape;71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79" y="29552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38"/>
          <p:cNvSpPr/>
          <p:nvPr/>
        </p:nvSpPr>
        <p:spPr>
          <a:xfrm>
            <a:off x="788670" y="28666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38"/>
          <p:cNvSpPr/>
          <p:nvPr/>
        </p:nvSpPr>
        <p:spPr>
          <a:xfrm>
            <a:off x="377190" y="329184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clock-dark.png" id="719" name="Google Shape;719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79" y="33667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38"/>
          <p:cNvSpPr/>
          <p:nvPr/>
        </p:nvSpPr>
        <p:spPr>
          <a:xfrm>
            <a:off x="788670" y="32781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38"/>
          <p:cNvSpPr/>
          <p:nvPr/>
        </p:nvSpPr>
        <p:spPr>
          <a:xfrm>
            <a:off x="377190" y="370332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ervices_deck/icons/alert-dark.png" id="722" name="Google Shape;722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079" y="377820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38"/>
          <p:cNvSpPr/>
          <p:nvPr/>
        </p:nvSpPr>
        <p:spPr>
          <a:xfrm>
            <a:off x="788670" y="368960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material?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3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3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