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 id="2147483661" r:id="rId5"/>
  </p:sldMasterIdLst>
  <p:notesMasterIdLst>
    <p:notesMasterId r:id="rId6"/>
  </p:notesMasterIdLst>
  <p:sldIdLst>
    <p:sldId id="256" r:id="rId7"/>
    <p:sldId id="287" r:id="rId38"/>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f52ff026b3_1_0: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 name="Google Shape;54;g3f52ff026b3_1_0: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55" name="Google Shape;55;g3f52ff026b3_1_0: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f52ff026b3_1_11: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 name="Google Shape;65;g3f52ff026b3_1_11: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6" name="Google Shape;66;g3f52ff026b3_1_11: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f52ff026b3_1_51: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g3f52ff026b3_1_51: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7" name="Google Shape;107;g3f52ff026b3_1_51: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f52ff026b3_1_60: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g3f52ff026b3_1_60: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17" name="Google Shape;117;g3f52ff026b3_1_60: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f52ff026b3_1_85: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g3f52ff026b3_1_85: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43" name="Google Shape;143;g3f52ff026b3_1_85: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f52ff026b3_1_122: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g3f52ff026b3_1_122: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81" name="Google Shape;181;g3f52ff026b3_1_122: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f52ff026b3_1_148: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 name="Google Shape;207;g3f52ff026b3_1_148: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208" name="Google Shape;208;g3f52ff026b3_1_148: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f52ff026b3_1_171: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g3f52ff026b3_1_171: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232" name="Google Shape;232;g3f52ff026b3_1_171: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f52ff026b3_1_206: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7" name="Google Shape;267;g3f52ff026b3_1_206: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268" name="Google Shape;268;g3f52ff026b3_1_206: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f52ff026b3_1_231: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g3f52ff026b3_1_231: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294" name="Google Shape;294;g3f52ff026b3_1_231: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f52ff026b3_1_254: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7" name="Google Shape;317;g3f52ff026b3_1_254: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318" name="Google Shape;318;g3f52ff026b3_1_254: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f52ff026b3_1_277: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1" name="Google Shape;341;g3f52ff026b3_1_277: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342" name="Google Shape;342;g3f52ff026b3_1_277: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3f52ff026b3_1_299: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4" name="Google Shape;364;g3f52ff026b3_1_299: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365" name="Google Shape;365;g3f52ff026b3_1_299: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f52ff026b3_1_350: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6" name="Google Shape;416;g3f52ff026b3_1_350: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417" name="Google Shape;417;g3f52ff026b3_1_350: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3f52ff026b3_1_376: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3" name="Google Shape;443;g3f52ff026b3_1_376: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444" name="Google Shape;444;g3f52ff026b3_1_376: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3f52ff026b3_1_405: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3" name="Google Shape;473;g3f52ff026b3_1_405: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474" name="Google Shape;474;g3f52ff026b3_1_405: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3f52ff026b3_1_430: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9" name="Google Shape;499;g3f52ff026b3_1_430: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500" name="Google Shape;500;g3f52ff026b3_1_430: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3f52ff026b3_1_461: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1" name="Google Shape;531;g3f52ff026b3_1_461: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532" name="Google Shape;532;g3f52ff026b3_1_461: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3f52ff026b3_1_495: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6" name="Google Shape;566;g3f52ff026b3_1_495: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567" name="Google Shape;567;g3f52ff026b3_1_495: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3f52ff026b3_1_508: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0" name="Google Shape;580;g3f52ff026b3_1_508: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581" name="Google Shape;581;g3f52ff026b3_1_508: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g3f52ff026b3_1_548: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1" name="Google Shape;621;g3f52ff026b3_1_548: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22" name="Google Shape;622;g3f52ff026b3_1_548: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3f52ff026b3_1_575: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9" name="Google Shape;649;g3f52ff026b3_1_575: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50" name="Google Shape;650;g3f52ff026b3_1_575: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3f52ff026b3_1_623: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8" name="Google Shape;698;g3f52ff026b3_1_623: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99" name="Google Shape;699;g3f52ff026b3_1_623: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g3f52ff026b3_1_653: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9" name="Google Shape;729;g3f52ff026b3_1_653: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30" name="Google Shape;730;g3f52ff026b3_1_653: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3f52ff026b3_1_681: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8" name="Google Shape;758;g3f52ff026b3_1_681: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59" name="Google Shape;759;g3f52ff026b3_1_681: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g3f52ff026b3_1_704: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2" name="Google Shape;782;g3f52ff026b3_1_704: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83" name="Google Shape;783;g3f52ff026b3_1_704: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g3f52ff026b3_1_744: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3" name="Google Shape;823;g3f52ff026b3_1_744: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24" name="Google Shape;824;g3f52ff026b3_1_744: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3f52ff026b3_1_769: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9" name="Google Shape;849;g3f52ff026b3_1_769: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50" name="Google Shape;850;g3f52ff026b3_1_769: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g3f52ff026b3_1_796: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7" name="Google Shape;877;g3f52ff026b3_1_796: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78" name="Google Shape;878;g3f52ff026b3_1_796: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g3f52ff026b3_1_834: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6" name="Google Shape;916;g3f52ff026b3_1_834: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17" name="Google Shape;917;g3f52ff026b3_1_834: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g3f52ff026b3_1_862: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5" name="Google Shape;945;g3f52ff026b3_1_862: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46" name="Google Shape;946;g3f52ff026b3_1_862: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51" name="Shape 5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5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9.png"/><Relationship Id="rId6" Type="http://schemas.openxmlformats.org/officeDocument/2006/relationships/image" Target="../media/image5.png"/><Relationship Id="rId7" Type="http://schemas.openxmlformats.org/officeDocument/2006/relationships/image" Target="../media/image23.png"/><Relationship Id="rId8" Type="http://schemas.openxmlformats.org/officeDocument/2006/relationships/image" Target="../media/image7.png"/><Relationship Id="rId9" Type="http://schemas.openxmlformats.org/officeDocument/2006/relationships/image" Target="../media/image12.png"/><Relationship Id="rId10"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4.png"/><Relationship Id="rId6"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6.png"/><Relationship Id="rId6"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25.png"/><Relationship Id="rId5"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24.png"/><Relationship Id="rId6"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9.png"/><Relationship Id="rId4" Type="http://schemas.openxmlformats.org/officeDocument/2006/relationships/image" Target="../media/image14.png"/><Relationship Id="rId5" Type="http://schemas.openxmlformats.org/officeDocument/2006/relationships/image" Target="../media/image5.png"/><Relationship Id="rId6"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7.png"/><Relationship Id="rId4" Type="http://schemas.openxmlformats.org/officeDocument/2006/relationships/image" Target="../media/image11.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17.png"/><Relationship Id="rId4" Type="http://schemas.openxmlformats.org/officeDocument/2006/relationships/image" Target="../media/image13.png"/><Relationship Id="rId5"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13.png"/><Relationship Id="rId4" Type="http://schemas.openxmlformats.org/officeDocument/2006/relationships/image" Target="../media/image17.png"/><Relationship Id="rId5"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17.png"/><Relationship Id="rId4" Type="http://schemas.openxmlformats.org/officeDocument/2006/relationships/image" Target="../media/image13.png"/><Relationship Id="rId5"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17.png"/><Relationship Id="rId4" Type="http://schemas.openxmlformats.org/officeDocument/2006/relationships/image" Target="../media/image20.png"/><Relationship Id="rId5"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21.png"/><Relationship Id="rId4" Type="http://schemas.openxmlformats.org/officeDocument/2006/relationships/image" Target="../media/image18.png"/><Relationship Id="rId5"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56" name="Shape 56"/>
        <p:cNvGrpSpPr/>
        <p:nvPr/>
      </p:nvGrpSpPr>
      <p:grpSpPr>
        <a:xfrm>
          <a:off x="0" y="0"/>
          <a:ext cx="0" cy="0"/>
          <a:chOff x="0" y="0"/>
          <a:chExt cx="0" cy="0"/>
        </a:xfrm>
      </p:grpSpPr>
      <p:sp>
        <p:nvSpPr>
          <p:cNvPr id="57" name="Google Shape;57;p15"/>
          <p:cNvSpPr/>
          <p:nvPr/>
        </p:nvSpPr>
        <p:spPr>
          <a:xfrm>
            <a:off x="377190" y="1748790"/>
            <a:ext cx="68580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AD4C4"/>
              </a:buClr>
              <a:buSzPts val="1100"/>
              <a:buFont typeface="Calibri"/>
              <a:buNone/>
            </a:pPr>
            <a:r>
              <a:rPr b="1" i="0" lang="en" sz="1100" u="none" cap="none" strike="noStrike">
                <a:solidFill>
                  <a:srgbClr val="4AD4C4"/>
                </a:solidFill>
                <a:latin typeface="Calibri"/>
                <a:ea typeface="Calibri"/>
                <a:cs typeface="Calibri"/>
                <a:sym typeface="Calibri"/>
              </a:rPr>
              <a:t>TUESDAY SESSION · WEEK 7</a:t>
            </a:r>
            <a:endParaRPr b="0" i="0" sz="1100" u="none" cap="none" strike="noStrike">
              <a:solidFill>
                <a:schemeClr val="dk1"/>
              </a:solidFill>
              <a:latin typeface="Calibri"/>
              <a:ea typeface="Calibri"/>
              <a:cs typeface="Calibri"/>
              <a:sym typeface="Calibri"/>
            </a:endParaRPr>
          </a:p>
        </p:txBody>
      </p:sp>
      <p:sp>
        <p:nvSpPr>
          <p:cNvPr id="58" name="Google Shape;58;p15"/>
          <p:cNvSpPr/>
          <p:nvPr/>
        </p:nvSpPr>
        <p:spPr>
          <a:xfrm>
            <a:off x="377190" y="2023110"/>
            <a:ext cx="8435340" cy="8915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3000"/>
              <a:buFont typeface="Cambria"/>
              <a:buNone/>
            </a:pPr>
            <a:r>
              <a:rPr b="1" i="0" lang="en" sz="3000" u="none" cap="none" strike="noStrike">
                <a:solidFill>
                  <a:srgbClr val="FFFFFF"/>
                </a:solidFill>
                <a:latin typeface="Cambria"/>
                <a:ea typeface="Cambria"/>
                <a:cs typeface="Cambria"/>
                <a:sym typeface="Cambria"/>
              </a:rPr>
              <a:t>OS Permissions &amp; Access Control</a:t>
            </a:r>
            <a:endParaRPr b="0" i="0" sz="3000" u="none" cap="none" strike="noStrike">
              <a:solidFill>
                <a:schemeClr val="dk1"/>
              </a:solidFill>
              <a:latin typeface="Calibri"/>
              <a:ea typeface="Calibri"/>
              <a:cs typeface="Calibri"/>
              <a:sym typeface="Calibri"/>
            </a:endParaRPr>
          </a:p>
        </p:txBody>
      </p:sp>
      <p:sp>
        <p:nvSpPr>
          <p:cNvPr id="59" name="Google Shape;59;p15"/>
          <p:cNvSpPr/>
          <p:nvPr/>
        </p:nvSpPr>
        <p:spPr>
          <a:xfrm>
            <a:off x="377190" y="2743200"/>
            <a:ext cx="754380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6E1D6"/>
              </a:buClr>
              <a:buSzPts val="1200"/>
              <a:buFont typeface="Calibri"/>
              <a:buNone/>
            </a:pPr>
            <a:r>
              <a:rPr b="0" i="0" lang="en" sz="1200" u="none" cap="none" strike="noStrike">
                <a:solidFill>
                  <a:srgbClr val="E6E1D6"/>
                </a:solidFill>
                <a:latin typeface="Calibri"/>
                <a:ea typeface="Calibri"/>
                <a:cs typeface="Calibri"/>
                <a:sym typeface="Calibri"/>
              </a:rPr>
              <a:t>How users, roles, and processes get limited to what they are allowed to do</a:t>
            </a:r>
            <a:endParaRPr b="0" i="0" sz="1200" u="none" cap="none" strike="noStrike">
              <a:solidFill>
                <a:schemeClr val="dk1"/>
              </a:solidFill>
              <a:latin typeface="Calibri"/>
              <a:ea typeface="Calibri"/>
              <a:cs typeface="Calibri"/>
              <a:sym typeface="Calibri"/>
            </a:endParaRPr>
          </a:p>
        </p:txBody>
      </p:sp>
      <p:cxnSp>
        <p:nvCxnSpPr>
          <p:cNvPr id="60" name="Google Shape;60;p15"/>
          <p:cNvCxnSpPr/>
          <p:nvPr/>
        </p:nvCxnSpPr>
        <p:spPr>
          <a:xfrm>
            <a:off x="377190" y="3223260"/>
            <a:ext cx="754380" cy="0"/>
          </a:xfrm>
          <a:prstGeom prst="straightConnector1">
            <a:avLst/>
          </a:prstGeom>
          <a:noFill/>
          <a:ln cap="flat" cmpd="sng" w="31750">
            <a:solidFill>
              <a:srgbClr val="1C7268"/>
            </a:solidFill>
            <a:prstDash val="solid"/>
            <a:round/>
            <a:headEnd len="sm" w="sm" type="none"/>
            <a:tailEnd len="sm" w="sm" type="none"/>
          </a:ln>
        </p:spPr>
      </p:cxnSp>
      <p:sp>
        <p:nvSpPr>
          <p:cNvPr id="61" name="Google Shape;61;p15"/>
          <p:cNvSpPr/>
          <p:nvPr/>
        </p:nvSpPr>
        <p:spPr>
          <a:xfrm>
            <a:off x="377190" y="4594860"/>
            <a:ext cx="548640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A39A8C"/>
              </a:buClr>
              <a:buSzPts val="900"/>
              <a:buFont typeface="Calibri"/>
              <a:buNone/>
            </a:pPr>
            <a:r>
              <a:rPr b="0" i="0" lang="en" sz="900" u="none" cap="none" strike="noStrike">
                <a:solidFill>
                  <a:srgbClr val="A39A8C"/>
                </a:solidFill>
                <a:latin typeface="Calibri"/>
                <a:ea typeface="Calibri"/>
                <a:cs typeface="Calibri"/>
                <a:sym typeface="Calibri"/>
              </a:rPr>
              <a:t>Tuesdays &amp; Thursdays, 5:30-7:00 PM  •  Simons 281</a:t>
            </a:r>
            <a:endParaRPr b="0" i="0" sz="900" u="none" cap="none" strike="noStrike">
              <a:solidFill>
                <a:schemeClr val="dk1"/>
              </a:solidFill>
              <a:latin typeface="Calibri"/>
              <a:ea typeface="Calibri"/>
              <a:cs typeface="Calibri"/>
              <a:sym typeface="Calibri"/>
            </a:endParaRPr>
          </a:p>
        </p:txBody>
      </p:sp>
      <p:pic>
        <p:nvPicPr>
          <p:cNvPr descr="./logo-stk-w.png" id="62" name="Google Shape;62;p15"/>
          <p:cNvPicPr preferRelativeResize="0"/>
          <p:nvPr/>
        </p:nvPicPr>
        <p:blipFill rotWithShape="1">
          <a:blip r:embed="rId3">
            <a:alphaModFix/>
          </a:blip>
          <a:srcRect b="0" l="0" r="0" t="0"/>
          <a:stretch/>
        </p:blipFill>
        <p:spPr>
          <a:xfrm>
            <a:off x="548640" y="356616"/>
            <a:ext cx="994412" cy="90388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67" name="Shape 67"/>
        <p:cNvGrpSpPr/>
        <p:nvPr/>
      </p:nvGrpSpPr>
      <p:grpSpPr>
        <a:xfrm>
          <a:off x="0" y="0"/>
          <a:ext cx="0" cy="0"/>
          <a:chOff x="0" y="0"/>
          <a:chExt cx="0" cy="0"/>
        </a:xfrm>
      </p:grpSpPr>
      <p:sp>
        <p:nvSpPr>
          <p:cNvPr id="68" name="Google Shape;68;p16"/>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AGENDA</a:t>
            </a:r>
            <a:endParaRPr b="0" i="0" sz="1000" u="none" cap="none" strike="noStrike">
              <a:solidFill>
                <a:schemeClr val="dk1"/>
              </a:solidFill>
              <a:latin typeface="Calibri"/>
              <a:ea typeface="Calibri"/>
              <a:cs typeface="Calibri"/>
              <a:sym typeface="Calibri"/>
            </a:endParaRPr>
          </a:p>
        </p:txBody>
      </p:sp>
      <p:sp>
        <p:nvSpPr>
          <p:cNvPr id="69" name="Google Shape;69;p16"/>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2300"/>
              <a:buFont typeface="Cambria"/>
              <a:buNone/>
            </a:pPr>
            <a:r>
              <a:rPr b="1" i="0" lang="en" sz="2300" u="none" cap="none" strike="noStrike">
                <a:solidFill>
                  <a:srgbClr val="1B1E1D"/>
                </a:solidFill>
                <a:latin typeface="Cambria"/>
                <a:ea typeface="Cambria"/>
                <a:cs typeface="Cambria"/>
                <a:sym typeface="Cambria"/>
              </a:rPr>
              <a:t>Tonight's agenda</a:t>
            </a:r>
            <a:endParaRPr b="0" i="0" sz="2300" u="none" cap="none" strike="noStrike">
              <a:solidFill>
                <a:schemeClr val="dk1"/>
              </a:solidFill>
              <a:latin typeface="Calibri"/>
              <a:ea typeface="Calibri"/>
              <a:cs typeface="Calibri"/>
              <a:sym typeface="Calibri"/>
            </a:endParaRPr>
          </a:p>
        </p:txBody>
      </p:sp>
      <p:sp>
        <p:nvSpPr>
          <p:cNvPr id="70" name="Google Shape;70;p16"/>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1100"/>
              <a:buFont typeface="Calibri"/>
              <a:buNone/>
            </a:pPr>
            <a:r>
              <a:rPr b="0" i="0" lang="en" sz="1100" u="none" cap="none" strike="noStrike">
                <a:solidFill>
                  <a:srgbClr val="6B6560"/>
                </a:solidFill>
                <a:latin typeface="Calibri"/>
                <a:ea typeface="Calibri"/>
                <a:cs typeface="Calibri"/>
                <a:sym typeface="Calibri"/>
              </a:rPr>
              <a:t>User management and OS level process permissions</a:t>
            </a:r>
            <a:endParaRPr b="0" i="0" sz="1100" u="none" cap="none" strike="noStrike">
              <a:solidFill>
                <a:schemeClr val="dk1"/>
              </a:solidFill>
              <a:latin typeface="Calibri"/>
              <a:ea typeface="Calibri"/>
              <a:cs typeface="Calibri"/>
              <a:sym typeface="Calibri"/>
            </a:endParaRPr>
          </a:p>
        </p:txBody>
      </p:sp>
      <p:sp>
        <p:nvSpPr>
          <p:cNvPr id="71" name="Google Shape;71;p16"/>
          <p:cNvSpPr/>
          <p:nvPr/>
        </p:nvSpPr>
        <p:spPr>
          <a:xfrm>
            <a:off x="342900" y="1488186"/>
            <a:ext cx="425196" cy="425196"/>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6"/>
          <p:cNvSpPr/>
          <p:nvPr/>
        </p:nvSpPr>
        <p:spPr>
          <a:xfrm>
            <a:off x="925830" y="1405890"/>
            <a:ext cx="3497580" cy="27432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1B1E1D"/>
              </a:buClr>
              <a:buSzPts val="1100"/>
              <a:buFont typeface="Calibri"/>
              <a:buNone/>
            </a:pPr>
            <a:r>
              <a:rPr b="1" i="0" lang="en" sz="1100" u="none" cap="none" strike="noStrike">
                <a:solidFill>
                  <a:srgbClr val="1B1E1D"/>
                </a:solidFill>
                <a:latin typeface="Calibri"/>
                <a:ea typeface="Calibri"/>
                <a:cs typeface="Calibri"/>
                <a:sym typeface="Calibri"/>
              </a:rPr>
              <a:t>Access control models</a:t>
            </a:r>
            <a:endParaRPr b="0" i="0" sz="1100" u="none" cap="none" strike="noStrike">
              <a:solidFill>
                <a:schemeClr val="dk1"/>
              </a:solidFill>
              <a:latin typeface="Calibri"/>
              <a:ea typeface="Calibri"/>
              <a:cs typeface="Calibri"/>
              <a:sym typeface="Calibri"/>
            </a:endParaRPr>
          </a:p>
        </p:txBody>
      </p:sp>
      <p:sp>
        <p:nvSpPr>
          <p:cNvPr id="73" name="Google Shape;73;p16"/>
          <p:cNvSpPr/>
          <p:nvPr/>
        </p:nvSpPr>
        <p:spPr>
          <a:xfrm>
            <a:off x="925830" y="1693926"/>
            <a:ext cx="3497580" cy="4114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DAC, MAC, RBAC, and ABAC.</a:t>
            </a:r>
            <a:endParaRPr b="0" i="0" sz="800" u="none" cap="none" strike="noStrike">
              <a:solidFill>
                <a:schemeClr val="dk1"/>
              </a:solidFill>
              <a:latin typeface="Calibri"/>
              <a:ea typeface="Calibri"/>
              <a:cs typeface="Calibri"/>
              <a:sym typeface="Calibri"/>
            </a:endParaRPr>
          </a:p>
        </p:txBody>
      </p:sp>
      <p:sp>
        <p:nvSpPr>
          <p:cNvPr id="74" name="Google Shape;74;p16"/>
          <p:cNvSpPr/>
          <p:nvPr/>
        </p:nvSpPr>
        <p:spPr>
          <a:xfrm>
            <a:off x="4697730" y="1488186"/>
            <a:ext cx="425196" cy="425196"/>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users-white.png" id="75" name="Google Shape;75;p16"/>
          <p:cNvPicPr preferRelativeResize="0"/>
          <p:nvPr/>
        </p:nvPicPr>
        <p:blipFill rotWithShape="1">
          <a:blip r:embed="rId3">
            <a:alphaModFix/>
          </a:blip>
          <a:srcRect b="0" l="0" r="0" t="0"/>
          <a:stretch/>
        </p:blipFill>
        <p:spPr>
          <a:xfrm>
            <a:off x="4808281" y="1598737"/>
            <a:ext cx="204094" cy="204094"/>
          </a:xfrm>
          <a:prstGeom prst="rect">
            <a:avLst/>
          </a:prstGeom>
          <a:noFill/>
          <a:ln>
            <a:noFill/>
          </a:ln>
        </p:spPr>
      </p:pic>
      <p:sp>
        <p:nvSpPr>
          <p:cNvPr id="76" name="Google Shape;76;p16"/>
          <p:cNvSpPr/>
          <p:nvPr/>
        </p:nvSpPr>
        <p:spPr>
          <a:xfrm>
            <a:off x="5280660" y="1405890"/>
            <a:ext cx="3497580" cy="27432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1B1E1D"/>
              </a:buClr>
              <a:buSzPts val="1100"/>
              <a:buFont typeface="Calibri"/>
              <a:buNone/>
            </a:pPr>
            <a:r>
              <a:rPr b="1" i="0" lang="en" sz="1100" u="none" cap="none" strike="noStrike">
                <a:solidFill>
                  <a:srgbClr val="1B1E1D"/>
                </a:solidFill>
                <a:latin typeface="Calibri"/>
                <a:ea typeface="Calibri"/>
                <a:cs typeface="Calibri"/>
                <a:sym typeface="Calibri"/>
              </a:rPr>
              <a:t>User accounts and groups</a:t>
            </a:r>
            <a:endParaRPr b="0" i="0" sz="1100" u="none" cap="none" strike="noStrike">
              <a:solidFill>
                <a:schemeClr val="dk1"/>
              </a:solidFill>
              <a:latin typeface="Calibri"/>
              <a:ea typeface="Calibri"/>
              <a:cs typeface="Calibri"/>
              <a:sym typeface="Calibri"/>
            </a:endParaRPr>
          </a:p>
        </p:txBody>
      </p:sp>
      <p:sp>
        <p:nvSpPr>
          <p:cNvPr id="77" name="Google Shape;77;p16"/>
          <p:cNvSpPr/>
          <p:nvPr/>
        </p:nvSpPr>
        <p:spPr>
          <a:xfrm>
            <a:off x="5280660" y="1693926"/>
            <a:ext cx="3497580" cy="4114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Linux and Windows.</a:t>
            </a:r>
            <a:endParaRPr b="0" i="0" sz="800" u="none" cap="none" strike="noStrike">
              <a:solidFill>
                <a:schemeClr val="dk1"/>
              </a:solidFill>
              <a:latin typeface="Calibri"/>
              <a:ea typeface="Calibri"/>
              <a:cs typeface="Calibri"/>
              <a:sym typeface="Calibri"/>
            </a:endParaRPr>
          </a:p>
        </p:txBody>
      </p:sp>
      <p:sp>
        <p:nvSpPr>
          <p:cNvPr id="78" name="Google Shape;78;p16"/>
          <p:cNvSpPr/>
          <p:nvPr/>
        </p:nvSpPr>
        <p:spPr>
          <a:xfrm>
            <a:off x="342900" y="2352294"/>
            <a:ext cx="425196" cy="425196"/>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key-white.png" id="79" name="Google Shape;79;p16"/>
          <p:cNvPicPr preferRelativeResize="0"/>
          <p:nvPr/>
        </p:nvPicPr>
        <p:blipFill rotWithShape="1">
          <a:blip r:embed="rId4">
            <a:alphaModFix/>
          </a:blip>
          <a:srcRect b="0" l="0" r="0" t="0"/>
          <a:stretch/>
        </p:blipFill>
        <p:spPr>
          <a:xfrm>
            <a:off x="453451" y="2462845"/>
            <a:ext cx="204094" cy="204094"/>
          </a:xfrm>
          <a:prstGeom prst="rect">
            <a:avLst/>
          </a:prstGeom>
          <a:noFill/>
          <a:ln>
            <a:noFill/>
          </a:ln>
        </p:spPr>
      </p:pic>
      <p:sp>
        <p:nvSpPr>
          <p:cNvPr id="80" name="Google Shape;80;p16"/>
          <p:cNvSpPr/>
          <p:nvPr/>
        </p:nvSpPr>
        <p:spPr>
          <a:xfrm>
            <a:off x="925830" y="2269998"/>
            <a:ext cx="3497580" cy="27432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1B1E1D"/>
              </a:buClr>
              <a:buSzPts val="1100"/>
              <a:buFont typeface="Calibri"/>
              <a:buNone/>
            </a:pPr>
            <a:r>
              <a:rPr b="1" i="0" lang="en" sz="1100" u="none" cap="none" strike="noStrike">
                <a:solidFill>
                  <a:srgbClr val="1B1E1D"/>
                </a:solidFill>
                <a:latin typeface="Calibri"/>
                <a:ea typeface="Calibri"/>
                <a:cs typeface="Calibri"/>
                <a:sym typeface="Calibri"/>
              </a:rPr>
              <a:t>Administration rights</a:t>
            </a:r>
            <a:endParaRPr b="0" i="0" sz="1100" u="none" cap="none" strike="noStrike">
              <a:solidFill>
                <a:schemeClr val="dk1"/>
              </a:solidFill>
              <a:latin typeface="Calibri"/>
              <a:ea typeface="Calibri"/>
              <a:cs typeface="Calibri"/>
              <a:sym typeface="Calibri"/>
            </a:endParaRPr>
          </a:p>
        </p:txBody>
      </p:sp>
      <p:sp>
        <p:nvSpPr>
          <p:cNvPr id="81" name="Google Shape;81;p16"/>
          <p:cNvSpPr/>
          <p:nvPr/>
        </p:nvSpPr>
        <p:spPr>
          <a:xfrm>
            <a:off x="925830" y="2558034"/>
            <a:ext cx="3497580" cy="4114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How sudo and UAC escalate privilege.</a:t>
            </a:r>
            <a:endParaRPr b="0" i="0" sz="800" u="none" cap="none" strike="noStrike">
              <a:solidFill>
                <a:schemeClr val="dk1"/>
              </a:solidFill>
              <a:latin typeface="Calibri"/>
              <a:ea typeface="Calibri"/>
              <a:cs typeface="Calibri"/>
              <a:sym typeface="Calibri"/>
            </a:endParaRPr>
          </a:p>
        </p:txBody>
      </p:sp>
      <p:sp>
        <p:nvSpPr>
          <p:cNvPr id="82" name="Google Shape;82;p16"/>
          <p:cNvSpPr/>
          <p:nvPr/>
        </p:nvSpPr>
        <p:spPr>
          <a:xfrm>
            <a:off x="4697730" y="2352294"/>
            <a:ext cx="425196" cy="425196"/>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filetext-white.png" id="83" name="Google Shape;83;p16"/>
          <p:cNvPicPr preferRelativeResize="0"/>
          <p:nvPr/>
        </p:nvPicPr>
        <p:blipFill rotWithShape="1">
          <a:blip r:embed="rId5">
            <a:alphaModFix/>
          </a:blip>
          <a:srcRect b="0" l="0" r="0" t="0"/>
          <a:stretch/>
        </p:blipFill>
        <p:spPr>
          <a:xfrm>
            <a:off x="4808281" y="2462845"/>
            <a:ext cx="204094" cy="204094"/>
          </a:xfrm>
          <a:prstGeom prst="rect">
            <a:avLst/>
          </a:prstGeom>
          <a:noFill/>
          <a:ln>
            <a:noFill/>
          </a:ln>
        </p:spPr>
      </p:pic>
      <p:sp>
        <p:nvSpPr>
          <p:cNvPr id="84" name="Google Shape;84;p16"/>
          <p:cNvSpPr/>
          <p:nvPr/>
        </p:nvSpPr>
        <p:spPr>
          <a:xfrm>
            <a:off x="5280660" y="2269998"/>
            <a:ext cx="3497580" cy="27432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1B1E1D"/>
              </a:buClr>
              <a:buSzPts val="1100"/>
              <a:buFont typeface="Calibri"/>
              <a:buNone/>
            </a:pPr>
            <a:r>
              <a:rPr b="1" i="0" lang="en" sz="1100" u="none" cap="none" strike="noStrike">
                <a:solidFill>
                  <a:srgbClr val="1B1E1D"/>
                </a:solidFill>
                <a:latin typeface="Calibri"/>
                <a:ea typeface="Calibri"/>
                <a:cs typeface="Calibri"/>
                <a:sym typeface="Calibri"/>
              </a:rPr>
              <a:t>File permissions</a:t>
            </a:r>
            <a:endParaRPr b="0" i="0" sz="1100" u="none" cap="none" strike="noStrike">
              <a:solidFill>
                <a:schemeClr val="dk1"/>
              </a:solidFill>
              <a:latin typeface="Calibri"/>
              <a:ea typeface="Calibri"/>
              <a:cs typeface="Calibri"/>
              <a:sym typeface="Calibri"/>
            </a:endParaRPr>
          </a:p>
        </p:txBody>
      </p:sp>
      <p:sp>
        <p:nvSpPr>
          <p:cNvPr id="85" name="Google Shape;85;p16"/>
          <p:cNvSpPr/>
          <p:nvPr/>
        </p:nvSpPr>
        <p:spPr>
          <a:xfrm>
            <a:off x="5280660" y="2558034"/>
            <a:ext cx="3497580" cy="4114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rwx bits, chmod, and NTFS ACLs.</a:t>
            </a:r>
            <a:endParaRPr b="0" i="0" sz="800" u="none" cap="none" strike="noStrike">
              <a:solidFill>
                <a:schemeClr val="dk1"/>
              </a:solidFill>
              <a:latin typeface="Calibri"/>
              <a:ea typeface="Calibri"/>
              <a:cs typeface="Calibri"/>
              <a:sym typeface="Calibri"/>
            </a:endParaRPr>
          </a:p>
        </p:txBody>
      </p:sp>
      <p:sp>
        <p:nvSpPr>
          <p:cNvPr id="86" name="Google Shape;86;p16"/>
          <p:cNvSpPr/>
          <p:nvPr/>
        </p:nvSpPr>
        <p:spPr>
          <a:xfrm>
            <a:off x="342900" y="3216402"/>
            <a:ext cx="425196" cy="425196"/>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shield-white.png" id="87" name="Google Shape;87;p16"/>
          <p:cNvPicPr preferRelativeResize="0"/>
          <p:nvPr/>
        </p:nvPicPr>
        <p:blipFill rotWithShape="1">
          <a:blip r:embed="rId6">
            <a:alphaModFix/>
          </a:blip>
          <a:srcRect b="0" l="0" r="0" t="0"/>
          <a:stretch/>
        </p:blipFill>
        <p:spPr>
          <a:xfrm>
            <a:off x="453451" y="3326953"/>
            <a:ext cx="204094" cy="204094"/>
          </a:xfrm>
          <a:prstGeom prst="rect">
            <a:avLst/>
          </a:prstGeom>
          <a:noFill/>
          <a:ln>
            <a:noFill/>
          </a:ln>
        </p:spPr>
      </p:pic>
      <p:sp>
        <p:nvSpPr>
          <p:cNvPr id="88" name="Google Shape;88;p16"/>
          <p:cNvSpPr/>
          <p:nvPr/>
        </p:nvSpPr>
        <p:spPr>
          <a:xfrm>
            <a:off x="925830" y="3134106"/>
            <a:ext cx="3497580" cy="27432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1B1E1D"/>
              </a:buClr>
              <a:buSzPts val="1100"/>
              <a:buFont typeface="Calibri"/>
              <a:buNone/>
            </a:pPr>
            <a:r>
              <a:rPr b="1" i="0" lang="en" sz="1100" u="none" cap="none" strike="noStrike">
                <a:solidFill>
                  <a:srgbClr val="1B1E1D"/>
                </a:solidFill>
                <a:latin typeface="Calibri"/>
                <a:ea typeface="Calibri"/>
                <a:cs typeface="Calibri"/>
                <a:sym typeface="Calibri"/>
              </a:rPr>
              <a:t>Special permission bits</a:t>
            </a:r>
            <a:endParaRPr b="0" i="0" sz="1100" u="none" cap="none" strike="noStrike">
              <a:solidFill>
                <a:schemeClr val="dk1"/>
              </a:solidFill>
              <a:latin typeface="Calibri"/>
              <a:ea typeface="Calibri"/>
              <a:cs typeface="Calibri"/>
              <a:sym typeface="Calibri"/>
            </a:endParaRPr>
          </a:p>
        </p:txBody>
      </p:sp>
      <p:sp>
        <p:nvSpPr>
          <p:cNvPr id="89" name="Google Shape;89;p16"/>
          <p:cNvSpPr/>
          <p:nvPr/>
        </p:nvSpPr>
        <p:spPr>
          <a:xfrm>
            <a:off x="925830" y="3422142"/>
            <a:ext cx="3497580" cy="4114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setuid, setgid, and the sticky bit.</a:t>
            </a:r>
            <a:endParaRPr b="0" i="0" sz="800" u="none" cap="none" strike="noStrike">
              <a:solidFill>
                <a:schemeClr val="dk1"/>
              </a:solidFill>
              <a:latin typeface="Calibri"/>
              <a:ea typeface="Calibri"/>
              <a:cs typeface="Calibri"/>
              <a:sym typeface="Calibri"/>
            </a:endParaRPr>
          </a:p>
        </p:txBody>
      </p:sp>
      <p:sp>
        <p:nvSpPr>
          <p:cNvPr id="90" name="Google Shape;90;p16"/>
          <p:cNvSpPr/>
          <p:nvPr/>
        </p:nvSpPr>
        <p:spPr>
          <a:xfrm>
            <a:off x="4697730" y="3216402"/>
            <a:ext cx="425196" cy="425196"/>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cpu-white.png" id="91" name="Google Shape;91;p16"/>
          <p:cNvPicPr preferRelativeResize="0"/>
          <p:nvPr/>
        </p:nvPicPr>
        <p:blipFill rotWithShape="1">
          <a:blip r:embed="rId7">
            <a:alphaModFix/>
          </a:blip>
          <a:srcRect b="0" l="0" r="0" t="0"/>
          <a:stretch/>
        </p:blipFill>
        <p:spPr>
          <a:xfrm>
            <a:off x="4808281" y="3326953"/>
            <a:ext cx="204094" cy="204094"/>
          </a:xfrm>
          <a:prstGeom prst="rect">
            <a:avLst/>
          </a:prstGeom>
          <a:noFill/>
          <a:ln>
            <a:noFill/>
          </a:ln>
        </p:spPr>
      </p:pic>
      <p:sp>
        <p:nvSpPr>
          <p:cNvPr id="92" name="Google Shape;92;p16"/>
          <p:cNvSpPr/>
          <p:nvPr/>
        </p:nvSpPr>
        <p:spPr>
          <a:xfrm>
            <a:off x="5280660" y="3134106"/>
            <a:ext cx="3497580" cy="27432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1B1E1D"/>
              </a:buClr>
              <a:buSzPts val="1100"/>
              <a:buFont typeface="Calibri"/>
              <a:buNone/>
            </a:pPr>
            <a:r>
              <a:rPr b="1" i="0" lang="en" sz="1100" u="none" cap="none" strike="noStrike">
                <a:solidFill>
                  <a:srgbClr val="1B1E1D"/>
                </a:solidFill>
                <a:latin typeface="Calibri"/>
                <a:ea typeface="Calibri"/>
                <a:cs typeface="Calibri"/>
                <a:sym typeface="Calibri"/>
              </a:rPr>
              <a:t>Process permissions</a:t>
            </a:r>
            <a:endParaRPr b="0" i="0" sz="1100" u="none" cap="none" strike="noStrike">
              <a:solidFill>
                <a:schemeClr val="dk1"/>
              </a:solidFill>
              <a:latin typeface="Calibri"/>
              <a:ea typeface="Calibri"/>
              <a:cs typeface="Calibri"/>
              <a:sym typeface="Calibri"/>
            </a:endParaRPr>
          </a:p>
        </p:txBody>
      </p:sp>
      <p:sp>
        <p:nvSpPr>
          <p:cNvPr id="93" name="Google Shape;93;p16"/>
          <p:cNvSpPr/>
          <p:nvPr/>
        </p:nvSpPr>
        <p:spPr>
          <a:xfrm>
            <a:off x="5280660" y="3422142"/>
            <a:ext cx="3497580" cy="4114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What decides what a running program can touch.</a:t>
            </a:r>
            <a:endParaRPr b="0" i="0" sz="800" u="none" cap="none" strike="noStrike">
              <a:solidFill>
                <a:schemeClr val="dk1"/>
              </a:solidFill>
              <a:latin typeface="Calibri"/>
              <a:ea typeface="Calibri"/>
              <a:cs typeface="Calibri"/>
              <a:sym typeface="Calibri"/>
            </a:endParaRPr>
          </a:p>
        </p:txBody>
      </p:sp>
      <p:sp>
        <p:nvSpPr>
          <p:cNvPr id="94" name="Google Shape;94;p16"/>
          <p:cNvSpPr/>
          <p:nvPr/>
        </p:nvSpPr>
        <p:spPr>
          <a:xfrm>
            <a:off x="342900" y="4080510"/>
            <a:ext cx="425196" cy="425196"/>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clock-white.png" id="95" name="Google Shape;95;p16"/>
          <p:cNvPicPr preferRelativeResize="0"/>
          <p:nvPr/>
        </p:nvPicPr>
        <p:blipFill rotWithShape="1">
          <a:blip r:embed="rId8">
            <a:alphaModFix/>
          </a:blip>
          <a:srcRect b="0" l="0" r="0" t="0"/>
          <a:stretch/>
        </p:blipFill>
        <p:spPr>
          <a:xfrm>
            <a:off x="453451" y="4191061"/>
            <a:ext cx="204094" cy="204094"/>
          </a:xfrm>
          <a:prstGeom prst="rect">
            <a:avLst/>
          </a:prstGeom>
          <a:noFill/>
          <a:ln>
            <a:noFill/>
          </a:ln>
        </p:spPr>
      </p:pic>
      <p:sp>
        <p:nvSpPr>
          <p:cNvPr id="96" name="Google Shape;96;p16"/>
          <p:cNvSpPr/>
          <p:nvPr/>
        </p:nvSpPr>
        <p:spPr>
          <a:xfrm>
            <a:off x="925830" y="3998214"/>
            <a:ext cx="3497580" cy="27432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1B1E1D"/>
              </a:buClr>
              <a:buSzPts val="1100"/>
              <a:buFont typeface="Calibri"/>
              <a:buNone/>
            </a:pPr>
            <a:r>
              <a:rPr b="1" i="0" lang="en" sz="1100" u="none" cap="none" strike="noStrike">
                <a:solidFill>
                  <a:srgbClr val="1B1E1D"/>
                </a:solidFill>
                <a:latin typeface="Calibri"/>
                <a:ea typeface="Calibri"/>
                <a:cs typeface="Calibri"/>
                <a:sym typeface="Calibri"/>
              </a:rPr>
              <a:t>OS Level Permissions</a:t>
            </a:r>
            <a:endParaRPr b="0" i="0" sz="1100" u="none" cap="none" strike="noStrike">
              <a:solidFill>
                <a:schemeClr val="dk1"/>
              </a:solidFill>
              <a:latin typeface="Calibri"/>
              <a:ea typeface="Calibri"/>
              <a:cs typeface="Calibri"/>
              <a:sym typeface="Calibri"/>
            </a:endParaRPr>
          </a:p>
        </p:txBody>
      </p:sp>
      <p:sp>
        <p:nvSpPr>
          <p:cNvPr id="97" name="Google Shape;97;p16"/>
          <p:cNvSpPr/>
          <p:nvPr/>
        </p:nvSpPr>
        <p:spPr>
          <a:xfrm>
            <a:off x="925830" y="4286250"/>
            <a:ext cx="3497580" cy="4114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MS-DOS had almost no permission model at all.</a:t>
            </a:r>
            <a:endParaRPr b="0" i="0" sz="800" u="none" cap="none" strike="noStrike">
              <a:solidFill>
                <a:schemeClr val="dk1"/>
              </a:solidFill>
              <a:latin typeface="Calibri"/>
              <a:ea typeface="Calibri"/>
              <a:cs typeface="Calibri"/>
              <a:sym typeface="Calibri"/>
            </a:endParaRPr>
          </a:p>
        </p:txBody>
      </p:sp>
      <p:sp>
        <p:nvSpPr>
          <p:cNvPr id="98" name="Google Shape;98;p16"/>
          <p:cNvSpPr/>
          <p:nvPr/>
        </p:nvSpPr>
        <p:spPr>
          <a:xfrm>
            <a:off x="4697730" y="4080510"/>
            <a:ext cx="425196" cy="425196"/>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book-white.png" id="99" name="Google Shape;99;p16"/>
          <p:cNvPicPr preferRelativeResize="0"/>
          <p:nvPr/>
        </p:nvPicPr>
        <p:blipFill rotWithShape="1">
          <a:blip r:embed="rId9">
            <a:alphaModFix/>
          </a:blip>
          <a:srcRect b="0" l="0" r="0" t="0"/>
          <a:stretch/>
        </p:blipFill>
        <p:spPr>
          <a:xfrm>
            <a:off x="4808281" y="4191061"/>
            <a:ext cx="204094" cy="204094"/>
          </a:xfrm>
          <a:prstGeom prst="rect">
            <a:avLst/>
          </a:prstGeom>
          <a:noFill/>
          <a:ln>
            <a:noFill/>
          </a:ln>
        </p:spPr>
      </p:pic>
      <p:sp>
        <p:nvSpPr>
          <p:cNvPr id="100" name="Google Shape;100;p16"/>
          <p:cNvSpPr/>
          <p:nvPr/>
        </p:nvSpPr>
        <p:spPr>
          <a:xfrm>
            <a:off x="5280660" y="3998214"/>
            <a:ext cx="3497580" cy="27432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1B1E1D"/>
              </a:buClr>
              <a:buSzPts val="1100"/>
              <a:buFont typeface="Calibri"/>
              <a:buNone/>
            </a:pPr>
            <a:r>
              <a:rPr b="1" i="0" lang="en" sz="1100" u="none" cap="none" strike="noStrike">
                <a:solidFill>
                  <a:srgbClr val="1B1E1D"/>
                </a:solidFill>
                <a:latin typeface="Calibri"/>
                <a:ea typeface="Calibri"/>
                <a:cs typeface="Calibri"/>
                <a:sym typeface="Calibri"/>
              </a:rPr>
              <a:t>Sources</a:t>
            </a:r>
            <a:endParaRPr b="0" i="0" sz="1100" u="none" cap="none" strike="noStrike">
              <a:solidFill>
                <a:schemeClr val="dk1"/>
              </a:solidFill>
              <a:latin typeface="Calibri"/>
              <a:ea typeface="Calibri"/>
              <a:cs typeface="Calibri"/>
              <a:sym typeface="Calibri"/>
            </a:endParaRPr>
          </a:p>
        </p:txBody>
      </p:sp>
      <p:sp>
        <p:nvSpPr>
          <p:cNvPr id="101" name="Google Shape;101;p16"/>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AGENDA</a:t>
            </a:r>
            <a:endParaRPr b="0" i="0" sz="700" u="none" cap="none" strike="noStrike">
              <a:solidFill>
                <a:schemeClr val="dk1"/>
              </a:solidFill>
              <a:latin typeface="Calibri"/>
              <a:ea typeface="Calibri"/>
              <a:cs typeface="Calibri"/>
              <a:sym typeface="Calibri"/>
            </a:endParaRPr>
          </a:p>
        </p:txBody>
      </p:sp>
      <p:sp>
        <p:nvSpPr>
          <p:cNvPr id="102" name="Google Shape;102;p16"/>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pic>
        <p:nvPicPr>
          <p:cNvPr descr="preencoded.png" id="103" name="Google Shape;103;p16"/>
          <p:cNvPicPr preferRelativeResize="0"/>
          <p:nvPr/>
        </p:nvPicPr>
        <p:blipFill rotWithShape="1">
          <a:blip r:embed="rId10">
            <a:alphaModFix/>
          </a:blip>
          <a:srcRect b="0" l="0" r="0" t="0"/>
          <a:stretch/>
        </p:blipFill>
        <p:spPr>
          <a:xfrm>
            <a:off x="408326" y="1546634"/>
            <a:ext cx="294345" cy="29434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108" name="Shape 108"/>
        <p:cNvGrpSpPr/>
        <p:nvPr/>
      </p:nvGrpSpPr>
      <p:grpSpPr>
        <a:xfrm>
          <a:off x="0" y="0"/>
          <a:ext cx="0" cy="0"/>
          <a:chOff x="0" y="0"/>
          <a:chExt cx="0" cy="0"/>
        </a:xfrm>
      </p:grpSpPr>
      <p:sp>
        <p:nvSpPr>
          <p:cNvPr id="109" name="Google Shape;109;p17"/>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RECAP</a:t>
            </a:r>
            <a:endParaRPr b="0" i="0" sz="1000" u="none" cap="none" strike="noStrike">
              <a:solidFill>
                <a:schemeClr val="dk1"/>
              </a:solidFill>
              <a:latin typeface="Calibri"/>
              <a:ea typeface="Calibri"/>
              <a:cs typeface="Calibri"/>
              <a:sym typeface="Calibri"/>
            </a:endParaRPr>
          </a:p>
        </p:txBody>
      </p:sp>
      <p:sp>
        <p:nvSpPr>
          <p:cNvPr id="110" name="Google Shape;110;p17"/>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300"/>
              <a:buFont typeface="Cambria"/>
              <a:buNone/>
            </a:pPr>
            <a:r>
              <a:rPr b="1" i="0" lang="en" sz="2300" u="none" cap="none" strike="noStrike">
                <a:solidFill>
                  <a:srgbClr val="FFFFFF"/>
                </a:solidFill>
                <a:latin typeface="Cambria"/>
                <a:ea typeface="Cambria"/>
                <a:cs typeface="Cambria"/>
                <a:sym typeface="Cambria"/>
              </a:rPr>
              <a:t>Quick recap: reaching a host</a:t>
            </a:r>
            <a:endParaRPr b="0" i="0" sz="2300" u="none" cap="none" strike="noStrike">
              <a:solidFill>
                <a:schemeClr val="dk1"/>
              </a:solidFill>
              <a:latin typeface="Calibri"/>
              <a:ea typeface="Calibri"/>
              <a:cs typeface="Calibri"/>
              <a:sym typeface="Calibri"/>
            </a:endParaRPr>
          </a:p>
        </p:txBody>
      </p:sp>
      <p:sp>
        <p:nvSpPr>
          <p:cNvPr id="111" name="Google Shape;111;p17"/>
          <p:cNvSpPr/>
          <p:nvPr/>
        </p:nvSpPr>
        <p:spPr>
          <a:xfrm>
            <a:off x="342900" y="1440180"/>
            <a:ext cx="7955280" cy="960120"/>
          </a:xfrm>
          <a:prstGeom prst="rect">
            <a:avLst/>
          </a:prstGeom>
          <a:noFill/>
          <a:ln>
            <a:noFill/>
          </a:ln>
        </p:spPr>
        <p:txBody>
          <a:bodyPr anchorCtr="0" anchor="ctr" bIns="0" lIns="0" spcFirstLastPara="1" rIns="0" wrap="square" tIns="0">
            <a:noAutofit/>
          </a:bodyPr>
          <a:lstStyle/>
          <a:p>
            <a:pPr indent="0" lvl="0" marL="0" marR="0" rtl="0" algn="l">
              <a:lnSpc>
                <a:spcPct val="150000"/>
              </a:lnSpc>
              <a:spcBef>
                <a:spcPts val="0"/>
              </a:spcBef>
              <a:spcAft>
                <a:spcPts val="0"/>
              </a:spcAft>
              <a:buClr>
                <a:srgbClr val="FFFFFF"/>
              </a:buClr>
              <a:buSzPts val="1400"/>
              <a:buFont typeface="Calibri"/>
              <a:buNone/>
            </a:pPr>
            <a:r>
              <a:rPr b="0" i="0" lang="en" sz="1400" u="none" cap="none" strike="noStrike">
                <a:solidFill>
                  <a:srgbClr val="FFFFFF"/>
                </a:solidFill>
                <a:latin typeface="Calibri"/>
                <a:ea typeface="Calibri"/>
                <a:cs typeface="Calibri"/>
                <a:sym typeface="Calibri"/>
              </a:rPr>
              <a:t>Thursday covered IP addresses and how traffic reaches a host. Carrying forward: moving from the network layer to host permissions.</a:t>
            </a:r>
            <a:r>
              <a:rPr b="1" i="0" lang="en" sz="1400" u="none" cap="none" strike="noStrike">
                <a:solidFill>
                  <a:srgbClr val="4AD4C4"/>
                </a:solidFill>
                <a:latin typeface="Calibri"/>
                <a:ea typeface="Calibri"/>
                <a:cs typeface="Calibri"/>
                <a:sym typeface="Calibri"/>
              </a:rPr>
              <a:t>Once someone is on a host, the operating system has to decide who they are and what they can touch.</a:t>
            </a:r>
            <a:endParaRPr b="0" i="0" sz="1400" u="none" cap="none" strike="noStrike">
              <a:solidFill>
                <a:schemeClr val="dk1"/>
              </a:solidFill>
              <a:latin typeface="Calibri"/>
              <a:ea typeface="Calibri"/>
              <a:cs typeface="Calibri"/>
              <a:sym typeface="Calibri"/>
            </a:endParaRPr>
          </a:p>
        </p:txBody>
      </p:sp>
      <p:sp>
        <p:nvSpPr>
          <p:cNvPr id="112" name="Google Shape;112;p17"/>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RECAP</a:t>
            </a:r>
            <a:endParaRPr b="0" i="0" sz="700" u="none" cap="none" strike="noStrike">
              <a:solidFill>
                <a:schemeClr val="dk1"/>
              </a:solidFill>
              <a:latin typeface="Calibri"/>
              <a:ea typeface="Calibri"/>
              <a:cs typeface="Calibri"/>
              <a:sym typeface="Calibri"/>
            </a:endParaRPr>
          </a:p>
        </p:txBody>
      </p:sp>
      <p:sp>
        <p:nvSpPr>
          <p:cNvPr id="113" name="Google Shape;113;p17"/>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118" name="Shape 118"/>
        <p:cNvGrpSpPr/>
        <p:nvPr/>
      </p:nvGrpSpPr>
      <p:grpSpPr>
        <a:xfrm>
          <a:off x="0" y="0"/>
          <a:ext cx="0" cy="0"/>
          <a:chOff x="0" y="0"/>
          <a:chExt cx="0" cy="0"/>
        </a:xfrm>
      </p:grpSpPr>
      <p:sp>
        <p:nvSpPr>
          <p:cNvPr id="119" name="Google Shape;119;p18"/>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DEFINITION #1</a:t>
            </a:r>
            <a:endParaRPr b="0" i="0" sz="1000" u="none" cap="none" strike="noStrike">
              <a:solidFill>
                <a:schemeClr val="dk1"/>
              </a:solidFill>
              <a:latin typeface="Calibri"/>
              <a:ea typeface="Calibri"/>
              <a:cs typeface="Calibri"/>
              <a:sym typeface="Calibri"/>
            </a:endParaRPr>
          </a:p>
        </p:txBody>
      </p:sp>
      <p:sp>
        <p:nvSpPr>
          <p:cNvPr id="120" name="Google Shape;120;p18"/>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300"/>
              <a:buFont typeface="Cambria"/>
              <a:buNone/>
            </a:pPr>
            <a:r>
              <a:rPr b="1" i="0" lang="en" sz="2300" u="none" cap="none" strike="noStrike">
                <a:solidFill>
                  <a:srgbClr val="FFFFFF"/>
                </a:solidFill>
                <a:latin typeface="Cambria"/>
                <a:ea typeface="Cambria"/>
                <a:cs typeface="Cambria"/>
                <a:sym typeface="Cambria"/>
              </a:rPr>
              <a:t>What is access control?</a:t>
            </a:r>
            <a:endParaRPr b="0" i="0" sz="2300" u="none" cap="none" strike="noStrike">
              <a:solidFill>
                <a:schemeClr val="dk1"/>
              </a:solidFill>
              <a:latin typeface="Calibri"/>
              <a:ea typeface="Calibri"/>
              <a:cs typeface="Calibri"/>
              <a:sym typeface="Calibri"/>
            </a:endParaRPr>
          </a:p>
        </p:txBody>
      </p:sp>
      <p:sp>
        <p:nvSpPr>
          <p:cNvPr id="121" name="Google Shape;121;p18"/>
          <p:cNvSpPr/>
          <p:nvPr/>
        </p:nvSpPr>
        <p:spPr>
          <a:xfrm>
            <a:off x="342900" y="1200150"/>
            <a:ext cx="8092440" cy="582930"/>
          </a:xfrm>
          <a:prstGeom prst="rect">
            <a:avLst/>
          </a:prstGeom>
          <a:noFill/>
          <a:ln>
            <a:noFill/>
          </a:ln>
        </p:spPr>
        <p:txBody>
          <a:bodyPr anchorCtr="0" anchor="ctr" bIns="0" lIns="0" spcFirstLastPara="1" rIns="0" wrap="square" tIns="0">
            <a:noAutofit/>
          </a:bodyPr>
          <a:lstStyle/>
          <a:p>
            <a:pPr indent="0" lvl="0" marL="0" marR="0" rtl="0" algn="l">
              <a:lnSpc>
                <a:spcPct val="137500"/>
              </a:lnSpc>
              <a:spcBef>
                <a:spcPts val="0"/>
              </a:spcBef>
              <a:spcAft>
                <a:spcPts val="0"/>
              </a:spcAft>
              <a:buClr>
                <a:srgbClr val="FFFFFF"/>
              </a:buClr>
              <a:buSzPts val="1200"/>
              <a:buFont typeface="Calibri"/>
              <a:buNone/>
            </a:pPr>
            <a:r>
              <a:rPr b="0" i="0" lang="en" sz="1200" u="none" cap="none" strike="noStrike">
                <a:solidFill>
                  <a:srgbClr val="FFFFFF"/>
                </a:solidFill>
                <a:latin typeface="Calibri"/>
                <a:ea typeface="Calibri"/>
                <a:cs typeface="Calibri"/>
                <a:sym typeface="Calibri"/>
              </a:rPr>
              <a:t>Access control is the set of rules that decide who can read, write, or run something on a system. </a:t>
            </a:r>
            <a:r>
              <a:rPr b="1" i="0" lang="en" sz="1200" u="none" cap="none" strike="noStrike">
                <a:solidFill>
                  <a:srgbClr val="4AD4C4"/>
                </a:solidFill>
                <a:latin typeface="Calibri"/>
                <a:ea typeface="Calibri"/>
                <a:cs typeface="Calibri"/>
                <a:sym typeface="Calibri"/>
              </a:rPr>
              <a:t>Every operating system needs some version of this.</a:t>
            </a:r>
            <a:r>
              <a:rPr b="0" i="0" lang="en" sz="1200" u="none" cap="none" strike="noStrike">
                <a:solidFill>
                  <a:srgbClr val="FFFFFF"/>
                </a:solidFill>
                <a:latin typeface="Calibri"/>
                <a:ea typeface="Calibri"/>
                <a:cs typeface="Calibri"/>
                <a:sym typeface="Calibri"/>
              </a:rPr>
              <a:t> Without it, any user or process could touch any file or resource.</a:t>
            </a:r>
            <a:endParaRPr b="0" i="0" sz="1200" u="none" cap="none" strike="noStrike">
              <a:solidFill>
                <a:schemeClr val="dk1"/>
              </a:solidFill>
              <a:latin typeface="Calibri"/>
              <a:ea typeface="Calibri"/>
              <a:cs typeface="Calibri"/>
              <a:sym typeface="Calibri"/>
            </a:endParaRPr>
          </a:p>
        </p:txBody>
      </p:sp>
      <p:sp>
        <p:nvSpPr>
          <p:cNvPr id="122" name="Google Shape;122;p18"/>
          <p:cNvSpPr/>
          <p:nvPr/>
        </p:nvSpPr>
        <p:spPr>
          <a:xfrm>
            <a:off x="342900" y="2023110"/>
            <a:ext cx="411480" cy="41148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users-white.png" id="123" name="Google Shape;123;p18"/>
          <p:cNvPicPr preferRelativeResize="0"/>
          <p:nvPr/>
        </p:nvPicPr>
        <p:blipFill rotWithShape="1">
          <a:blip r:embed="rId3">
            <a:alphaModFix/>
          </a:blip>
          <a:srcRect b="0" l="0" r="0" t="0"/>
          <a:stretch/>
        </p:blipFill>
        <p:spPr>
          <a:xfrm>
            <a:off x="449884" y="2130095"/>
            <a:ext cx="197510" cy="197510"/>
          </a:xfrm>
          <a:prstGeom prst="rect">
            <a:avLst/>
          </a:prstGeom>
          <a:noFill/>
          <a:ln>
            <a:noFill/>
          </a:ln>
        </p:spPr>
      </p:pic>
      <p:sp>
        <p:nvSpPr>
          <p:cNvPr id="124" name="Google Shape;124;p18"/>
          <p:cNvSpPr/>
          <p:nvPr/>
        </p:nvSpPr>
        <p:spPr>
          <a:xfrm>
            <a:off x="342900" y="2537460"/>
            <a:ext cx="198882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00"/>
              <a:buFont typeface="Calibri"/>
              <a:buNone/>
            </a:pPr>
            <a:r>
              <a:rPr b="1" i="0" lang="en" sz="1100" u="none" cap="none" strike="noStrike">
                <a:solidFill>
                  <a:srgbClr val="FFFFFF"/>
                </a:solidFill>
                <a:latin typeface="Calibri"/>
                <a:ea typeface="Calibri"/>
                <a:cs typeface="Calibri"/>
                <a:sym typeface="Calibri"/>
              </a:rPr>
              <a:t>Subject</a:t>
            </a:r>
            <a:endParaRPr b="0" i="0" sz="1100" u="none" cap="none" strike="noStrike">
              <a:solidFill>
                <a:schemeClr val="dk1"/>
              </a:solidFill>
              <a:latin typeface="Calibri"/>
              <a:ea typeface="Calibri"/>
              <a:cs typeface="Calibri"/>
              <a:sym typeface="Calibri"/>
            </a:endParaRPr>
          </a:p>
        </p:txBody>
      </p:sp>
      <p:sp>
        <p:nvSpPr>
          <p:cNvPr id="125" name="Google Shape;125;p18"/>
          <p:cNvSpPr/>
          <p:nvPr/>
        </p:nvSpPr>
        <p:spPr>
          <a:xfrm>
            <a:off x="342900" y="2791206"/>
            <a:ext cx="1988820" cy="89154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The user, process, or service asking for access.</a:t>
            </a:r>
            <a:endParaRPr b="0" i="0" sz="800" u="none" cap="none" strike="noStrike">
              <a:solidFill>
                <a:schemeClr val="dk1"/>
              </a:solidFill>
              <a:latin typeface="Calibri"/>
              <a:ea typeface="Calibri"/>
              <a:cs typeface="Calibri"/>
              <a:sym typeface="Calibri"/>
            </a:endParaRPr>
          </a:p>
        </p:txBody>
      </p:sp>
      <p:sp>
        <p:nvSpPr>
          <p:cNvPr id="126" name="Google Shape;126;p18"/>
          <p:cNvSpPr/>
          <p:nvPr/>
        </p:nvSpPr>
        <p:spPr>
          <a:xfrm>
            <a:off x="2455164" y="2023110"/>
            <a:ext cx="411480" cy="41148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filetext-white.png" id="127" name="Google Shape;127;p18"/>
          <p:cNvPicPr preferRelativeResize="0"/>
          <p:nvPr/>
        </p:nvPicPr>
        <p:blipFill rotWithShape="1">
          <a:blip r:embed="rId4">
            <a:alphaModFix/>
          </a:blip>
          <a:srcRect b="0" l="0" r="0" t="0"/>
          <a:stretch/>
        </p:blipFill>
        <p:spPr>
          <a:xfrm>
            <a:off x="2562149" y="2130095"/>
            <a:ext cx="197510" cy="197510"/>
          </a:xfrm>
          <a:prstGeom prst="rect">
            <a:avLst/>
          </a:prstGeom>
          <a:noFill/>
          <a:ln>
            <a:noFill/>
          </a:ln>
        </p:spPr>
      </p:pic>
      <p:sp>
        <p:nvSpPr>
          <p:cNvPr id="128" name="Google Shape;128;p18"/>
          <p:cNvSpPr/>
          <p:nvPr/>
        </p:nvSpPr>
        <p:spPr>
          <a:xfrm>
            <a:off x="2455164" y="2537460"/>
            <a:ext cx="198882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00"/>
              <a:buFont typeface="Calibri"/>
              <a:buNone/>
            </a:pPr>
            <a:r>
              <a:rPr b="1" i="0" lang="en" sz="1100" u="none" cap="none" strike="noStrike">
                <a:solidFill>
                  <a:srgbClr val="FFFFFF"/>
                </a:solidFill>
                <a:latin typeface="Calibri"/>
                <a:ea typeface="Calibri"/>
                <a:cs typeface="Calibri"/>
                <a:sym typeface="Calibri"/>
              </a:rPr>
              <a:t>Object</a:t>
            </a:r>
            <a:endParaRPr b="0" i="0" sz="1100" u="none" cap="none" strike="noStrike">
              <a:solidFill>
                <a:schemeClr val="dk1"/>
              </a:solidFill>
              <a:latin typeface="Calibri"/>
              <a:ea typeface="Calibri"/>
              <a:cs typeface="Calibri"/>
              <a:sym typeface="Calibri"/>
            </a:endParaRPr>
          </a:p>
        </p:txBody>
      </p:sp>
      <p:sp>
        <p:nvSpPr>
          <p:cNvPr id="129" name="Google Shape;129;p18"/>
          <p:cNvSpPr/>
          <p:nvPr/>
        </p:nvSpPr>
        <p:spPr>
          <a:xfrm>
            <a:off x="2455164" y="2791206"/>
            <a:ext cx="1988820" cy="89154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The resource being protected. A file, a device, a network port.</a:t>
            </a:r>
            <a:endParaRPr b="0" i="0" sz="800" u="none" cap="none" strike="noStrike">
              <a:solidFill>
                <a:schemeClr val="dk1"/>
              </a:solidFill>
              <a:latin typeface="Calibri"/>
              <a:ea typeface="Calibri"/>
              <a:cs typeface="Calibri"/>
              <a:sym typeface="Calibri"/>
            </a:endParaRPr>
          </a:p>
        </p:txBody>
      </p:sp>
      <p:sp>
        <p:nvSpPr>
          <p:cNvPr id="130" name="Google Shape;130;p18"/>
          <p:cNvSpPr/>
          <p:nvPr/>
        </p:nvSpPr>
        <p:spPr>
          <a:xfrm>
            <a:off x="4567428" y="2023110"/>
            <a:ext cx="411480" cy="41148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key-white.png" id="131" name="Google Shape;131;p18"/>
          <p:cNvPicPr preferRelativeResize="0"/>
          <p:nvPr/>
        </p:nvPicPr>
        <p:blipFill rotWithShape="1">
          <a:blip r:embed="rId5">
            <a:alphaModFix/>
          </a:blip>
          <a:srcRect b="0" l="0" r="0" t="0"/>
          <a:stretch/>
        </p:blipFill>
        <p:spPr>
          <a:xfrm>
            <a:off x="4674413" y="2130095"/>
            <a:ext cx="197510" cy="197510"/>
          </a:xfrm>
          <a:prstGeom prst="rect">
            <a:avLst/>
          </a:prstGeom>
          <a:noFill/>
          <a:ln>
            <a:noFill/>
          </a:ln>
        </p:spPr>
      </p:pic>
      <p:sp>
        <p:nvSpPr>
          <p:cNvPr id="132" name="Google Shape;132;p18"/>
          <p:cNvSpPr/>
          <p:nvPr/>
        </p:nvSpPr>
        <p:spPr>
          <a:xfrm>
            <a:off x="4567428" y="2537460"/>
            <a:ext cx="198882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00"/>
              <a:buFont typeface="Calibri"/>
              <a:buNone/>
            </a:pPr>
            <a:r>
              <a:rPr b="1" i="0" lang="en" sz="1100" u="none" cap="none" strike="noStrike">
                <a:solidFill>
                  <a:srgbClr val="FFFFFF"/>
                </a:solidFill>
                <a:latin typeface="Calibri"/>
                <a:ea typeface="Calibri"/>
                <a:cs typeface="Calibri"/>
                <a:sym typeface="Calibri"/>
              </a:rPr>
              <a:t>Permission</a:t>
            </a:r>
            <a:endParaRPr b="0" i="0" sz="1100" u="none" cap="none" strike="noStrike">
              <a:solidFill>
                <a:schemeClr val="dk1"/>
              </a:solidFill>
              <a:latin typeface="Calibri"/>
              <a:ea typeface="Calibri"/>
              <a:cs typeface="Calibri"/>
              <a:sym typeface="Calibri"/>
            </a:endParaRPr>
          </a:p>
        </p:txBody>
      </p:sp>
      <p:sp>
        <p:nvSpPr>
          <p:cNvPr id="133" name="Google Shape;133;p18"/>
          <p:cNvSpPr/>
          <p:nvPr/>
        </p:nvSpPr>
        <p:spPr>
          <a:xfrm>
            <a:off x="4567428" y="2791206"/>
            <a:ext cx="1988820" cy="89154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The specific action allowed. Read, write, execute, delete.</a:t>
            </a:r>
            <a:endParaRPr b="0" i="0" sz="800" u="none" cap="none" strike="noStrike">
              <a:solidFill>
                <a:schemeClr val="dk1"/>
              </a:solidFill>
              <a:latin typeface="Calibri"/>
              <a:ea typeface="Calibri"/>
              <a:cs typeface="Calibri"/>
              <a:sym typeface="Calibri"/>
            </a:endParaRPr>
          </a:p>
        </p:txBody>
      </p:sp>
      <p:sp>
        <p:nvSpPr>
          <p:cNvPr id="134" name="Google Shape;134;p18"/>
          <p:cNvSpPr/>
          <p:nvPr/>
        </p:nvSpPr>
        <p:spPr>
          <a:xfrm>
            <a:off x="6679692" y="2023110"/>
            <a:ext cx="411480" cy="41148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book-white.png" id="135" name="Google Shape;135;p18"/>
          <p:cNvPicPr preferRelativeResize="0"/>
          <p:nvPr/>
        </p:nvPicPr>
        <p:blipFill rotWithShape="1">
          <a:blip r:embed="rId6">
            <a:alphaModFix/>
          </a:blip>
          <a:srcRect b="0" l="0" r="0" t="0"/>
          <a:stretch/>
        </p:blipFill>
        <p:spPr>
          <a:xfrm>
            <a:off x="6786677" y="2130095"/>
            <a:ext cx="197510" cy="197510"/>
          </a:xfrm>
          <a:prstGeom prst="rect">
            <a:avLst/>
          </a:prstGeom>
          <a:noFill/>
          <a:ln>
            <a:noFill/>
          </a:ln>
        </p:spPr>
      </p:pic>
      <p:sp>
        <p:nvSpPr>
          <p:cNvPr id="136" name="Google Shape;136;p18"/>
          <p:cNvSpPr/>
          <p:nvPr/>
        </p:nvSpPr>
        <p:spPr>
          <a:xfrm>
            <a:off x="6679692" y="2537460"/>
            <a:ext cx="198882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00"/>
              <a:buFont typeface="Calibri"/>
              <a:buNone/>
            </a:pPr>
            <a:r>
              <a:rPr b="1" i="0" lang="en" sz="1100" u="none" cap="none" strike="noStrike">
                <a:solidFill>
                  <a:srgbClr val="FFFFFF"/>
                </a:solidFill>
                <a:latin typeface="Calibri"/>
                <a:ea typeface="Calibri"/>
                <a:cs typeface="Calibri"/>
                <a:sym typeface="Calibri"/>
              </a:rPr>
              <a:t>Policy</a:t>
            </a:r>
            <a:endParaRPr b="0" i="0" sz="1100" u="none" cap="none" strike="noStrike">
              <a:solidFill>
                <a:schemeClr val="dk1"/>
              </a:solidFill>
              <a:latin typeface="Calibri"/>
              <a:ea typeface="Calibri"/>
              <a:cs typeface="Calibri"/>
              <a:sym typeface="Calibri"/>
            </a:endParaRPr>
          </a:p>
        </p:txBody>
      </p:sp>
      <p:sp>
        <p:nvSpPr>
          <p:cNvPr id="137" name="Google Shape;137;p18"/>
          <p:cNvSpPr/>
          <p:nvPr/>
        </p:nvSpPr>
        <p:spPr>
          <a:xfrm>
            <a:off x="6679692" y="2791206"/>
            <a:ext cx="1988820" cy="89154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The rule set that decides which subject gets which permission on which object.</a:t>
            </a:r>
            <a:endParaRPr b="0" i="0" sz="800" u="none" cap="none" strike="noStrike">
              <a:solidFill>
                <a:schemeClr val="dk1"/>
              </a:solidFill>
              <a:latin typeface="Calibri"/>
              <a:ea typeface="Calibri"/>
              <a:cs typeface="Calibri"/>
              <a:sym typeface="Calibri"/>
            </a:endParaRPr>
          </a:p>
        </p:txBody>
      </p:sp>
      <p:sp>
        <p:nvSpPr>
          <p:cNvPr id="138" name="Google Shape;138;p18"/>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WHAT IS ACCESS CONTROL</a:t>
            </a:r>
            <a:endParaRPr b="0" i="0" sz="700" u="none" cap="none" strike="noStrike">
              <a:solidFill>
                <a:schemeClr val="dk1"/>
              </a:solidFill>
              <a:latin typeface="Calibri"/>
              <a:ea typeface="Calibri"/>
              <a:cs typeface="Calibri"/>
              <a:sym typeface="Calibri"/>
            </a:endParaRPr>
          </a:p>
        </p:txBody>
      </p:sp>
      <p:sp>
        <p:nvSpPr>
          <p:cNvPr id="139" name="Google Shape;139;p18"/>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144" name="Shape 144"/>
        <p:cNvGrpSpPr/>
        <p:nvPr/>
      </p:nvGrpSpPr>
      <p:grpSpPr>
        <a:xfrm>
          <a:off x="0" y="0"/>
          <a:ext cx="0" cy="0"/>
          <a:chOff x="0" y="0"/>
          <a:chExt cx="0" cy="0"/>
        </a:xfrm>
      </p:grpSpPr>
      <p:sp>
        <p:nvSpPr>
          <p:cNvPr id="145" name="Google Shape;145;p19"/>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THE BIG PICTURE</a:t>
            </a:r>
            <a:endParaRPr b="0" i="0" sz="1000" u="none" cap="none" strike="noStrike">
              <a:solidFill>
                <a:schemeClr val="dk1"/>
              </a:solidFill>
              <a:latin typeface="Calibri"/>
              <a:ea typeface="Calibri"/>
              <a:cs typeface="Calibri"/>
              <a:sym typeface="Calibri"/>
            </a:endParaRPr>
          </a:p>
        </p:txBody>
      </p:sp>
      <p:sp>
        <p:nvSpPr>
          <p:cNvPr id="146" name="Google Shape;146;p19"/>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2300"/>
              <a:buFont typeface="Cambria"/>
              <a:buNone/>
            </a:pPr>
            <a:r>
              <a:rPr b="1" i="0" lang="en" sz="2300" u="none" cap="none" strike="noStrike">
                <a:solidFill>
                  <a:srgbClr val="1B1E1D"/>
                </a:solidFill>
                <a:latin typeface="Cambria"/>
                <a:ea typeface="Cambria"/>
                <a:cs typeface="Cambria"/>
                <a:sym typeface="Cambria"/>
              </a:rPr>
              <a:t>Four access control models</a:t>
            </a:r>
            <a:endParaRPr b="0" i="0" sz="2300" u="none" cap="none" strike="noStrike">
              <a:solidFill>
                <a:schemeClr val="dk1"/>
              </a:solidFill>
              <a:latin typeface="Calibri"/>
              <a:ea typeface="Calibri"/>
              <a:cs typeface="Calibri"/>
              <a:sym typeface="Calibri"/>
            </a:endParaRPr>
          </a:p>
        </p:txBody>
      </p:sp>
      <p:sp>
        <p:nvSpPr>
          <p:cNvPr id="147" name="Google Shape;147;p19"/>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1100"/>
              <a:buFont typeface="Calibri"/>
              <a:buNone/>
            </a:pPr>
            <a:r>
              <a:rPr b="0" i="0" lang="en" sz="1100" u="none" cap="none" strike="noStrike">
                <a:solidFill>
                  <a:srgbClr val="6B6560"/>
                </a:solidFill>
                <a:latin typeface="Calibri"/>
                <a:ea typeface="Calibri"/>
                <a:cs typeface="Calibri"/>
                <a:sym typeface="Calibri"/>
              </a:rPr>
              <a:t>Every access decision on a computer traces back to one of these</a:t>
            </a:r>
            <a:endParaRPr b="0" i="0" sz="1100" u="none" cap="none" strike="noStrike">
              <a:solidFill>
                <a:schemeClr val="dk1"/>
              </a:solidFill>
              <a:latin typeface="Calibri"/>
              <a:ea typeface="Calibri"/>
              <a:cs typeface="Calibri"/>
              <a:sym typeface="Calibri"/>
            </a:endParaRPr>
          </a:p>
        </p:txBody>
      </p:sp>
      <p:sp>
        <p:nvSpPr>
          <p:cNvPr id="148" name="Google Shape;148;p19"/>
          <p:cNvSpPr/>
          <p:nvPr/>
        </p:nvSpPr>
        <p:spPr>
          <a:xfrm>
            <a:off x="342900" y="1508760"/>
            <a:ext cx="8455914" cy="582930"/>
          </a:xfrm>
          <a:prstGeom prst="rect">
            <a:avLst/>
          </a:prstGeom>
          <a:solidFill>
            <a:srgbClr val="1B1E1D"/>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19"/>
          <p:cNvSpPr/>
          <p:nvPr/>
        </p:nvSpPr>
        <p:spPr>
          <a:xfrm>
            <a:off x="891540" y="1508760"/>
            <a:ext cx="994410" cy="5829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AD4C4"/>
              </a:buClr>
              <a:buSzPts val="900"/>
              <a:buFont typeface="Calibri"/>
              <a:buNone/>
            </a:pPr>
            <a:r>
              <a:rPr b="1" i="0" lang="en" sz="900" u="none" cap="none" strike="noStrike">
                <a:solidFill>
                  <a:srgbClr val="4AD4C4"/>
                </a:solidFill>
                <a:latin typeface="Calibri"/>
                <a:ea typeface="Calibri"/>
                <a:cs typeface="Calibri"/>
                <a:sym typeface="Calibri"/>
              </a:rPr>
              <a:t>MODEL</a:t>
            </a:r>
            <a:endParaRPr b="0" i="0" sz="900" u="none" cap="none" strike="noStrike">
              <a:solidFill>
                <a:schemeClr val="dk1"/>
              </a:solidFill>
              <a:latin typeface="Calibri"/>
              <a:ea typeface="Calibri"/>
              <a:cs typeface="Calibri"/>
              <a:sym typeface="Calibri"/>
            </a:endParaRPr>
          </a:p>
        </p:txBody>
      </p:sp>
      <p:sp>
        <p:nvSpPr>
          <p:cNvPr id="150" name="Google Shape;150;p19"/>
          <p:cNvSpPr/>
          <p:nvPr/>
        </p:nvSpPr>
        <p:spPr>
          <a:xfrm>
            <a:off x="1885950" y="1508760"/>
            <a:ext cx="3154680" cy="5829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AD4C4"/>
              </a:buClr>
              <a:buSzPts val="900"/>
              <a:buFont typeface="Calibri"/>
              <a:buNone/>
            </a:pPr>
            <a:r>
              <a:rPr b="1" i="0" lang="en" sz="900" u="none" cap="none" strike="noStrike">
                <a:solidFill>
                  <a:srgbClr val="4AD4C4"/>
                </a:solidFill>
                <a:latin typeface="Calibri"/>
                <a:ea typeface="Calibri"/>
                <a:cs typeface="Calibri"/>
                <a:sym typeface="Calibri"/>
              </a:rPr>
              <a:t>WHO SETS THE RULES</a:t>
            </a:r>
            <a:endParaRPr b="0" i="0" sz="900" u="none" cap="none" strike="noStrike">
              <a:solidFill>
                <a:schemeClr val="dk1"/>
              </a:solidFill>
              <a:latin typeface="Calibri"/>
              <a:ea typeface="Calibri"/>
              <a:cs typeface="Calibri"/>
              <a:sym typeface="Calibri"/>
            </a:endParaRPr>
          </a:p>
        </p:txBody>
      </p:sp>
      <p:sp>
        <p:nvSpPr>
          <p:cNvPr id="151" name="Google Shape;151;p19"/>
          <p:cNvSpPr/>
          <p:nvPr/>
        </p:nvSpPr>
        <p:spPr>
          <a:xfrm>
            <a:off x="5040630" y="1508760"/>
            <a:ext cx="3586734" cy="5829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AD4C4"/>
              </a:buClr>
              <a:buSzPts val="900"/>
              <a:buFont typeface="Calibri"/>
              <a:buNone/>
            </a:pPr>
            <a:r>
              <a:rPr b="1" i="0" lang="en" sz="900" u="none" cap="none" strike="noStrike">
                <a:solidFill>
                  <a:srgbClr val="4AD4C4"/>
                </a:solidFill>
                <a:latin typeface="Calibri"/>
                <a:ea typeface="Calibri"/>
                <a:cs typeface="Calibri"/>
                <a:sym typeface="Calibri"/>
              </a:rPr>
              <a:t>TYPICAL USE</a:t>
            </a:r>
            <a:endParaRPr b="0" i="0" sz="900" u="none" cap="none" strike="noStrike">
              <a:solidFill>
                <a:schemeClr val="dk1"/>
              </a:solidFill>
              <a:latin typeface="Calibri"/>
              <a:ea typeface="Calibri"/>
              <a:cs typeface="Calibri"/>
              <a:sym typeface="Calibri"/>
            </a:endParaRPr>
          </a:p>
        </p:txBody>
      </p:sp>
      <p:sp>
        <p:nvSpPr>
          <p:cNvPr id="152" name="Google Shape;152;p19"/>
          <p:cNvSpPr/>
          <p:nvPr/>
        </p:nvSpPr>
        <p:spPr>
          <a:xfrm>
            <a:off x="342900" y="2091690"/>
            <a:ext cx="8455914" cy="582930"/>
          </a:xfrm>
          <a:prstGeom prst="rect">
            <a:avLst/>
          </a:prstGeom>
          <a:solidFill>
            <a:srgbClr val="FFFFFF"/>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19"/>
          <p:cNvSpPr/>
          <p:nvPr/>
        </p:nvSpPr>
        <p:spPr>
          <a:xfrm>
            <a:off x="514350" y="2225421"/>
            <a:ext cx="315468" cy="315468"/>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key-white.png" id="154" name="Google Shape;154;p19"/>
          <p:cNvPicPr preferRelativeResize="0"/>
          <p:nvPr/>
        </p:nvPicPr>
        <p:blipFill rotWithShape="1">
          <a:blip r:embed="rId3">
            <a:alphaModFix/>
          </a:blip>
          <a:srcRect b="0" l="0" r="0" t="0"/>
          <a:stretch/>
        </p:blipFill>
        <p:spPr>
          <a:xfrm>
            <a:off x="596372" y="2307443"/>
            <a:ext cx="151425" cy="151425"/>
          </a:xfrm>
          <a:prstGeom prst="rect">
            <a:avLst/>
          </a:prstGeom>
          <a:noFill/>
          <a:ln>
            <a:noFill/>
          </a:ln>
        </p:spPr>
      </p:pic>
      <p:sp>
        <p:nvSpPr>
          <p:cNvPr id="155" name="Google Shape;155;p19"/>
          <p:cNvSpPr/>
          <p:nvPr/>
        </p:nvSpPr>
        <p:spPr>
          <a:xfrm>
            <a:off x="891540" y="2091690"/>
            <a:ext cx="994410" cy="5829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100"/>
              <a:buFont typeface="Consolas"/>
              <a:buNone/>
            </a:pPr>
            <a:r>
              <a:rPr b="1" i="0" lang="en" sz="1100" u="none" cap="none" strike="noStrike">
                <a:solidFill>
                  <a:srgbClr val="1C7268"/>
                </a:solidFill>
                <a:latin typeface="Consolas"/>
                <a:ea typeface="Consolas"/>
                <a:cs typeface="Consolas"/>
                <a:sym typeface="Consolas"/>
              </a:rPr>
              <a:t>DAC</a:t>
            </a:r>
            <a:endParaRPr b="0" i="0" sz="1100" u="none" cap="none" strike="noStrike">
              <a:solidFill>
                <a:schemeClr val="dk1"/>
              </a:solidFill>
              <a:latin typeface="Calibri"/>
              <a:ea typeface="Calibri"/>
              <a:cs typeface="Calibri"/>
              <a:sym typeface="Calibri"/>
            </a:endParaRPr>
          </a:p>
        </p:txBody>
      </p:sp>
      <p:sp>
        <p:nvSpPr>
          <p:cNvPr id="156" name="Google Shape;156;p19"/>
          <p:cNvSpPr/>
          <p:nvPr/>
        </p:nvSpPr>
        <p:spPr>
          <a:xfrm>
            <a:off x="1885950" y="2091690"/>
            <a:ext cx="3154680" cy="5829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The resource owner</a:t>
            </a:r>
            <a:endParaRPr b="0" i="0" sz="900" u="none" cap="none" strike="noStrike">
              <a:solidFill>
                <a:schemeClr val="dk1"/>
              </a:solidFill>
              <a:latin typeface="Calibri"/>
              <a:ea typeface="Calibri"/>
              <a:cs typeface="Calibri"/>
              <a:sym typeface="Calibri"/>
            </a:endParaRPr>
          </a:p>
        </p:txBody>
      </p:sp>
      <p:sp>
        <p:nvSpPr>
          <p:cNvPr id="157" name="Google Shape;157;p19"/>
          <p:cNvSpPr/>
          <p:nvPr/>
        </p:nvSpPr>
        <p:spPr>
          <a:xfrm>
            <a:off x="5040630" y="2091690"/>
            <a:ext cx="3586734" cy="5829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Linux and Windows file permissions by default</a:t>
            </a:r>
            <a:endParaRPr b="0" i="0" sz="900" u="none" cap="none" strike="noStrike">
              <a:solidFill>
                <a:schemeClr val="dk1"/>
              </a:solidFill>
              <a:latin typeface="Calibri"/>
              <a:ea typeface="Calibri"/>
              <a:cs typeface="Calibri"/>
              <a:sym typeface="Calibri"/>
            </a:endParaRPr>
          </a:p>
        </p:txBody>
      </p:sp>
      <p:sp>
        <p:nvSpPr>
          <p:cNvPr id="158" name="Google Shape;158;p19"/>
          <p:cNvSpPr/>
          <p:nvPr/>
        </p:nvSpPr>
        <p:spPr>
          <a:xfrm>
            <a:off x="342900" y="2674620"/>
            <a:ext cx="8455914" cy="582930"/>
          </a:xfrm>
          <a:prstGeom prst="rect">
            <a:avLst/>
          </a:prstGeom>
          <a:solidFill>
            <a:srgbClr val="EDE6DC"/>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19"/>
          <p:cNvSpPr/>
          <p:nvPr/>
        </p:nvSpPr>
        <p:spPr>
          <a:xfrm>
            <a:off x="514350" y="2808351"/>
            <a:ext cx="315468" cy="315468"/>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19"/>
          <p:cNvSpPr/>
          <p:nvPr/>
        </p:nvSpPr>
        <p:spPr>
          <a:xfrm>
            <a:off x="891540" y="2674620"/>
            <a:ext cx="994410" cy="5829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100"/>
              <a:buFont typeface="Consolas"/>
              <a:buNone/>
            </a:pPr>
            <a:r>
              <a:rPr b="1" i="0" lang="en" sz="1100" u="none" cap="none" strike="noStrike">
                <a:solidFill>
                  <a:srgbClr val="1C7268"/>
                </a:solidFill>
                <a:latin typeface="Consolas"/>
                <a:ea typeface="Consolas"/>
                <a:cs typeface="Consolas"/>
                <a:sym typeface="Consolas"/>
              </a:rPr>
              <a:t>MAC</a:t>
            </a:r>
            <a:endParaRPr b="0" i="0" sz="1100" u="none" cap="none" strike="noStrike">
              <a:solidFill>
                <a:schemeClr val="dk1"/>
              </a:solidFill>
              <a:latin typeface="Calibri"/>
              <a:ea typeface="Calibri"/>
              <a:cs typeface="Calibri"/>
              <a:sym typeface="Calibri"/>
            </a:endParaRPr>
          </a:p>
        </p:txBody>
      </p:sp>
      <p:sp>
        <p:nvSpPr>
          <p:cNvPr id="161" name="Google Shape;161;p19"/>
          <p:cNvSpPr/>
          <p:nvPr/>
        </p:nvSpPr>
        <p:spPr>
          <a:xfrm>
            <a:off x="1885950" y="2674620"/>
            <a:ext cx="3154680" cy="5829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A central security policy</a:t>
            </a:r>
            <a:endParaRPr b="0" i="0" sz="900" u="none" cap="none" strike="noStrike">
              <a:solidFill>
                <a:schemeClr val="dk1"/>
              </a:solidFill>
              <a:latin typeface="Calibri"/>
              <a:ea typeface="Calibri"/>
              <a:cs typeface="Calibri"/>
              <a:sym typeface="Calibri"/>
            </a:endParaRPr>
          </a:p>
        </p:txBody>
      </p:sp>
      <p:sp>
        <p:nvSpPr>
          <p:cNvPr id="162" name="Google Shape;162;p19"/>
          <p:cNvSpPr/>
          <p:nvPr/>
        </p:nvSpPr>
        <p:spPr>
          <a:xfrm>
            <a:off x="5040630" y="2674620"/>
            <a:ext cx="3586734" cy="5829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SELinux, government and military systems</a:t>
            </a:r>
            <a:endParaRPr b="0" i="0" sz="900" u="none" cap="none" strike="noStrike">
              <a:solidFill>
                <a:schemeClr val="dk1"/>
              </a:solidFill>
              <a:latin typeface="Calibri"/>
              <a:ea typeface="Calibri"/>
              <a:cs typeface="Calibri"/>
              <a:sym typeface="Calibri"/>
            </a:endParaRPr>
          </a:p>
        </p:txBody>
      </p:sp>
      <p:sp>
        <p:nvSpPr>
          <p:cNvPr id="163" name="Google Shape;163;p19"/>
          <p:cNvSpPr/>
          <p:nvPr/>
        </p:nvSpPr>
        <p:spPr>
          <a:xfrm>
            <a:off x="342900" y="3257550"/>
            <a:ext cx="8455914" cy="582930"/>
          </a:xfrm>
          <a:prstGeom prst="rect">
            <a:avLst/>
          </a:prstGeom>
          <a:solidFill>
            <a:srgbClr val="FFFFFF"/>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19"/>
          <p:cNvSpPr/>
          <p:nvPr/>
        </p:nvSpPr>
        <p:spPr>
          <a:xfrm>
            <a:off x="514350" y="3391281"/>
            <a:ext cx="315468" cy="315468"/>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users-white.png" id="165" name="Google Shape;165;p19"/>
          <p:cNvPicPr preferRelativeResize="0"/>
          <p:nvPr/>
        </p:nvPicPr>
        <p:blipFill rotWithShape="1">
          <a:blip r:embed="rId4">
            <a:alphaModFix/>
          </a:blip>
          <a:srcRect b="0" l="0" r="0" t="0"/>
          <a:stretch/>
        </p:blipFill>
        <p:spPr>
          <a:xfrm>
            <a:off x="596372" y="3473302"/>
            <a:ext cx="151425" cy="151425"/>
          </a:xfrm>
          <a:prstGeom prst="rect">
            <a:avLst/>
          </a:prstGeom>
          <a:noFill/>
          <a:ln>
            <a:noFill/>
          </a:ln>
        </p:spPr>
      </p:pic>
      <p:sp>
        <p:nvSpPr>
          <p:cNvPr id="166" name="Google Shape;166;p19"/>
          <p:cNvSpPr/>
          <p:nvPr/>
        </p:nvSpPr>
        <p:spPr>
          <a:xfrm>
            <a:off x="891540" y="3257550"/>
            <a:ext cx="994410" cy="5829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100"/>
              <a:buFont typeface="Consolas"/>
              <a:buNone/>
            </a:pPr>
            <a:r>
              <a:rPr b="1" i="0" lang="en" sz="1100" u="none" cap="none" strike="noStrike">
                <a:solidFill>
                  <a:srgbClr val="1C7268"/>
                </a:solidFill>
                <a:latin typeface="Consolas"/>
                <a:ea typeface="Consolas"/>
                <a:cs typeface="Consolas"/>
                <a:sym typeface="Consolas"/>
              </a:rPr>
              <a:t>RBAC</a:t>
            </a:r>
            <a:endParaRPr b="0" i="0" sz="1100" u="none" cap="none" strike="noStrike">
              <a:solidFill>
                <a:schemeClr val="dk1"/>
              </a:solidFill>
              <a:latin typeface="Calibri"/>
              <a:ea typeface="Calibri"/>
              <a:cs typeface="Calibri"/>
              <a:sym typeface="Calibri"/>
            </a:endParaRPr>
          </a:p>
        </p:txBody>
      </p:sp>
      <p:sp>
        <p:nvSpPr>
          <p:cNvPr id="167" name="Google Shape;167;p19"/>
          <p:cNvSpPr/>
          <p:nvPr/>
        </p:nvSpPr>
        <p:spPr>
          <a:xfrm>
            <a:off x="1885950" y="3257550"/>
            <a:ext cx="3154680" cy="5829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An administrator, through roles</a:t>
            </a:r>
            <a:endParaRPr b="0" i="0" sz="900" u="none" cap="none" strike="noStrike">
              <a:solidFill>
                <a:schemeClr val="dk1"/>
              </a:solidFill>
              <a:latin typeface="Calibri"/>
              <a:ea typeface="Calibri"/>
              <a:cs typeface="Calibri"/>
              <a:sym typeface="Calibri"/>
            </a:endParaRPr>
          </a:p>
        </p:txBody>
      </p:sp>
      <p:sp>
        <p:nvSpPr>
          <p:cNvPr id="168" name="Google Shape;168;p19"/>
          <p:cNvSpPr/>
          <p:nvPr/>
        </p:nvSpPr>
        <p:spPr>
          <a:xfrm>
            <a:off x="5040630" y="3257550"/>
            <a:ext cx="3586734" cy="5829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Enterprise systems and most cloud platforms</a:t>
            </a:r>
            <a:endParaRPr b="0" i="0" sz="900" u="none" cap="none" strike="noStrike">
              <a:solidFill>
                <a:schemeClr val="dk1"/>
              </a:solidFill>
              <a:latin typeface="Calibri"/>
              <a:ea typeface="Calibri"/>
              <a:cs typeface="Calibri"/>
              <a:sym typeface="Calibri"/>
            </a:endParaRPr>
          </a:p>
        </p:txBody>
      </p:sp>
      <p:sp>
        <p:nvSpPr>
          <p:cNvPr id="169" name="Google Shape;169;p19"/>
          <p:cNvSpPr/>
          <p:nvPr/>
        </p:nvSpPr>
        <p:spPr>
          <a:xfrm>
            <a:off x="342900" y="3840480"/>
            <a:ext cx="8455914" cy="582930"/>
          </a:xfrm>
          <a:prstGeom prst="rect">
            <a:avLst/>
          </a:prstGeom>
          <a:solidFill>
            <a:srgbClr val="EDE6DC"/>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19"/>
          <p:cNvSpPr/>
          <p:nvPr/>
        </p:nvSpPr>
        <p:spPr>
          <a:xfrm>
            <a:off x="514350" y="3974211"/>
            <a:ext cx="315468" cy="315468"/>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grid-white.png" id="171" name="Google Shape;171;p19"/>
          <p:cNvPicPr preferRelativeResize="0"/>
          <p:nvPr/>
        </p:nvPicPr>
        <p:blipFill rotWithShape="1">
          <a:blip r:embed="rId5">
            <a:alphaModFix/>
          </a:blip>
          <a:srcRect b="0" l="0" r="0" t="0"/>
          <a:stretch/>
        </p:blipFill>
        <p:spPr>
          <a:xfrm>
            <a:off x="596372" y="4056233"/>
            <a:ext cx="151425" cy="151425"/>
          </a:xfrm>
          <a:prstGeom prst="rect">
            <a:avLst/>
          </a:prstGeom>
          <a:noFill/>
          <a:ln>
            <a:noFill/>
          </a:ln>
        </p:spPr>
      </p:pic>
      <p:sp>
        <p:nvSpPr>
          <p:cNvPr id="172" name="Google Shape;172;p19"/>
          <p:cNvSpPr/>
          <p:nvPr/>
        </p:nvSpPr>
        <p:spPr>
          <a:xfrm>
            <a:off x="891540" y="3840480"/>
            <a:ext cx="994410" cy="5829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100"/>
              <a:buFont typeface="Consolas"/>
              <a:buNone/>
            </a:pPr>
            <a:r>
              <a:rPr b="1" i="0" lang="en" sz="1100" u="none" cap="none" strike="noStrike">
                <a:solidFill>
                  <a:srgbClr val="1C7268"/>
                </a:solidFill>
                <a:latin typeface="Consolas"/>
                <a:ea typeface="Consolas"/>
                <a:cs typeface="Consolas"/>
                <a:sym typeface="Consolas"/>
              </a:rPr>
              <a:t>ABAC</a:t>
            </a:r>
            <a:endParaRPr b="0" i="0" sz="1100" u="none" cap="none" strike="noStrike">
              <a:solidFill>
                <a:schemeClr val="dk1"/>
              </a:solidFill>
              <a:latin typeface="Calibri"/>
              <a:ea typeface="Calibri"/>
              <a:cs typeface="Calibri"/>
              <a:sym typeface="Calibri"/>
            </a:endParaRPr>
          </a:p>
        </p:txBody>
      </p:sp>
      <p:sp>
        <p:nvSpPr>
          <p:cNvPr id="173" name="Google Shape;173;p19"/>
          <p:cNvSpPr/>
          <p:nvPr/>
        </p:nvSpPr>
        <p:spPr>
          <a:xfrm>
            <a:off x="1885950" y="3840480"/>
            <a:ext cx="3154680" cy="5829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A policy engine using attributes</a:t>
            </a:r>
            <a:endParaRPr b="0" i="0" sz="900" u="none" cap="none" strike="noStrike">
              <a:solidFill>
                <a:schemeClr val="dk1"/>
              </a:solidFill>
              <a:latin typeface="Calibri"/>
              <a:ea typeface="Calibri"/>
              <a:cs typeface="Calibri"/>
              <a:sym typeface="Calibri"/>
            </a:endParaRPr>
          </a:p>
        </p:txBody>
      </p:sp>
      <p:sp>
        <p:nvSpPr>
          <p:cNvPr id="174" name="Google Shape;174;p19"/>
          <p:cNvSpPr/>
          <p:nvPr/>
        </p:nvSpPr>
        <p:spPr>
          <a:xfrm>
            <a:off x="5040630" y="3840480"/>
            <a:ext cx="3586734" cy="5829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Fine grained cloud and API access control</a:t>
            </a:r>
            <a:endParaRPr b="0" i="0" sz="900" u="none" cap="none" strike="noStrike">
              <a:solidFill>
                <a:schemeClr val="dk1"/>
              </a:solidFill>
              <a:latin typeface="Calibri"/>
              <a:ea typeface="Calibri"/>
              <a:cs typeface="Calibri"/>
              <a:sym typeface="Calibri"/>
            </a:endParaRPr>
          </a:p>
        </p:txBody>
      </p:sp>
      <p:sp>
        <p:nvSpPr>
          <p:cNvPr id="175" name="Google Shape;175;p19"/>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ACCESS CONTROL MODELS</a:t>
            </a:r>
            <a:endParaRPr b="0" i="0" sz="700" u="none" cap="none" strike="noStrike">
              <a:solidFill>
                <a:schemeClr val="dk1"/>
              </a:solidFill>
              <a:latin typeface="Calibri"/>
              <a:ea typeface="Calibri"/>
              <a:cs typeface="Calibri"/>
              <a:sym typeface="Calibri"/>
            </a:endParaRPr>
          </a:p>
        </p:txBody>
      </p:sp>
      <p:sp>
        <p:nvSpPr>
          <p:cNvPr id="176" name="Google Shape;176;p19"/>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pic>
        <p:nvPicPr>
          <p:cNvPr descr="preencoded.png" id="177" name="Google Shape;177;p19"/>
          <p:cNvPicPr preferRelativeResize="0"/>
          <p:nvPr/>
        </p:nvPicPr>
        <p:blipFill rotWithShape="1">
          <a:blip r:embed="rId6">
            <a:alphaModFix/>
          </a:blip>
          <a:srcRect b="0" l="0" r="0" t="0"/>
          <a:stretch/>
        </p:blipFill>
        <p:spPr>
          <a:xfrm>
            <a:off x="569235" y="2863227"/>
            <a:ext cx="205708" cy="2057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182" name="Shape 182"/>
        <p:cNvGrpSpPr/>
        <p:nvPr/>
      </p:nvGrpSpPr>
      <p:grpSpPr>
        <a:xfrm>
          <a:off x="0" y="0"/>
          <a:ext cx="0" cy="0"/>
          <a:chOff x="0" y="0"/>
          <a:chExt cx="0" cy="0"/>
        </a:xfrm>
      </p:grpSpPr>
      <p:sp>
        <p:nvSpPr>
          <p:cNvPr id="183" name="Google Shape;183;p20"/>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ACCESS CONTROL MODEL</a:t>
            </a:r>
            <a:endParaRPr b="0" i="0" sz="1000" u="none" cap="none" strike="noStrike">
              <a:solidFill>
                <a:schemeClr val="dk1"/>
              </a:solidFill>
              <a:latin typeface="Calibri"/>
              <a:ea typeface="Calibri"/>
              <a:cs typeface="Calibri"/>
              <a:sym typeface="Calibri"/>
            </a:endParaRPr>
          </a:p>
        </p:txBody>
      </p:sp>
      <p:sp>
        <p:nvSpPr>
          <p:cNvPr id="184" name="Google Shape;184;p20"/>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2300"/>
              <a:buFont typeface="Cambria"/>
              <a:buNone/>
            </a:pPr>
            <a:r>
              <a:rPr b="1" i="0" lang="en" sz="2300" u="none" cap="none" strike="noStrike">
                <a:solidFill>
                  <a:srgbClr val="1B1E1D"/>
                </a:solidFill>
                <a:latin typeface="Cambria"/>
                <a:ea typeface="Cambria"/>
                <a:cs typeface="Cambria"/>
                <a:sym typeface="Cambria"/>
              </a:rPr>
              <a:t>Discretionary Access Control (DAC)</a:t>
            </a:r>
            <a:endParaRPr b="0" i="0" sz="2300" u="none" cap="none" strike="noStrike">
              <a:solidFill>
                <a:schemeClr val="dk1"/>
              </a:solidFill>
              <a:latin typeface="Calibri"/>
              <a:ea typeface="Calibri"/>
              <a:cs typeface="Calibri"/>
              <a:sym typeface="Calibri"/>
            </a:endParaRPr>
          </a:p>
        </p:txBody>
      </p:sp>
      <p:sp>
        <p:nvSpPr>
          <p:cNvPr id="185" name="Google Shape;185;p20"/>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1100"/>
              <a:buFont typeface="Calibri"/>
              <a:buNone/>
            </a:pPr>
            <a:r>
              <a:rPr b="0" i="0" lang="en" sz="1100" u="none" cap="none" strike="noStrike">
                <a:solidFill>
                  <a:srgbClr val="6B6560"/>
                </a:solidFill>
                <a:latin typeface="Calibri"/>
                <a:ea typeface="Calibri"/>
                <a:cs typeface="Calibri"/>
                <a:sym typeface="Calibri"/>
              </a:rPr>
              <a:t>The owner of a resource decides who else can use it.</a:t>
            </a:r>
            <a:endParaRPr b="0" i="0" sz="1100" u="none" cap="none" strike="noStrike">
              <a:solidFill>
                <a:schemeClr val="dk1"/>
              </a:solidFill>
              <a:latin typeface="Calibri"/>
              <a:ea typeface="Calibri"/>
              <a:cs typeface="Calibri"/>
              <a:sym typeface="Calibri"/>
            </a:endParaRPr>
          </a:p>
        </p:txBody>
      </p:sp>
      <p:sp>
        <p:nvSpPr>
          <p:cNvPr id="186" name="Google Shape;186;p20"/>
          <p:cNvSpPr/>
          <p:nvPr/>
        </p:nvSpPr>
        <p:spPr>
          <a:xfrm>
            <a:off x="342900" y="1371600"/>
            <a:ext cx="8092440" cy="411480"/>
          </a:xfrm>
          <a:prstGeom prst="rect">
            <a:avLst/>
          </a:prstGeom>
          <a:noFill/>
          <a:ln>
            <a:noFill/>
          </a:ln>
        </p:spPr>
        <p:txBody>
          <a:bodyPr anchorCtr="0" anchor="ctr" bIns="0" lIns="0" spcFirstLastPara="1" rIns="0" wrap="square" tIns="0">
            <a:noAutofit/>
          </a:bodyPr>
          <a:lstStyle/>
          <a:p>
            <a:pPr indent="0" lvl="0" marL="0" marR="0" rtl="0" algn="l">
              <a:lnSpc>
                <a:spcPct val="130769"/>
              </a:lnSpc>
              <a:spcBef>
                <a:spcPts val="0"/>
              </a:spcBef>
              <a:spcAft>
                <a:spcPts val="0"/>
              </a:spcAft>
              <a:buClr>
                <a:srgbClr val="6B6560"/>
              </a:buClr>
              <a:buSzPts val="1000"/>
              <a:buFont typeface="Calibri"/>
              <a:buNone/>
            </a:pPr>
            <a:r>
              <a:rPr b="0" i="0" lang="en" sz="1000" u="none" cap="none" strike="noStrike">
                <a:solidFill>
                  <a:srgbClr val="6B6560"/>
                </a:solidFill>
                <a:latin typeface="Calibri"/>
                <a:ea typeface="Calibri"/>
                <a:cs typeface="Calibri"/>
                <a:sym typeface="Calibri"/>
              </a:rPr>
              <a:t>This is the default model on Linux and Windows. A user who owns a file can grant or restrict access to other users. No administrator has to approve the change.</a:t>
            </a:r>
            <a:endParaRPr b="0" i="0" sz="1000" u="none" cap="none" strike="noStrike">
              <a:solidFill>
                <a:schemeClr val="dk1"/>
              </a:solidFill>
              <a:latin typeface="Calibri"/>
              <a:ea typeface="Calibri"/>
              <a:cs typeface="Calibri"/>
              <a:sym typeface="Calibri"/>
            </a:endParaRPr>
          </a:p>
        </p:txBody>
      </p:sp>
      <p:sp>
        <p:nvSpPr>
          <p:cNvPr id="187" name="Google Shape;187;p20"/>
          <p:cNvSpPr/>
          <p:nvPr/>
        </p:nvSpPr>
        <p:spPr>
          <a:xfrm>
            <a:off x="342900" y="1954530"/>
            <a:ext cx="2708910" cy="1577340"/>
          </a:xfrm>
          <a:prstGeom prst="roundRect">
            <a:avLst>
              <a:gd fmla="val 3478"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20"/>
          <p:cNvSpPr/>
          <p:nvPr/>
        </p:nvSpPr>
        <p:spPr>
          <a:xfrm>
            <a:off x="548640" y="216027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key-white.png" id="189" name="Google Shape;189;p20"/>
          <p:cNvPicPr preferRelativeResize="0"/>
          <p:nvPr/>
        </p:nvPicPr>
        <p:blipFill rotWithShape="1">
          <a:blip r:embed="rId3">
            <a:alphaModFix/>
          </a:blip>
          <a:srcRect b="0" l="0" r="0" t="0"/>
          <a:stretch/>
        </p:blipFill>
        <p:spPr>
          <a:xfrm>
            <a:off x="646709" y="2258339"/>
            <a:ext cx="181051" cy="181051"/>
          </a:xfrm>
          <a:prstGeom prst="rect">
            <a:avLst/>
          </a:prstGeom>
          <a:noFill/>
          <a:ln>
            <a:noFill/>
          </a:ln>
        </p:spPr>
      </p:pic>
      <p:sp>
        <p:nvSpPr>
          <p:cNvPr id="190" name="Google Shape;190;p20"/>
          <p:cNvSpPr/>
          <p:nvPr/>
        </p:nvSpPr>
        <p:spPr>
          <a:xfrm>
            <a:off x="548640" y="2640330"/>
            <a:ext cx="229743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Owner controls it</a:t>
            </a:r>
            <a:endParaRPr b="0" i="0" sz="1000" u="none" cap="none" strike="noStrike">
              <a:solidFill>
                <a:schemeClr val="dk1"/>
              </a:solidFill>
              <a:latin typeface="Calibri"/>
              <a:ea typeface="Calibri"/>
              <a:cs typeface="Calibri"/>
              <a:sym typeface="Calibri"/>
            </a:endParaRPr>
          </a:p>
        </p:txBody>
      </p:sp>
      <p:sp>
        <p:nvSpPr>
          <p:cNvPr id="191" name="Google Shape;191;p20"/>
          <p:cNvSpPr/>
          <p:nvPr/>
        </p:nvSpPr>
        <p:spPr>
          <a:xfrm>
            <a:off x="548640" y="2914650"/>
            <a:ext cx="2297430" cy="58293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chmod on Linux and the Security tab on Windows both let a file's owner change its own permissions.</a:t>
            </a:r>
            <a:endParaRPr b="0" i="0" sz="800" u="none" cap="none" strike="noStrike">
              <a:solidFill>
                <a:schemeClr val="dk1"/>
              </a:solidFill>
              <a:latin typeface="Calibri"/>
              <a:ea typeface="Calibri"/>
              <a:cs typeface="Calibri"/>
              <a:sym typeface="Calibri"/>
            </a:endParaRPr>
          </a:p>
        </p:txBody>
      </p:sp>
      <p:sp>
        <p:nvSpPr>
          <p:cNvPr id="192" name="Google Shape;192;p20"/>
          <p:cNvSpPr/>
          <p:nvPr/>
        </p:nvSpPr>
        <p:spPr>
          <a:xfrm>
            <a:off x="3216402" y="1954530"/>
            <a:ext cx="2708910" cy="1577340"/>
          </a:xfrm>
          <a:prstGeom prst="roundRect">
            <a:avLst>
              <a:gd fmla="val 3478"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20"/>
          <p:cNvSpPr/>
          <p:nvPr/>
        </p:nvSpPr>
        <p:spPr>
          <a:xfrm>
            <a:off x="3422142" y="216027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users-white.png" id="194" name="Google Shape;194;p20"/>
          <p:cNvPicPr preferRelativeResize="0"/>
          <p:nvPr/>
        </p:nvPicPr>
        <p:blipFill rotWithShape="1">
          <a:blip r:embed="rId4">
            <a:alphaModFix/>
          </a:blip>
          <a:srcRect b="0" l="0" r="0" t="0"/>
          <a:stretch/>
        </p:blipFill>
        <p:spPr>
          <a:xfrm>
            <a:off x="3520211" y="2258339"/>
            <a:ext cx="181051" cy="181051"/>
          </a:xfrm>
          <a:prstGeom prst="rect">
            <a:avLst/>
          </a:prstGeom>
          <a:noFill/>
          <a:ln>
            <a:noFill/>
          </a:ln>
        </p:spPr>
      </p:pic>
      <p:sp>
        <p:nvSpPr>
          <p:cNvPr id="195" name="Google Shape;195;p20"/>
          <p:cNvSpPr/>
          <p:nvPr/>
        </p:nvSpPr>
        <p:spPr>
          <a:xfrm>
            <a:off x="3422142" y="2640330"/>
            <a:ext cx="229743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Flexible</a:t>
            </a:r>
            <a:endParaRPr b="0" i="0" sz="1000" u="none" cap="none" strike="noStrike">
              <a:solidFill>
                <a:schemeClr val="dk1"/>
              </a:solidFill>
              <a:latin typeface="Calibri"/>
              <a:ea typeface="Calibri"/>
              <a:cs typeface="Calibri"/>
              <a:sym typeface="Calibri"/>
            </a:endParaRPr>
          </a:p>
        </p:txBody>
      </p:sp>
      <p:sp>
        <p:nvSpPr>
          <p:cNvPr id="196" name="Google Shape;196;p20"/>
          <p:cNvSpPr/>
          <p:nvPr/>
        </p:nvSpPr>
        <p:spPr>
          <a:xfrm>
            <a:off x="3422142" y="2914650"/>
            <a:ext cx="2297430" cy="58293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Individual users manage their own files without waiting on IT.</a:t>
            </a:r>
            <a:endParaRPr b="0" i="0" sz="800" u="none" cap="none" strike="noStrike">
              <a:solidFill>
                <a:schemeClr val="dk1"/>
              </a:solidFill>
              <a:latin typeface="Calibri"/>
              <a:ea typeface="Calibri"/>
              <a:cs typeface="Calibri"/>
              <a:sym typeface="Calibri"/>
            </a:endParaRPr>
          </a:p>
        </p:txBody>
      </p:sp>
      <p:sp>
        <p:nvSpPr>
          <p:cNvPr id="197" name="Google Shape;197;p20"/>
          <p:cNvSpPr/>
          <p:nvPr/>
        </p:nvSpPr>
        <p:spPr>
          <a:xfrm>
            <a:off x="6089904" y="1954530"/>
            <a:ext cx="2708910" cy="1577340"/>
          </a:xfrm>
          <a:prstGeom prst="roundRect">
            <a:avLst>
              <a:gd fmla="val 3478"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20"/>
          <p:cNvSpPr/>
          <p:nvPr/>
        </p:nvSpPr>
        <p:spPr>
          <a:xfrm>
            <a:off x="6295644" y="216027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20"/>
          <p:cNvSpPr/>
          <p:nvPr/>
        </p:nvSpPr>
        <p:spPr>
          <a:xfrm>
            <a:off x="6295644" y="2640330"/>
            <a:ext cx="229743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Risk</a:t>
            </a:r>
            <a:endParaRPr b="0" i="0" sz="1000" u="none" cap="none" strike="noStrike">
              <a:solidFill>
                <a:schemeClr val="dk1"/>
              </a:solidFill>
              <a:latin typeface="Calibri"/>
              <a:ea typeface="Calibri"/>
              <a:cs typeface="Calibri"/>
              <a:sym typeface="Calibri"/>
            </a:endParaRPr>
          </a:p>
        </p:txBody>
      </p:sp>
      <p:sp>
        <p:nvSpPr>
          <p:cNvPr id="200" name="Google Shape;200;p20"/>
          <p:cNvSpPr/>
          <p:nvPr/>
        </p:nvSpPr>
        <p:spPr>
          <a:xfrm>
            <a:off x="6295644" y="2914650"/>
            <a:ext cx="2297430" cy="58293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A compromised account can reshare anything that account owns.</a:t>
            </a:r>
            <a:endParaRPr b="0" i="0" sz="800" u="none" cap="none" strike="noStrike">
              <a:solidFill>
                <a:schemeClr val="dk1"/>
              </a:solidFill>
              <a:latin typeface="Calibri"/>
              <a:ea typeface="Calibri"/>
              <a:cs typeface="Calibri"/>
              <a:sym typeface="Calibri"/>
            </a:endParaRPr>
          </a:p>
        </p:txBody>
      </p:sp>
      <p:sp>
        <p:nvSpPr>
          <p:cNvPr id="201" name="Google Shape;201;p20"/>
          <p:cNvSpPr/>
          <p:nvPr/>
        </p:nvSpPr>
        <p:spPr>
          <a:xfrm>
            <a:off x="342900" y="4629150"/>
            <a:ext cx="8455914"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1" lang="en" sz="700" u="none" cap="none" strike="noStrike">
                <a:solidFill>
                  <a:srgbClr val="6B6560"/>
                </a:solidFill>
                <a:latin typeface="Calibri"/>
                <a:ea typeface="Calibri"/>
                <a:cs typeface="Calibri"/>
                <a:sym typeface="Calibri"/>
              </a:rPr>
              <a:t>Source: Trusted Computer System Evaluation Criteria (TCSEC), DoD 5200.28-STD, 1983.</a:t>
            </a:r>
            <a:endParaRPr b="0" i="0" sz="700" u="none" cap="none" strike="noStrike">
              <a:solidFill>
                <a:schemeClr val="dk1"/>
              </a:solidFill>
              <a:latin typeface="Calibri"/>
              <a:ea typeface="Calibri"/>
              <a:cs typeface="Calibri"/>
              <a:sym typeface="Calibri"/>
            </a:endParaRPr>
          </a:p>
        </p:txBody>
      </p:sp>
      <p:sp>
        <p:nvSpPr>
          <p:cNvPr id="202" name="Google Shape;202;p20"/>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DAC</a:t>
            </a:r>
            <a:endParaRPr b="0" i="0" sz="700" u="none" cap="none" strike="noStrike">
              <a:solidFill>
                <a:schemeClr val="dk1"/>
              </a:solidFill>
              <a:latin typeface="Calibri"/>
              <a:ea typeface="Calibri"/>
              <a:cs typeface="Calibri"/>
              <a:sym typeface="Calibri"/>
            </a:endParaRPr>
          </a:p>
        </p:txBody>
      </p:sp>
      <p:sp>
        <p:nvSpPr>
          <p:cNvPr id="203" name="Google Shape;203;p20"/>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pic>
        <p:nvPicPr>
          <p:cNvPr descr="preencoded.png" id="204" name="Google Shape;204;p20"/>
          <p:cNvPicPr preferRelativeResize="0"/>
          <p:nvPr/>
        </p:nvPicPr>
        <p:blipFill rotWithShape="1">
          <a:blip r:embed="rId5">
            <a:alphaModFix/>
          </a:blip>
          <a:srcRect b="0" l="0" r="0" t="0"/>
          <a:stretch/>
        </p:blipFill>
        <p:spPr>
          <a:xfrm>
            <a:off x="6393722" y="2258319"/>
            <a:ext cx="181075" cy="18109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209" name="Shape 209"/>
        <p:cNvGrpSpPr/>
        <p:nvPr/>
      </p:nvGrpSpPr>
      <p:grpSpPr>
        <a:xfrm>
          <a:off x="0" y="0"/>
          <a:ext cx="0" cy="0"/>
          <a:chOff x="0" y="0"/>
          <a:chExt cx="0" cy="0"/>
        </a:xfrm>
      </p:grpSpPr>
      <p:sp>
        <p:nvSpPr>
          <p:cNvPr id="210" name="Google Shape;210;p21"/>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ACCESS CONTROL MODEL</a:t>
            </a:r>
            <a:endParaRPr b="0" i="0" sz="1000" u="none" cap="none" strike="noStrike">
              <a:solidFill>
                <a:schemeClr val="dk1"/>
              </a:solidFill>
              <a:latin typeface="Calibri"/>
              <a:ea typeface="Calibri"/>
              <a:cs typeface="Calibri"/>
              <a:sym typeface="Calibri"/>
            </a:endParaRPr>
          </a:p>
        </p:txBody>
      </p:sp>
      <p:sp>
        <p:nvSpPr>
          <p:cNvPr id="211" name="Google Shape;211;p21"/>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300"/>
              <a:buFont typeface="Cambria"/>
              <a:buNone/>
            </a:pPr>
            <a:r>
              <a:rPr b="1" i="0" lang="en" sz="2300" u="none" cap="none" strike="noStrike">
                <a:solidFill>
                  <a:srgbClr val="FFFFFF"/>
                </a:solidFill>
                <a:latin typeface="Cambria"/>
                <a:ea typeface="Cambria"/>
                <a:cs typeface="Cambria"/>
                <a:sym typeface="Cambria"/>
              </a:rPr>
              <a:t>Mandatory Access Control (MAC)</a:t>
            </a:r>
            <a:endParaRPr b="0" i="0" sz="2300" u="none" cap="none" strike="noStrike">
              <a:solidFill>
                <a:schemeClr val="dk1"/>
              </a:solidFill>
              <a:latin typeface="Calibri"/>
              <a:ea typeface="Calibri"/>
              <a:cs typeface="Calibri"/>
              <a:sym typeface="Calibri"/>
            </a:endParaRPr>
          </a:p>
        </p:txBody>
      </p:sp>
      <p:sp>
        <p:nvSpPr>
          <p:cNvPr id="212" name="Google Shape;212;p21"/>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6E1D6"/>
              </a:buClr>
              <a:buSzPts val="1100"/>
              <a:buFont typeface="Calibri"/>
              <a:buNone/>
            </a:pPr>
            <a:r>
              <a:rPr b="0" i="0" lang="en" sz="1100" u="none" cap="none" strike="noStrike">
                <a:solidFill>
                  <a:srgbClr val="E6E1D6"/>
                </a:solidFill>
                <a:latin typeface="Calibri"/>
                <a:ea typeface="Calibri"/>
                <a:cs typeface="Calibri"/>
                <a:sym typeface="Calibri"/>
              </a:rPr>
              <a:t>A central policy decides access. Not even the owner can override it.</a:t>
            </a:r>
            <a:endParaRPr b="0" i="0" sz="1100" u="none" cap="none" strike="noStrike">
              <a:solidFill>
                <a:schemeClr val="dk1"/>
              </a:solidFill>
              <a:latin typeface="Calibri"/>
              <a:ea typeface="Calibri"/>
              <a:cs typeface="Calibri"/>
              <a:sym typeface="Calibri"/>
            </a:endParaRPr>
          </a:p>
        </p:txBody>
      </p:sp>
      <p:sp>
        <p:nvSpPr>
          <p:cNvPr id="213" name="Google Shape;213;p21"/>
          <p:cNvSpPr/>
          <p:nvPr/>
        </p:nvSpPr>
        <p:spPr>
          <a:xfrm>
            <a:off x="342900" y="1371600"/>
            <a:ext cx="8092440" cy="411480"/>
          </a:xfrm>
          <a:prstGeom prst="rect">
            <a:avLst/>
          </a:prstGeom>
          <a:noFill/>
          <a:ln>
            <a:noFill/>
          </a:ln>
        </p:spPr>
        <p:txBody>
          <a:bodyPr anchorCtr="0" anchor="ctr" bIns="0" lIns="0" spcFirstLastPara="1" rIns="0" wrap="square" tIns="0">
            <a:noAutofit/>
          </a:bodyPr>
          <a:lstStyle/>
          <a:p>
            <a:pPr indent="0" lvl="0" marL="0" marR="0" rtl="0" algn="l">
              <a:lnSpc>
                <a:spcPct val="130769"/>
              </a:lnSpc>
              <a:spcBef>
                <a:spcPts val="0"/>
              </a:spcBef>
              <a:spcAft>
                <a:spcPts val="0"/>
              </a:spcAft>
              <a:buClr>
                <a:srgbClr val="E6E1D6"/>
              </a:buClr>
              <a:buSzPts val="1000"/>
              <a:buFont typeface="Calibri"/>
              <a:buNone/>
            </a:pPr>
            <a:r>
              <a:rPr b="0" i="0" lang="en" sz="1000" u="none" cap="none" strike="noStrike">
                <a:solidFill>
                  <a:srgbClr val="E6E1D6"/>
                </a:solidFill>
                <a:latin typeface="Calibri"/>
                <a:ea typeface="Calibri"/>
                <a:cs typeface="Calibri"/>
                <a:sym typeface="Calibri"/>
              </a:rPr>
              <a:t>This model comes from military and government systems that need strict, provable rules. A file owner cannot loosen the policy, even on their own file.</a:t>
            </a:r>
            <a:endParaRPr b="0" i="0" sz="1000" u="none" cap="none" strike="noStrike">
              <a:solidFill>
                <a:schemeClr val="dk1"/>
              </a:solidFill>
              <a:latin typeface="Calibri"/>
              <a:ea typeface="Calibri"/>
              <a:cs typeface="Calibri"/>
              <a:sym typeface="Calibri"/>
            </a:endParaRPr>
          </a:p>
        </p:txBody>
      </p:sp>
      <p:sp>
        <p:nvSpPr>
          <p:cNvPr id="214" name="Google Shape;214;p21"/>
          <p:cNvSpPr/>
          <p:nvPr/>
        </p:nvSpPr>
        <p:spPr>
          <a:xfrm>
            <a:off x="342900" y="195453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shield-white.png" id="215" name="Google Shape;215;p21"/>
          <p:cNvPicPr preferRelativeResize="0"/>
          <p:nvPr/>
        </p:nvPicPr>
        <p:blipFill rotWithShape="1">
          <a:blip r:embed="rId3">
            <a:alphaModFix/>
          </a:blip>
          <a:srcRect b="0" l="0" r="0" t="0"/>
          <a:stretch/>
        </p:blipFill>
        <p:spPr>
          <a:xfrm>
            <a:off x="440969" y="2052599"/>
            <a:ext cx="181052" cy="181051"/>
          </a:xfrm>
          <a:prstGeom prst="rect">
            <a:avLst/>
          </a:prstGeom>
          <a:noFill/>
          <a:ln>
            <a:noFill/>
          </a:ln>
        </p:spPr>
      </p:pic>
      <p:sp>
        <p:nvSpPr>
          <p:cNvPr id="216" name="Google Shape;216;p21"/>
          <p:cNvSpPr/>
          <p:nvPr/>
        </p:nvSpPr>
        <p:spPr>
          <a:xfrm>
            <a:off x="342900" y="2434590"/>
            <a:ext cx="270891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Bell-LaPadula, 1973</a:t>
            </a:r>
            <a:endParaRPr b="0" i="0" sz="1000" u="none" cap="none" strike="noStrike">
              <a:solidFill>
                <a:schemeClr val="dk1"/>
              </a:solidFill>
              <a:latin typeface="Calibri"/>
              <a:ea typeface="Calibri"/>
              <a:cs typeface="Calibri"/>
              <a:sym typeface="Calibri"/>
            </a:endParaRPr>
          </a:p>
        </p:txBody>
      </p:sp>
      <p:sp>
        <p:nvSpPr>
          <p:cNvPr id="217" name="Google Shape;217;p21"/>
          <p:cNvSpPr/>
          <p:nvPr/>
        </p:nvSpPr>
        <p:spPr>
          <a:xfrm>
            <a:off x="342900" y="2695194"/>
            <a:ext cx="2708910" cy="82296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A confidentiality model. No reading data above your clearance. No writing data below it.</a:t>
            </a:r>
            <a:endParaRPr b="0" i="0" sz="800" u="none" cap="none" strike="noStrike">
              <a:solidFill>
                <a:schemeClr val="dk1"/>
              </a:solidFill>
              <a:latin typeface="Calibri"/>
              <a:ea typeface="Calibri"/>
              <a:cs typeface="Calibri"/>
              <a:sym typeface="Calibri"/>
            </a:endParaRPr>
          </a:p>
        </p:txBody>
      </p:sp>
      <p:sp>
        <p:nvSpPr>
          <p:cNvPr id="218" name="Google Shape;218;p21"/>
          <p:cNvSpPr/>
          <p:nvPr/>
        </p:nvSpPr>
        <p:spPr>
          <a:xfrm>
            <a:off x="3216402" y="195453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layers-white.png" id="219" name="Google Shape;219;p21"/>
          <p:cNvPicPr preferRelativeResize="0"/>
          <p:nvPr/>
        </p:nvPicPr>
        <p:blipFill rotWithShape="1">
          <a:blip r:embed="rId4">
            <a:alphaModFix/>
          </a:blip>
          <a:srcRect b="0" l="0" r="0" t="0"/>
          <a:stretch/>
        </p:blipFill>
        <p:spPr>
          <a:xfrm>
            <a:off x="3314471" y="2052599"/>
            <a:ext cx="181051" cy="181051"/>
          </a:xfrm>
          <a:prstGeom prst="rect">
            <a:avLst/>
          </a:prstGeom>
          <a:noFill/>
          <a:ln>
            <a:noFill/>
          </a:ln>
        </p:spPr>
      </p:pic>
      <p:sp>
        <p:nvSpPr>
          <p:cNvPr id="220" name="Google Shape;220;p21"/>
          <p:cNvSpPr/>
          <p:nvPr/>
        </p:nvSpPr>
        <p:spPr>
          <a:xfrm>
            <a:off x="3216402" y="2434590"/>
            <a:ext cx="270891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Biba, 1975</a:t>
            </a:r>
            <a:endParaRPr b="0" i="0" sz="1000" u="none" cap="none" strike="noStrike">
              <a:solidFill>
                <a:schemeClr val="dk1"/>
              </a:solidFill>
              <a:latin typeface="Calibri"/>
              <a:ea typeface="Calibri"/>
              <a:cs typeface="Calibri"/>
              <a:sym typeface="Calibri"/>
            </a:endParaRPr>
          </a:p>
        </p:txBody>
      </p:sp>
      <p:sp>
        <p:nvSpPr>
          <p:cNvPr id="221" name="Google Shape;221;p21"/>
          <p:cNvSpPr/>
          <p:nvPr/>
        </p:nvSpPr>
        <p:spPr>
          <a:xfrm>
            <a:off x="3216402" y="2695194"/>
            <a:ext cx="2708910" cy="82296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An integrity model. The mirror image of Bell-LaPadula, built to stop low integrity data from corrupting high integrity data.</a:t>
            </a:r>
            <a:endParaRPr b="0" i="0" sz="800" u="none" cap="none" strike="noStrike">
              <a:solidFill>
                <a:schemeClr val="dk1"/>
              </a:solidFill>
              <a:latin typeface="Calibri"/>
              <a:ea typeface="Calibri"/>
              <a:cs typeface="Calibri"/>
              <a:sym typeface="Calibri"/>
            </a:endParaRPr>
          </a:p>
        </p:txBody>
      </p:sp>
      <p:sp>
        <p:nvSpPr>
          <p:cNvPr id="222" name="Google Shape;222;p21"/>
          <p:cNvSpPr/>
          <p:nvPr/>
        </p:nvSpPr>
        <p:spPr>
          <a:xfrm>
            <a:off x="6089904" y="195453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21"/>
          <p:cNvSpPr/>
          <p:nvPr/>
        </p:nvSpPr>
        <p:spPr>
          <a:xfrm>
            <a:off x="6089904" y="2434590"/>
            <a:ext cx="270891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SELinux</a:t>
            </a:r>
            <a:endParaRPr b="0" i="0" sz="1000" u="none" cap="none" strike="noStrike">
              <a:solidFill>
                <a:schemeClr val="dk1"/>
              </a:solidFill>
              <a:latin typeface="Calibri"/>
              <a:ea typeface="Calibri"/>
              <a:cs typeface="Calibri"/>
              <a:sym typeface="Calibri"/>
            </a:endParaRPr>
          </a:p>
        </p:txBody>
      </p:sp>
      <p:sp>
        <p:nvSpPr>
          <p:cNvPr id="224" name="Google Shape;224;p21"/>
          <p:cNvSpPr/>
          <p:nvPr/>
        </p:nvSpPr>
        <p:spPr>
          <a:xfrm>
            <a:off x="6089904" y="2695194"/>
            <a:ext cx="2708910" cy="82296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A Linux kernel module that enforces MAC through security labels attached to files and processes.</a:t>
            </a:r>
            <a:endParaRPr b="0" i="0" sz="800" u="none" cap="none" strike="noStrike">
              <a:solidFill>
                <a:schemeClr val="dk1"/>
              </a:solidFill>
              <a:latin typeface="Calibri"/>
              <a:ea typeface="Calibri"/>
              <a:cs typeface="Calibri"/>
              <a:sym typeface="Calibri"/>
            </a:endParaRPr>
          </a:p>
        </p:txBody>
      </p:sp>
      <p:sp>
        <p:nvSpPr>
          <p:cNvPr id="225" name="Google Shape;225;p21"/>
          <p:cNvSpPr/>
          <p:nvPr/>
        </p:nvSpPr>
        <p:spPr>
          <a:xfrm>
            <a:off x="342900" y="4629150"/>
            <a:ext cx="8455914"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A39A8C"/>
              </a:buClr>
              <a:buSzPts val="700"/>
              <a:buFont typeface="Calibri"/>
              <a:buNone/>
            </a:pPr>
            <a:r>
              <a:rPr b="0" i="1" lang="en" sz="700" u="none" cap="none" strike="noStrike">
                <a:solidFill>
                  <a:srgbClr val="A39A8C"/>
                </a:solidFill>
                <a:latin typeface="Calibri"/>
                <a:ea typeface="Calibri"/>
                <a:cs typeface="Calibri"/>
                <a:sym typeface="Calibri"/>
              </a:rPr>
              <a:t>Source: Bell, D.E. and LaPadula, L.J., "Secure Computer Systems," MITRE Corporation, 1973.</a:t>
            </a:r>
            <a:endParaRPr b="0" i="0" sz="700" u="none" cap="none" strike="noStrike">
              <a:solidFill>
                <a:schemeClr val="dk1"/>
              </a:solidFill>
              <a:latin typeface="Calibri"/>
              <a:ea typeface="Calibri"/>
              <a:cs typeface="Calibri"/>
              <a:sym typeface="Calibri"/>
            </a:endParaRPr>
          </a:p>
        </p:txBody>
      </p:sp>
      <p:sp>
        <p:nvSpPr>
          <p:cNvPr id="226" name="Google Shape;226;p21"/>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MAC</a:t>
            </a:r>
            <a:endParaRPr b="0" i="0" sz="700" u="none" cap="none" strike="noStrike">
              <a:solidFill>
                <a:schemeClr val="dk1"/>
              </a:solidFill>
              <a:latin typeface="Calibri"/>
              <a:ea typeface="Calibri"/>
              <a:cs typeface="Calibri"/>
              <a:sym typeface="Calibri"/>
            </a:endParaRPr>
          </a:p>
        </p:txBody>
      </p:sp>
      <p:sp>
        <p:nvSpPr>
          <p:cNvPr id="227" name="Google Shape;227;p21"/>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pic>
        <p:nvPicPr>
          <p:cNvPr descr="preencoded.png" id="228" name="Google Shape;228;p21"/>
          <p:cNvPicPr preferRelativeResize="0"/>
          <p:nvPr/>
        </p:nvPicPr>
        <p:blipFill rotWithShape="1">
          <a:blip r:embed="rId5">
            <a:alphaModFix/>
          </a:blip>
          <a:srcRect b="0" l="0" r="0" t="0"/>
          <a:stretch/>
        </p:blipFill>
        <p:spPr>
          <a:xfrm>
            <a:off x="6158503" y="2019254"/>
            <a:ext cx="240004" cy="2400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233" name="Shape 233"/>
        <p:cNvGrpSpPr/>
        <p:nvPr/>
      </p:nvGrpSpPr>
      <p:grpSpPr>
        <a:xfrm>
          <a:off x="0" y="0"/>
          <a:ext cx="0" cy="0"/>
          <a:chOff x="0" y="0"/>
          <a:chExt cx="0" cy="0"/>
        </a:xfrm>
      </p:grpSpPr>
      <p:sp>
        <p:nvSpPr>
          <p:cNvPr id="234" name="Google Shape;234;p22"/>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ACCESS CONTROL MODEL</a:t>
            </a:r>
            <a:endParaRPr b="0" i="0" sz="1000" u="none" cap="none" strike="noStrike">
              <a:solidFill>
                <a:schemeClr val="dk1"/>
              </a:solidFill>
              <a:latin typeface="Calibri"/>
              <a:ea typeface="Calibri"/>
              <a:cs typeface="Calibri"/>
              <a:sym typeface="Calibri"/>
            </a:endParaRPr>
          </a:p>
        </p:txBody>
      </p:sp>
      <p:sp>
        <p:nvSpPr>
          <p:cNvPr id="235" name="Google Shape;235;p22"/>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2300"/>
              <a:buFont typeface="Cambria"/>
              <a:buNone/>
            </a:pPr>
            <a:r>
              <a:rPr b="1" i="0" lang="en" sz="2300" u="none" cap="none" strike="noStrike">
                <a:solidFill>
                  <a:srgbClr val="1B1E1D"/>
                </a:solidFill>
                <a:latin typeface="Cambria"/>
                <a:ea typeface="Cambria"/>
                <a:cs typeface="Cambria"/>
                <a:sym typeface="Cambria"/>
              </a:rPr>
              <a:t>Role-Based Access Control (RBAC)</a:t>
            </a:r>
            <a:endParaRPr b="0" i="0" sz="2300" u="none" cap="none" strike="noStrike">
              <a:solidFill>
                <a:schemeClr val="dk1"/>
              </a:solidFill>
              <a:latin typeface="Calibri"/>
              <a:ea typeface="Calibri"/>
              <a:cs typeface="Calibri"/>
              <a:sym typeface="Calibri"/>
            </a:endParaRPr>
          </a:p>
        </p:txBody>
      </p:sp>
      <p:sp>
        <p:nvSpPr>
          <p:cNvPr id="236" name="Google Shape;236;p22"/>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1100"/>
              <a:buFont typeface="Calibri"/>
              <a:buNone/>
            </a:pPr>
            <a:r>
              <a:rPr b="0" i="0" lang="en" sz="1100" u="none" cap="none" strike="noStrike">
                <a:solidFill>
                  <a:srgbClr val="6B6560"/>
                </a:solidFill>
                <a:latin typeface="Calibri"/>
                <a:ea typeface="Calibri"/>
                <a:cs typeface="Calibri"/>
                <a:sym typeface="Calibri"/>
              </a:rPr>
              <a:t>Permissions attach to roles, not to individual users.</a:t>
            </a:r>
            <a:endParaRPr b="0" i="0" sz="1100" u="none" cap="none" strike="noStrike">
              <a:solidFill>
                <a:schemeClr val="dk1"/>
              </a:solidFill>
              <a:latin typeface="Calibri"/>
              <a:ea typeface="Calibri"/>
              <a:cs typeface="Calibri"/>
              <a:sym typeface="Calibri"/>
            </a:endParaRPr>
          </a:p>
        </p:txBody>
      </p:sp>
      <p:sp>
        <p:nvSpPr>
          <p:cNvPr id="237" name="Google Shape;237;p22"/>
          <p:cNvSpPr/>
          <p:nvPr/>
        </p:nvSpPr>
        <p:spPr>
          <a:xfrm>
            <a:off x="342900" y="1371600"/>
            <a:ext cx="8092440" cy="342900"/>
          </a:xfrm>
          <a:prstGeom prst="rect">
            <a:avLst/>
          </a:prstGeom>
          <a:noFill/>
          <a:ln>
            <a:noFill/>
          </a:ln>
        </p:spPr>
        <p:txBody>
          <a:bodyPr anchorCtr="0" anchor="ctr" bIns="0" lIns="0" spcFirstLastPara="1" rIns="0" wrap="square" tIns="0">
            <a:noAutofit/>
          </a:bodyPr>
          <a:lstStyle/>
          <a:p>
            <a:pPr indent="0" lvl="0" marL="0" marR="0" rtl="0" algn="l">
              <a:lnSpc>
                <a:spcPct val="130769"/>
              </a:lnSpc>
              <a:spcBef>
                <a:spcPts val="0"/>
              </a:spcBef>
              <a:spcAft>
                <a:spcPts val="0"/>
              </a:spcAft>
              <a:buClr>
                <a:srgbClr val="6B6560"/>
              </a:buClr>
              <a:buSzPts val="1000"/>
              <a:buFont typeface="Calibri"/>
              <a:buNone/>
            </a:pPr>
            <a:r>
              <a:rPr b="0" i="0" lang="en" sz="1000" u="none" cap="none" strike="noStrike">
                <a:solidFill>
                  <a:srgbClr val="6B6560"/>
                </a:solidFill>
                <a:latin typeface="Calibri"/>
                <a:ea typeface="Calibri"/>
                <a:cs typeface="Calibri"/>
                <a:sym typeface="Calibri"/>
              </a:rPr>
              <a:t>A user gets access by being assigned to a role. Change the role and the user's access changes with it. This is how most companies manage access at scale.</a:t>
            </a:r>
            <a:endParaRPr b="0" i="0" sz="1000" u="none" cap="none" strike="noStrike">
              <a:solidFill>
                <a:schemeClr val="dk1"/>
              </a:solidFill>
              <a:latin typeface="Calibri"/>
              <a:ea typeface="Calibri"/>
              <a:cs typeface="Calibri"/>
              <a:sym typeface="Calibri"/>
            </a:endParaRPr>
          </a:p>
        </p:txBody>
      </p:sp>
      <p:sp>
        <p:nvSpPr>
          <p:cNvPr id="238" name="Google Shape;238;p22"/>
          <p:cNvSpPr/>
          <p:nvPr/>
        </p:nvSpPr>
        <p:spPr>
          <a:xfrm>
            <a:off x="342900" y="1988820"/>
            <a:ext cx="1748790" cy="1028700"/>
          </a:xfrm>
          <a:prstGeom prst="roundRect">
            <a:avLst>
              <a:gd fmla="val 5333"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p22"/>
          <p:cNvSpPr/>
          <p:nvPr/>
        </p:nvSpPr>
        <p:spPr>
          <a:xfrm>
            <a:off x="1045845" y="2125980"/>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users-white.png" id="240" name="Google Shape;240;p22"/>
          <p:cNvPicPr preferRelativeResize="0"/>
          <p:nvPr/>
        </p:nvPicPr>
        <p:blipFill rotWithShape="1">
          <a:blip r:embed="rId3">
            <a:alphaModFix/>
          </a:blip>
          <a:srcRect b="0" l="0" r="0" t="0"/>
          <a:stretch/>
        </p:blipFill>
        <p:spPr>
          <a:xfrm>
            <a:off x="1134999" y="2215134"/>
            <a:ext cx="164592" cy="164592"/>
          </a:xfrm>
          <a:prstGeom prst="rect">
            <a:avLst/>
          </a:prstGeom>
          <a:noFill/>
          <a:ln>
            <a:noFill/>
          </a:ln>
        </p:spPr>
      </p:pic>
      <p:sp>
        <p:nvSpPr>
          <p:cNvPr id="241" name="Google Shape;241;p22"/>
          <p:cNvSpPr/>
          <p:nvPr/>
        </p:nvSpPr>
        <p:spPr>
          <a:xfrm>
            <a:off x="342900" y="2551176"/>
            <a:ext cx="1748790"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User</a:t>
            </a:r>
            <a:endParaRPr b="0" i="0" sz="800" u="none" cap="none" strike="noStrike">
              <a:solidFill>
                <a:schemeClr val="dk1"/>
              </a:solidFill>
              <a:latin typeface="Calibri"/>
              <a:ea typeface="Calibri"/>
              <a:cs typeface="Calibri"/>
              <a:sym typeface="Calibri"/>
            </a:endParaRPr>
          </a:p>
        </p:txBody>
      </p:sp>
      <p:sp>
        <p:nvSpPr>
          <p:cNvPr id="242" name="Google Shape;242;p22"/>
          <p:cNvSpPr/>
          <p:nvPr/>
        </p:nvSpPr>
        <p:spPr>
          <a:xfrm>
            <a:off x="411480" y="2743200"/>
            <a:ext cx="1611630" cy="24003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jsmith</a:t>
            </a:r>
            <a:endParaRPr b="0" i="0" sz="900" u="none" cap="none" strike="noStrike">
              <a:solidFill>
                <a:schemeClr val="dk1"/>
              </a:solidFill>
              <a:latin typeface="Calibri"/>
              <a:ea typeface="Calibri"/>
              <a:cs typeface="Calibri"/>
              <a:sym typeface="Calibri"/>
            </a:endParaRPr>
          </a:p>
        </p:txBody>
      </p:sp>
      <p:sp>
        <p:nvSpPr>
          <p:cNvPr id="243" name="Google Shape;243;p22"/>
          <p:cNvSpPr/>
          <p:nvPr/>
        </p:nvSpPr>
        <p:spPr>
          <a:xfrm>
            <a:off x="2091690" y="2331720"/>
            <a:ext cx="377190" cy="342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660000"/>
              </a:buClr>
              <a:buSzPts val="1500"/>
              <a:buFont typeface="Calibri"/>
              <a:buNone/>
            </a:pPr>
            <a:r>
              <a:rPr b="1" i="0" lang="en" sz="1500" u="none" cap="none" strike="noStrike">
                <a:solidFill>
                  <a:srgbClr val="660000"/>
                </a:solidFill>
                <a:latin typeface="Calibri"/>
                <a:ea typeface="Calibri"/>
                <a:cs typeface="Calibri"/>
                <a:sym typeface="Calibri"/>
              </a:rPr>
              <a:t>→</a:t>
            </a:r>
            <a:endParaRPr b="0" i="0" sz="1500" u="none" cap="none" strike="noStrike">
              <a:solidFill>
                <a:schemeClr val="dk1"/>
              </a:solidFill>
              <a:latin typeface="Calibri"/>
              <a:ea typeface="Calibri"/>
              <a:cs typeface="Calibri"/>
              <a:sym typeface="Calibri"/>
            </a:endParaRPr>
          </a:p>
        </p:txBody>
      </p:sp>
      <p:sp>
        <p:nvSpPr>
          <p:cNvPr id="244" name="Google Shape;244;p22"/>
          <p:cNvSpPr/>
          <p:nvPr/>
        </p:nvSpPr>
        <p:spPr>
          <a:xfrm>
            <a:off x="2468880" y="1988820"/>
            <a:ext cx="1748790" cy="1028700"/>
          </a:xfrm>
          <a:prstGeom prst="roundRect">
            <a:avLst>
              <a:gd fmla="val 5333"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22"/>
          <p:cNvSpPr/>
          <p:nvPr/>
        </p:nvSpPr>
        <p:spPr>
          <a:xfrm>
            <a:off x="3171825" y="2125980"/>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key-white.png" id="246" name="Google Shape;246;p22"/>
          <p:cNvPicPr preferRelativeResize="0"/>
          <p:nvPr/>
        </p:nvPicPr>
        <p:blipFill rotWithShape="1">
          <a:blip r:embed="rId4">
            <a:alphaModFix/>
          </a:blip>
          <a:srcRect b="0" l="0" r="0" t="0"/>
          <a:stretch/>
        </p:blipFill>
        <p:spPr>
          <a:xfrm>
            <a:off x="3260979" y="2215134"/>
            <a:ext cx="164592" cy="164592"/>
          </a:xfrm>
          <a:prstGeom prst="rect">
            <a:avLst/>
          </a:prstGeom>
          <a:noFill/>
          <a:ln>
            <a:noFill/>
          </a:ln>
        </p:spPr>
      </p:pic>
      <p:sp>
        <p:nvSpPr>
          <p:cNvPr id="247" name="Google Shape;247;p22"/>
          <p:cNvSpPr/>
          <p:nvPr/>
        </p:nvSpPr>
        <p:spPr>
          <a:xfrm>
            <a:off x="2468880" y="2551176"/>
            <a:ext cx="1748790"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Role</a:t>
            </a:r>
            <a:endParaRPr b="0" i="0" sz="800" u="none" cap="none" strike="noStrike">
              <a:solidFill>
                <a:schemeClr val="dk1"/>
              </a:solidFill>
              <a:latin typeface="Calibri"/>
              <a:ea typeface="Calibri"/>
              <a:cs typeface="Calibri"/>
              <a:sym typeface="Calibri"/>
            </a:endParaRPr>
          </a:p>
        </p:txBody>
      </p:sp>
      <p:sp>
        <p:nvSpPr>
          <p:cNvPr id="248" name="Google Shape;248;p22"/>
          <p:cNvSpPr/>
          <p:nvPr/>
        </p:nvSpPr>
        <p:spPr>
          <a:xfrm>
            <a:off x="2537460" y="2743200"/>
            <a:ext cx="1611630" cy="24003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Help Desk Tech</a:t>
            </a:r>
            <a:endParaRPr b="0" i="0" sz="900" u="none" cap="none" strike="noStrike">
              <a:solidFill>
                <a:schemeClr val="dk1"/>
              </a:solidFill>
              <a:latin typeface="Calibri"/>
              <a:ea typeface="Calibri"/>
              <a:cs typeface="Calibri"/>
              <a:sym typeface="Calibri"/>
            </a:endParaRPr>
          </a:p>
        </p:txBody>
      </p:sp>
      <p:sp>
        <p:nvSpPr>
          <p:cNvPr id="249" name="Google Shape;249;p22"/>
          <p:cNvSpPr/>
          <p:nvPr/>
        </p:nvSpPr>
        <p:spPr>
          <a:xfrm>
            <a:off x="4217670" y="2331720"/>
            <a:ext cx="377190" cy="342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660000"/>
              </a:buClr>
              <a:buSzPts val="1500"/>
              <a:buFont typeface="Calibri"/>
              <a:buNone/>
            </a:pPr>
            <a:r>
              <a:rPr b="1" i="0" lang="en" sz="1500" u="none" cap="none" strike="noStrike">
                <a:solidFill>
                  <a:srgbClr val="660000"/>
                </a:solidFill>
                <a:latin typeface="Calibri"/>
                <a:ea typeface="Calibri"/>
                <a:cs typeface="Calibri"/>
                <a:sym typeface="Calibri"/>
              </a:rPr>
              <a:t>→</a:t>
            </a:r>
            <a:endParaRPr b="0" i="0" sz="1500" u="none" cap="none" strike="noStrike">
              <a:solidFill>
                <a:schemeClr val="dk1"/>
              </a:solidFill>
              <a:latin typeface="Calibri"/>
              <a:ea typeface="Calibri"/>
              <a:cs typeface="Calibri"/>
              <a:sym typeface="Calibri"/>
            </a:endParaRPr>
          </a:p>
        </p:txBody>
      </p:sp>
      <p:sp>
        <p:nvSpPr>
          <p:cNvPr id="250" name="Google Shape;250;p22"/>
          <p:cNvSpPr/>
          <p:nvPr/>
        </p:nvSpPr>
        <p:spPr>
          <a:xfrm>
            <a:off x="4594860" y="1988820"/>
            <a:ext cx="1748790" cy="1028700"/>
          </a:xfrm>
          <a:prstGeom prst="roundRect">
            <a:avLst>
              <a:gd fmla="val 5333"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p22"/>
          <p:cNvSpPr/>
          <p:nvPr/>
        </p:nvSpPr>
        <p:spPr>
          <a:xfrm>
            <a:off x="5297805" y="2125980"/>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check-white.png" id="252" name="Google Shape;252;p22"/>
          <p:cNvPicPr preferRelativeResize="0"/>
          <p:nvPr/>
        </p:nvPicPr>
        <p:blipFill rotWithShape="1">
          <a:blip r:embed="rId5">
            <a:alphaModFix/>
          </a:blip>
          <a:srcRect b="0" l="0" r="0" t="0"/>
          <a:stretch/>
        </p:blipFill>
        <p:spPr>
          <a:xfrm>
            <a:off x="5386959" y="2215134"/>
            <a:ext cx="164592" cy="164592"/>
          </a:xfrm>
          <a:prstGeom prst="rect">
            <a:avLst/>
          </a:prstGeom>
          <a:noFill/>
          <a:ln>
            <a:noFill/>
          </a:ln>
        </p:spPr>
      </p:pic>
      <p:sp>
        <p:nvSpPr>
          <p:cNvPr id="253" name="Google Shape;253;p22"/>
          <p:cNvSpPr/>
          <p:nvPr/>
        </p:nvSpPr>
        <p:spPr>
          <a:xfrm>
            <a:off x="4594860" y="2551176"/>
            <a:ext cx="1748790"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Permission</a:t>
            </a:r>
            <a:endParaRPr b="0" i="0" sz="800" u="none" cap="none" strike="noStrike">
              <a:solidFill>
                <a:schemeClr val="dk1"/>
              </a:solidFill>
              <a:latin typeface="Calibri"/>
              <a:ea typeface="Calibri"/>
              <a:cs typeface="Calibri"/>
              <a:sym typeface="Calibri"/>
            </a:endParaRPr>
          </a:p>
        </p:txBody>
      </p:sp>
      <p:sp>
        <p:nvSpPr>
          <p:cNvPr id="254" name="Google Shape;254;p22"/>
          <p:cNvSpPr/>
          <p:nvPr/>
        </p:nvSpPr>
        <p:spPr>
          <a:xfrm>
            <a:off x="4663440" y="2743200"/>
            <a:ext cx="1611630" cy="24003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Reset Password</a:t>
            </a:r>
            <a:endParaRPr b="0" i="0" sz="900" u="none" cap="none" strike="noStrike">
              <a:solidFill>
                <a:schemeClr val="dk1"/>
              </a:solidFill>
              <a:latin typeface="Calibri"/>
              <a:ea typeface="Calibri"/>
              <a:cs typeface="Calibri"/>
              <a:sym typeface="Calibri"/>
            </a:endParaRPr>
          </a:p>
        </p:txBody>
      </p:sp>
      <p:sp>
        <p:nvSpPr>
          <p:cNvPr id="255" name="Google Shape;255;p22"/>
          <p:cNvSpPr/>
          <p:nvPr/>
        </p:nvSpPr>
        <p:spPr>
          <a:xfrm>
            <a:off x="6343650" y="2331720"/>
            <a:ext cx="377190" cy="342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660000"/>
              </a:buClr>
              <a:buSzPts val="1500"/>
              <a:buFont typeface="Calibri"/>
              <a:buNone/>
            </a:pPr>
            <a:r>
              <a:rPr b="1" i="0" lang="en" sz="1500" u="none" cap="none" strike="noStrike">
                <a:solidFill>
                  <a:srgbClr val="660000"/>
                </a:solidFill>
                <a:latin typeface="Calibri"/>
                <a:ea typeface="Calibri"/>
                <a:cs typeface="Calibri"/>
                <a:sym typeface="Calibri"/>
              </a:rPr>
              <a:t>→</a:t>
            </a:r>
            <a:endParaRPr b="0" i="0" sz="1500" u="none" cap="none" strike="noStrike">
              <a:solidFill>
                <a:schemeClr val="dk1"/>
              </a:solidFill>
              <a:latin typeface="Calibri"/>
              <a:ea typeface="Calibri"/>
              <a:cs typeface="Calibri"/>
              <a:sym typeface="Calibri"/>
            </a:endParaRPr>
          </a:p>
        </p:txBody>
      </p:sp>
      <p:sp>
        <p:nvSpPr>
          <p:cNvPr id="256" name="Google Shape;256;p22"/>
          <p:cNvSpPr/>
          <p:nvPr/>
        </p:nvSpPr>
        <p:spPr>
          <a:xfrm>
            <a:off x="6720840" y="1988820"/>
            <a:ext cx="1748790" cy="1028700"/>
          </a:xfrm>
          <a:prstGeom prst="roundRect">
            <a:avLst>
              <a:gd fmla="val 5333"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p22"/>
          <p:cNvSpPr/>
          <p:nvPr/>
        </p:nvSpPr>
        <p:spPr>
          <a:xfrm>
            <a:off x="7423785" y="2125980"/>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filetext-white.png" id="258" name="Google Shape;258;p22"/>
          <p:cNvPicPr preferRelativeResize="0"/>
          <p:nvPr/>
        </p:nvPicPr>
        <p:blipFill rotWithShape="1">
          <a:blip r:embed="rId6">
            <a:alphaModFix/>
          </a:blip>
          <a:srcRect b="0" l="0" r="0" t="0"/>
          <a:stretch/>
        </p:blipFill>
        <p:spPr>
          <a:xfrm>
            <a:off x="7512939" y="2215134"/>
            <a:ext cx="164592" cy="164592"/>
          </a:xfrm>
          <a:prstGeom prst="rect">
            <a:avLst/>
          </a:prstGeom>
          <a:noFill/>
          <a:ln>
            <a:noFill/>
          </a:ln>
        </p:spPr>
      </p:pic>
      <p:sp>
        <p:nvSpPr>
          <p:cNvPr id="259" name="Google Shape;259;p22"/>
          <p:cNvSpPr/>
          <p:nvPr/>
        </p:nvSpPr>
        <p:spPr>
          <a:xfrm>
            <a:off x="6720840" y="2551176"/>
            <a:ext cx="1748790"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Resource</a:t>
            </a:r>
            <a:endParaRPr b="0" i="0" sz="800" u="none" cap="none" strike="noStrike">
              <a:solidFill>
                <a:schemeClr val="dk1"/>
              </a:solidFill>
              <a:latin typeface="Calibri"/>
              <a:ea typeface="Calibri"/>
              <a:cs typeface="Calibri"/>
              <a:sym typeface="Calibri"/>
            </a:endParaRPr>
          </a:p>
        </p:txBody>
      </p:sp>
      <p:sp>
        <p:nvSpPr>
          <p:cNvPr id="260" name="Google Shape;260;p22"/>
          <p:cNvSpPr/>
          <p:nvPr/>
        </p:nvSpPr>
        <p:spPr>
          <a:xfrm>
            <a:off x="6789420" y="2743200"/>
            <a:ext cx="1611630" cy="24003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AD User Accounts</a:t>
            </a:r>
            <a:endParaRPr b="0" i="0" sz="900" u="none" cap="none" strike="noStrike">
              <a:solidFill>
                <a:schemeClr val="dk1"/>
              </a:solidFill>
              <a:latin typeface="Calibri"/>
              <a:ea typeface="Calibri"/>
              <a:cs typeface="Calibri"/>
              <a:sym typeface="Calibri"/>
            </a:endParaRPr>
          </a:p>
        </p:txBody>
      </p:sp>
      <p:sp>
        <p:nvSpPr>
          <p:cNvPr id="261" name="Google Shape;261;p22"/>
          <p:cNvSpPr/>
          <p:nvPr/>
        </p:nvSpPr>
        <p:spPr>
          <a:xfrm>
            <a:off x="342900" y="3223260"/>
            <a:ext cx="809244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900"/>
              <a:buFont typeface="Calibri"/>
              <a:buNone/>
            </a:pPr>
            <a:r>
              <a:rPr b="0" i="1" lang="en" sz="900" u="none" cap="none" strike="noStrike">
                <a:solidFill>
                  <a:srgbClr val="6B6560"/>
                </a:solidFill>
                <a:latin typeface="Calibri"/>
                <a:ea typeface="Calibri"/>
                <a:cs typeface="Calibri"/>
                <a:sym typeface="Calibri"/>
              </a:rPr>
              <a:t>The user never gets a permission directly. The role sits in between.</a:t>
            </a:r>
            <a:endParaRPr b="0" i="0" sz="900" u="none" cap="none" strike="noStrike">
              <a:solidFill>
                <a:schemeClr val="dk1"/>
              </a:solidFill>
              <a:latin typeface="Calibri"/>
              <a:ea typeface="Calibri"/>
              <a:cs typeface="Calibri"/>
              <a:sym typeface="Calibri"/>
            </a:endParaRPr>
          </a:p>
        </p:txBody>
      </p:sp>
      <p:sp>
        <p:nvSpPr>
          <p:cNvPr id="262" name="Google Shape;262;p22"/>
          <p:cNvSpPr/>
          <p:nvPr/>
        </p:nvSpPr>
        <p:spPr>
          <a:xfrm>
            <a:off x="342900" y="4629150"/>
            <a:ext cx="8455914"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1" lang="en" sz="700" u="none" cap="none" strike="noStrike">
                <a:solidFill>
                  <a:srgbClr val="6B6560"/>
                </a:solidFill>
                <a:latin typeface="Calibri"/>
                <a:ea typeface="Calibri"/>
                <a:cs typeface="Calibri"/>
                <a:sym typeface="Calibri"/>
              </a:rPr>
              <a:t>Source: Ferraiolo, D.F. and Kuhn, D.R., "Role-Based Access Control," 15th National Computer Security Conference, 1992. Standardized as ANSI INCITS 359-2004.</a:t>
            </a:r>
            <a:endParaRPr b="0" i="0" sz="700" u="none" cap="none" strike="noStrike">
              <a:solidFill>
                <a:schemeClr val="dk1"/>
              </a:solidFill>
              <a:latin typeface="Calibri"/>
              <a:ea typeface="Calibri"/>
              <a:cs typeface="Calibri"/>
              <a:sym typeface="Calibri"/>
            </a:endParaRPr>
          </a:p>
        </p:txBody>
      </p:sp>
      <p:sp>
        <p:nvSpPr>
          <p:cNvPr id="263" name="Google Shape;263;p22"/>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RBAC</a:t>
            </a:r>
            <a:endParaRPr b="0" i="0" sz="700" u="none" cap="none" strike="noStrike">
              <a:solidFill>
                <a:schemeClr val="dk1"/>
              </a:solidFill>
              <a:latin typeface="Calibri"/>
              <a:ea typeface="Calibri"/>
              <a:cs typeface="Calibri"/>
              <a:sym typeface="Calibri"/>
            </a:endParaRPr>
          </a:p>
        </p:txBody>
      </p:sp>
      <p:sp>
        <p:nvSpPr>
          <p:cNvPr id="264" name="Google Shape;264;p22"/>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269" name="Shape 269"/>
        <p:cNvGrpSpPr/>
        <p:nvPr/>
      </p:nvGrpSpPr>
      <p:grpSpPr>
        <a:xfrm>
          <a:off x="0" y="0"/>
          <a:ext cx="0" cy="0"/>
          <a:chOff x="0" y="0"/>
          <a:chExt cx="0" cy="0"/>
        </a:xfrm>
      </p:grpSpPr>
      <p:sp>
        <p:nvSpPr>
          <p:cNvPr id="270" name="Google Shape;270;p23"/>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ACCESS CONTROL MODEL</a:t>
            </a:r>
            <a:endParaRPr b="0" i="0" sz="1000" u="none" cap="none" strike="noStrike">
              <a:solidFill>
                <a:schemeClr val="dk1"/>
              </a:solidFill>
              <a:latin typeface="Calibri"/>
              <a:ea typeface="Calibri"/>
              <a:cs typeface="Calibri"/>
              <a:sym typeface="Calibri"/>
            </a:endParaRPr>
          </a:p>
        </p:txBody>
      </p:sp>
      <p:sp>
        <p:nvSpPr>
          <p:cNvPr id="271" name="Google Shape;271;p23"/>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2300"/>
              <a:buFont typeface="Cambria"/>
              <a:buNone/>
            </a:pPr>
            <a:r>
              <a:rPr b="1" i="0" lang="en" sz="2300" u="none" cap="none" strike="noStrike">
                <a:solidFill>
                  <a:srgbClr val="1B1E1D"/>
                </a:solidFill>
                <a:latin typeface="Cambria"/>
                <a:ea typeface="Cambria"/>
                <a:cs typeface="Cambria"/>
                <a:sym typeface="Cambria"/>
              </a:rPr>
              <a:t>Attribute-Based Access Control (ABAC)</a:t>
            </a:r>
            <a:endParaRPr b="0" i="0" sz="2300" u="none" cap="none" strike="noStrike">
              <a:solidFill>
                <a:schemeClr val="dk1"/>
              </a:solidFill>
              <a:latin typeface="Calibri"/>
              <a:ea typeface="Calibri"/>
              <a:cs typeface="Calibri"/>
              <a:sym typeface="Calibri"/>
            </a:endParaRPr>
          </a:p>
        </p:txBody>
      </p:sp>
      <p:sp>
        <p:nvSpPr>
          <p:cNvPr id="272" name="Google Shape;272;p23"/>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1100"/>
              <a:buFont typeface="Calibri"/>
              <a:buNone/>
            </a:pPr>
            <a:r>
              <a:rPr b="0" i="0" lang="en" sz="1100" u="none" cap="none" strike="noStrike">
                <a:solidFill>
                  <a:srgbClr val="6B6560"/>
                </a:solidFill>
                <a:latin typeface="Calibri"/>
                <a:ea typeface="Calibri"/>
                <a:cs typeface="Calibri"/>
                <a:sym typeface="Calibri"/>
              </a:rPr>
              <a:t>Access depends on attributes of the user, the resource, and the request together.</a:t>
            </a:r>
            <a:endParaRPr b="0" i="0" sz="1100" u="none" cap="none" strike="noStrike">
              <a:solidFill>
                <a:schemeClr val="dk1"/>
              </a:solidFill>
              <a:latin typeface="Calibri"/>
              <a:ea typeface="Calibri"/>
              <a:cs typeface="Calibri"/>
              <a:sym typeface="Calibri"/>
            </a:endParaRPr>
          </a:p>
        </p:txBody>
      </p:sp>
      <p:sp>
        <p:nvSpPr>
          <p:cNvPr id="273" name="Google Shape;273;p23"/>
          <p:cNvSpPr/>
          <p:nvPr/>
        </p:nvSpPr>
        <p:spPr>
          <a:xfrm>
            <a:off x="342900" y="1405890"/>
            <a:ext cx="8455914" cy="1028700"/>
          </a:xfrm>
          <a:prstGeom prst="roundRect">
            <a:avLst>
              <a:gd fmla="val 5333" name="adj"/>
            </a:avLst>
          </a:prstGeom>
          <a:solidFill>
            <a:srgbClr val="1B1E1D"/>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 name="Google Shape;274;p23"/>
          <p:cNvSpPr/>
          <p:nvPr/>
        </p:nvSpPr>
        <p:spPr>
          <a:xfrm>
            <a:off x="548640" y="1543050"/>
            <a:ext cx="27432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AD4C4"/>
              </a:buClr>
              <a:buSzPts val="800"/>
              <a:buFont typeface="Calibri"/>
              <a:buNone/>
            </a:pPr>
            <a:r>
              <a:rPr b="1" i="0" lang="en" sz="800" u="none" cap="none" strike="noStrike">
                <a:solidFill>
                  <a:srgbClr val="4AD4C4"/>
                </a:solidFill>
                <a:latin typeface="Calibri"/>
                <a:ea typeface="Calibri"/>
                <a:cs typeface="Calibri"/>
                <a:sym typeface="Calibri"/>
              </a:rPr>
              <a:t>EXAMPLE POLICY</a:t>
            </a:r>
            <a:endParaRPr b="0" i="0" sz="800" u="none" cap="none" strike="noStrike">
              <a:solidFill>
                <a:schemeClr val="dk1"/>
              </a:solidFill>
              <a:latin typeface="Calibri"/>
              <a:ea typeface="Calibri"/>
              <a:cs typeface="Calibri"/>
              <a:sym typeface="Calibri"/>
            </a:endParaRPr>
          </a:p>
        </p:txBody>
      </p:sp>
      <p:sp>
        <p:nvSpPr>
          <p:cNvPr id="275" name="Google Shape;275;p23"/>
          <p:cNvSpPr/>
          <p:nvPr/>
        </p:nvSpPr>
        <p:spPr>
          <a:xfrm>
            <a:off x="548640" y="1783080"/>
            <a:ext cx="8023860" cy="582930"/>
          </a:xfrm>
          <a:prstGeom prst="rect">
            <a:avLst/>
          </a:prstGeom>
          <a:noFill/>
          <a:ln>
            <a:noFill/>
          </a:ln>
        </p:spPr>
        <p:txBody>
          <a:bodyPr anchorCtr="0" anchor="ctr" bIns="0" lIns="0" spcFirstLastPara="1" rIns="0" wrap="square" tIns="0">
            <a:noAutofit/>
          </a:bodyPr>
          <a:lstStyle/>
          <a:p>
            <a:pPr indent="0" lvl="0" marL="0" marR="0" rtl="0" algn="l">
              <a:lnSpc>
                <a:spcPct val="138461"/>
              </a:lnSpc>
              <a:spcBef>
                <a:spcPts val="0"/>
              </a:spcBef>
              <a:spcAft>
                <a:spcPts val="0"/>
              </a:spcAft>
              <a:buClr>
                <a:srgbClr val="FFFFFF"/>
              </a:buClr>
              <a:buSzPts val="1000"/>
              <a:buFont typeface="Calibri"/>
              <a:buNone/>
            </a:pPr>
            <a:r>
              <a:rPr b="0" i="0" lang="en" sz="1000" u="none" cap="none" strike="noStrike">
                <a:solidFill>
                  <a:srgbClr val="FFFFFF"/>
                </a:solidFill>
                <a:latin typeface="Calibri"/>
                <a:ea typeface="Calibri"/>
                <a:cs typeface="Calibri"/>
                <a:sym typeface="Calibri"/>
              </a:rPr>
              <a:t>Allow access only if the user is in the finance group, the file is tagged confidential, and the request comes from a company laptop during business hours.</a:t>
            </a:r>
            <a:endParaRPr b="0" i="0" sz="1000" u="none" cap="none" strike="noStrike">
              <a:solidFill>
                <a:schemeClr val="dk1"/>
              </a:solidFill>
              <a:latin typeface="Calibri"/>
              <a:ea typeface="Calibri"/>
              <a:cs typeface="Calibri"/>
              <a:sym typeface="Calibri"/>
            </a:endParaRPr>
          </a:p>
        </p:txBody>
      </p:sp>
      <p:sp>
        <p:nvSpPr>
          <p:cNvPr id="276" name="Google Shape;276;p23"/>
          <p:cNvSpPr/>
          <p:nvPr/>
        </p:nvSpPr>
        <p:spPr>
          <a:xfrm>
            <a:off x="342900" y="2640330"/>
            <a:ext cx="1988820" cy="754380"/>
          </a:xfrm>
          <a:prstGeom prst="roundRect">
            <a:avLst>
              <a:gd fmla="val 7273"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23"/>
          <p:cNvSpPr/>
          <p:nvPr/>
        </p:nvSpPr>
        <p:spPr>
          <a:xfrm>
            <a:off x="342900" y="2763774"/>
            <a:ext cx="1988820" cy="27432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C7268"/>
              </a:buClr>
              <a:buSzPts val="1200"/>
              <a:buFont typeface="Consolas"/>
              <a:buNone/>
            </a:pPr>
            <a:r>
              <a:rPr b="1" i="0" lang="en" sz="1200" u="none" cap="none" strike="noStrike">
                <a:solidFill>
                  <a:srgbClr val="1C7268"/>
                </a:solidFill>
                <a:latin typeface="Consolas"/>
                <a:ea typeface="Consolas"/>
                <a:cs typeface="Consolas"/>
                <a:sym typeface="Consolas"/>
              </a:rPr>
              <a:t>DAC</a:t>
            </a:r>
            <a:endParaRPr b="0" i="0" sz="1200" u="none" cap="none" strike="noStrike">
              <a:solidFill>
                <a:schemeClr val="dk1"/>
              </a:solidFill>
              <a:latin typeface="Calibri"/>
              <a:ea typeface="Calibri"/>
              <a:cs typeface="Calibri"/>
              <a:sym typeface="Calibri"/>
            </a:endParaRPr>
          </a:p>
        </p:txBody>
      </p:sp>
      <p:sp>
        <p:nvSpPr>
          <p:cNvPr id="278" name="Google Shape;278;p23"/>
          <p:cNvSpPr/>
          <p:nvPr/>
        </p:nvSpPr>
        <p:spPr>
          <a:xfrm>
            <a:off x="342900" y="3051810"/>
            <a:ext cx="1988820" cy="27432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The owner decides</a:t>
            </a:r>
            <a:endParaRPr b="0" i="0" sz="900" u="none" cap="none" strike="noStrike">
              <a:solidFill>
                <a:schemeClr val="dk1"/>
              </a:solidFill>
              <a:latin typeface="Calibri"/>
              <a:ea typeface="Calibri"/>
              <a:cs typeface="Calibri"/>
              <a:sym typeface="Calibri"/>
            </a:endParaRPr>
          </a:p>
        </p:txBody>
      </p:sp>
      <p:sp>
        <p:nvSpPr>
          <p:cNvPr id="279" name="Google Shape;279;p23"/>
          <p:cNvSpPr/>
          <p:nvPr/>
        </p:nvSpPr>
        <p:spPr>
          <a:xfrm>
            <a:off x="2455164" y="2640330"/>
            <a:ext cx="1988820" cy="754380"/>
          </a:xfrm>
          <a:prstGeom prst="roundRect">
            <a:avLst>
              <a:gd fmla="val 7273"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p23"/>
          <p:cNvSpPr/>
          <p:nvPr/>
        </p:nvSpPr>
        <p:spPr>
          <a:xfrm>
            <a:off x="2455164" y="2763774"/>
            <a:ext cx="1988820" cy="27432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C7268"/>
              </a:buClr>
              <a:buSzPts val="1200"/>
              <a:buFont typeface="Consolas"/>
              <a:buNone/>
            </a:pPr>
            <a:r>
              <a:rPr b="1" i="0" lang="en" sz="1200" u="none" cap="none" strike="noStrike">
                <a:solidFill>
                  <a:srgbClr val="1C7268"/>
                </a:solidFill>
                <a:latin typeface="Consolas"/>
                <a:ea typeface="Consolas"/>
                <a:cs typeface="Consolas"/>
                <a:sym typeface="Consolas"/>
              </a:rPr>
              <a:t>MAC</a:t>
            </a:r>
            <a:endParaRPr b="0" i="0" sz="1200" u="none" cap="none" strike="noStrike">
              <a:solidFill>
                <a:schemeClr val="dk1"/>
              </a:solidFill>
              <a:latin typeface="Calibri"/>
              <a:ea typeface="Calibri"/>
              <a:cs typeface="Calibri"/>
              <a:sym typeface="Calibri"/>
            </a:endParaRPr>
          </a:p>
        </p:txBody>
      </p:sp>
      <p:sp>
        <p:nvSpPr>
          <p:cNvPr id="281" name="Google Shape;281;p23"/>
          <p:cNvSpPr/>
          <p:nvPr/>
        </p:nvSpPr>
        <p:spPr>
          <a:xfrm>
            <a:off x="2455164" y="3051810"/>
            <a:ext cx="1988820" cy="27432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The policy decides</a:t>
            </a:r>
            <a:endParaRPr b="0" i="0" sz="900" u="none" cap="none" strike="noStrike">
              <a:solidFill>
                <a:schemeClr val="dk1"/>
              </a:solidFill>
              <a:latin typeface="Calibri"/>
              <a:ea typeface="Calibri"/>
              <a:cs typeface="Calibri"/>
              <a:sym typeface="Calibri"/>
            </a:endParaRPr>
          </a:p>
        </p:txBody>
      </p:sp>
      <p:sp>
        <p:nvSpPr>
          <p:cNvPr id="282" name="Google Shape;282;p23"/>
          <p:cNvSpPr/>
          <p:nvPr/>
        </p:nvSpPr>
        <p:spPr>
          <a:xfrm>
            <a:off x="4567428" y="2640330"/>
            <a:ext cx="1988820" cy="754380"/>
          </a:xfrm>
          <a:prstGeom prst="roundRect">
            <a:avLst>
              <a:gd fmla="val 7273"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p23"/>
          <p:cNvSpPr/>
          <p:nvPr/>
        </p:nvSpPr>
        <p:spPr>
          <a:xfrm>
            <a:off x="4567428" y="2763774"/>
            <a:ext cx="1988820" cy="27432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C7268"/>
              </a:buClr>
              <a:buSzPts val="1200"/>
              <a:buFont typeface="Consolas"/>
              <a:buNone/>
            </a:pPr>
            <a:r>
              <a:rPr b="1" i="0" lang="en" sz="1200" u="none" cap="none" strike="noStrike">
                <a:solidFill>
                  <a:srgbClr val="1C7268"/>
                </a:solidFill>
                <a:latin typeface="Consolas"/>
                <a:ea typeface="Consolas"/>
                <a:cs typeface="Consolas"/>
                <a:sym typeface="Consolas"/>
              </a:rPr>
              <a:t>RBAC</a:t>
            </a:r>
            <a:endParaRPr b="0" i="0" sz="1200" u="none" cap="none" strike="noStrike">
              <a:solidFill>
                <a:schemeClr val="dk1"/>
              </a:solidFill>
              <a:latin typeface="Calibri"/>
              <a:ea typeface="Calibri"/>
              <a:cs typeface="Calibri"/>
              <a:sym typeface="Calibri"/>
            </a:endParaRPr>
          </a:p>
        </p:txBody>
      </p:sp>
      <p:sp>
        <p:nvSpPr>
          <p:cNvPr id="284" name="Google Shape;284;p23"/>
          <p:cNvSpPr/>
          <p:nvPr/>
        </p:nvSpPr>
        <p:spPr>
          <a:xfrm>
            <a:off x="4567428" y="3051810"/>
            <a:ext cx="1988820" cy="27432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The role decides</a:t>
            </a:r>
            <a:endParaRPr b="0" i="0" sz="900" u="none" cap="none" strike="noStrike">
              <a:solidFill>
                <a:schemeClr val="dk1"/>
              </a:solidFill>
              <a:latin typeface="Calibri"/>
              <a:ea typeface="Calibri"/>
              <a:cs typeface="Calibri"/>
              <a:sym typeface="Calibri"/>
            </a:endParaRPr>
          </a:p>
        </p:txBody>
      </p:sp>
      <p:sp>
        <p:nvSpPr>
          <p:cNvPr id="285" name="Google Shape;285;p23"/>
          <p:cNvSpPr/>
          <p:nvPr/>
        </p:nvSpPr>
        <p:spPr>
          <a:xfrm>
            <a:off x="6679692" y="2640330"/>
            <a:ext cx="1988820" cy="754380"/>
          </a:xfrm>
          <a:prstGeom prst="roundRect">
            <a:avLst>
              <a:gd fmla="val 7273"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p23"/>
          <p:cNvSpPr/>
          <p:nvPr/>
        </p:nvSpPr>
        <p:spPr>
          <a:xfrm>
            <a:off x="6679692" y="2763774"/>
            <a:ext cx="1988820" cy="27432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C7268"/>
              </a:buClr>
              <a:buSzPts val="1200"/>
              <a:buFont typeface="Consolas"/>
              <a:buNone/>
            </a:pPr>
            <a:r>
              <a:rPr b="1" i="0" lang="en" sz="1200" u="none" cap="none" strike="noStrike">
                <a:solidFill>
                  <a:srgbClr val="1C7268"/>
                </a:solidFill>
                <a:latin typeface="Consolas"/>
                <a:ea typeface="Consolas"/>
                <a:cs typeface="Consolas"/>
                <a:sym typeface="Consolas"/>
              </a:rPr>
              <a:t>ABAC</a:t>
            </a:r>
            <a:endParaRPr b="0" i="0" sz="1200" u="none" cap="none" strike="noStrike">
              <a:solidFill>
                <a:schemeClr val="dk1"/>
              </a:solidFill>
              <a:latin typeface="Calibri"/>
              <a:ea typeface="Calibri"/>
              <a:cs typeface="Calibri"/>
              <a:sym typeface="Calibri"/>
            </a:endParaRPr>
          </a:p>
        </p:txBody>
      </p:sp>
      <p:sp>
        <p:nvSpPr>
          <p:cNvPr id="287" name="Google Shape;287;p23"/>
          <p:cNvSpPr/>
          <p:nvPr/>
        </p:nvSpPr>
        <p:spPr>
          <a:xfrm>
            <a:off x="6679692" y="3051810"/>
            <a:ext cx="1988820" cy="27432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The attributes decide</a:t>
            </a:r>
            <a:endParaRPr b="0" i="0" sz="900" u="none" cap="none" strike="noStrike">
              <a:solidFill>
                <a:schemeClr val="dk1"/>
              </a:solidFill>
              <a:latin typeface="Calibri"/>
              <a:ea typeface="Calibri"/>
              <a:cs typeface="Calibri"/>
              <a:sym typeface="Calibri"/>
            </a:endParaRPr>
          </a:p>
        </p:txBody>
      </p:sp>
      <p:sp>
        <p:nvSpPr>
          <p:cNvPr id="288" name="Google Shape;288;p23"/>
          <p:cNvSpPr/>
          <p:nvPr/>
        </p:nvSpPr>
        <p:spPr>
          <a:xfrm>
            <a:off x="342900" y="4629150"/>
            <a:ext cx="8455914"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1" lang="en" sz="700" u="none" cap="none" strike="noStrike">
                <a:solidFill>
                  <a:srgbClr val="6B6560"/>
                </a:solidFill>
                <a:latin typeface="Calibri"/>
                <a:ea typeface="Calibri"/>
                <a:cs typeface="Calibri"/>
                <a:sym typeface="Calibri"/>
              </a:rPr>
              <a:t>Source: NIST Special Publication 800-162, "Guide to Attribute Based Access Control (ABAC) Definition and Considerations," 2014.</a:t>
            </a:r>
            <a:endParaRPr b="0" i="0" sz="700" u="none" cap="none" strike="noStrike">
              <a:solidFill>
                <a:schemeClr val="dk1"/>
              </a:solidFill>
              <a:latin typeface="Calibri"/>
              <a:ea typeface="Calibri"/>
              <a:cs typeface="Calibri"/>
              <a:sym typeface="Calibri"/>
            </a:endParaRPr>
          </a:p>
        </p:txBody>
      </p:sp>
      <p:sp>
        <p:nvSpPr>
          <p:cNvPr id="289" name="Google Shape;289;p23"/>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ABAC</a:t>
            </a:r>
            <a:endParaRPr b="0" i="0" sz="700" u="none" cap="none" strike="noStrike">
              <a:solidFill>
                <a:schemeClr val="dk1"/>
              </a:solidFill>
              <a:latin typeface="Calibri"/>
              <a:ea typeface="Calibri"/>
              <a:cs typeface="Calibri"/>
              <a:sym typeface="Calibri"/>
            </a:endParaRPr>
          </a:p>
        </p:txBody>
      </p:sp>
      <p:sp>
        <p:nvSpPr>
          <p:cNvPr id="290" name="Google Shape;290;p23"/>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295" name="Shape 295"/>
        <p:cNvGrpSpPr/>
        <p:nvPr/>
      </p:nvGrpSpPr>
      <p:grpSpPr>
        <a:xfrm>
          <a:off x="0" y="0"/>
          <a:ext cx="0" cy="0"/>
          <a:chOff x="0" y="0"/>
          <a:chExt cx="0" cy="0"/>
        </a:xfrm>
      </p:grpSpPr>
      <p:sp>
        <p:nvSpPr>
          <p:cNvPr id="296" name="Google Shape;296;p24"/>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USER ADMINISTRATION</a:t>
            </a:r>
            <a:endParaRPr b="0" i="0" sz="1000" u="none" cap="none" strike="noStrike">
              <a:solidFill>
                <a:schemeClr val="dk1"/>
              </a:solidFill>
              <a:latin typeface="Calibri"/>
              <a:ea typeface="Calibri"/>
              <a:cs typeface="Calibri"/>
              <a:sym typeface="Calibri"/>
            </a:endParaRPr>
          </a:p>
        </p:txBody>
      </p:sp>
      <p:sp>
        <p:nvSpPr>
          <p:cNvPr id="297" name="Google Shape;297;p24"/>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2300"/>
              <a:buFont typeface="Cambria"/>
              <a:buNone/>
            </a:pPr>
            <a:r>
              <a:rPr b="1" i="0" lang="en" sz="2300" u="none" cap="none" strike="noStrike">
                <a:solidFill>
                  <a:srgbClr val="1B1E1D"/>
                </a:solidFill>
                <a:latin typeface="Cambria"/>
                <a:ea typeface="Cambria"/>
                <a:cs typeface="Cambria"/>
                <a:sym typeface="Cambria"/>
              </a:rPr>
              <a:t>User accounts and groups on Linux</a:t>
            </a:r>
            <a:endParaRPr b="0" i="0" sz="2300" u="none" cap="none" strike="noStrike">
              <a:solidFill>
                <a:schemeClr val="dk1"/>
              </a:solidFill>
              <a:latin typeface="Calibri"/>
              <a:ea typeface="Calibri"/>
              <a:cs typeface="Calibri"/>
              <a:sym typeface="Calibri"/>
            </a:endParaRPr>
          </a:p>
        </p:txBody>
      </p:sp>
      <p:sp>
        <p:nvSpPr>
          <p:cNvPr id="298" name="Google Shape;298;p24"/>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1100"/>
              <a:buFont typeface="Calibri"/>
              <a:buNone/>
            </a:pPr>
            <a:r>
              <a:rPr b="0" i="0" lang="en" sz="1100" u="none" cap="none" strike="noStrike">
                <a:solidFill>
                  <a:srgbClr val="6B6560"/>
                </a:solidFill>
                <a:latin typeface="Calibri"/>
                <a:ea typeface="Calibri"/>
                <a:cs typeface="Calibri"/>
                <a:sym typeface="Calibri"/>
              </a:rPr>
              <a:t>Three files hold almost everything the system knows about a user</a:t>
            </a:r>
            <a:endParaRPr b="0" i="0" sz="1100" u="none" cap="none" strike="noStrike">
              <a:solidFill>
                <a:schemeClr val="dk1"/>
              </a:solidFill>
              <a:latin typeface="Calibri"/>
              <a:ea typeface="Calibri"/>
              <a:cs typeface="Calibri"/>
              <a:sym typeface="Calibri"/>
            </a:endParaRPr>
          </a:p>
        </p:txBody>
      </p:sp>
      <p:sp>
        <p:nvSpPr>
          <p:cNvPr id="299" name="Google Shape;299;p24"/>
          <p:cNvSpPr/>
          <p:nvPr/>
        </p:nvSpPr>
        <p:spPr>
          <a:xfrm>
            <a:off x="342900" y="1474470"/>
            <a:ext cx="8455914" cy="432054"/>
          </a:xfrm>
          <a:prstGeom prst="roundRect">
            <a:avLst>
              <a:gd fmla="val 9524"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24"/>
          <p:cNvSpPr/>
          <p:nvPr/>
        </p:nvSpPr>
        <p:spPr>
          <a:xfrm>
            <a:off x="548640" y="1474470"/>
            <a:ext cx="2194560" cy="43205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100"/>
              <a:buFont typeface="Consolas"/>
              <a:buNone/>
            </a:pPr>
            <a:r>
              <a:rPr b="1" i="0" lang="en" sz="1100" u="none" cap="none" strike="noStrike">
                <a:solidFill>
                  <a:srgbClr val="1C7268"/>
                </a:solidFill>
                <a:latin typeface="Consolas"/>
                <a:ea typeface="Consolas"/>
                <a:cs typeface="Consolas"/>
                <a:sym typeface="Consolas"/>
              </a:rPr>
              <a:t>/etc/passwd</a:t>
            </a:r>
            <a:endParaRPr b="0" i="0" sz="1100" u="none" cap="none" strike="noStrike">
              <a:solidFill>
                <a:schemeClr val="dk1"/>
              </a:solidFill>
              <a:latin typeface="Calibri"/>
              <a:ea typeface="Calibri"/>
              <a:cs typeface="Calibri"/>
              <a:sym typeface="Calibri"/>
            </a:endParaRPr>
          </a:p>
        </p:txBody>
      </p:sp>
      <p:sp>
        <p:nvSpPr>
          <p:cNvPr id="301" name="Google Shape;301;p24"/>
          <p:cNvSpPr/>
          <p:nvPr/>
        </p:nvSpPr>
        <p:spPr>
          <a:xfrm>
            <a:off x="2743200" y="1474470"/>
            <a:ext cx="5849874" cy="43205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Username, UID, GID, home directory, and login shell. Readable by everyone.</a:t>
            </a:r>
            <a:endParaRPr b="0" i="0" sz="900" u="none" cap="none" strike="noStrike">
              <a:solidFill>
                <a:schemeClr val="dk1"/>
              </a:solidFill>
              <a:latin typeface="Calibri"/>
              <a:ea typeface="Calibri"/>
              <a:cs typeface="Calibri"/>
              <a:sym typeface="Calibri"/>
            </a:endParaRPr>
          </a:p>
        </p:txBody>
      </p:sp>
      <p:sp>
        <p:nvSpPr>
          <p:cNvPr id="302" name="Google Shape;302;p24"/>
          <p:cNvSpPr/>
          <p:nvPr/>
        </p:nvSpPr>
        <p:spPr>
          <a:xfrm>
            <a:off x="342900" y="1988820"/>
            <a:ext cx="8455914" cy="432054"/>
          </a:xfrm>
          <a:prstGeom prst="roundRect">
            <a:avLst>
              <a:gd fmla="val 9524"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p24"/>
          <p:cNvSpPr/>
          <p:nvPr/>
        </p:nvSpPr>
        <p:spPr>
          <a:xfrm>
            <a:off x="548640" y="1988820"/>
            <a:ext cx="2194560" cy="43205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100"/>
              <a:buFont typeface="Consolas"/>
              <a:buNone/>
            </a:pPr>
            <a:r>
              <a:rPr b="1" i="0" lang="en" sz="1100" u="none" cap="none" strike="noStrike">
                <a:solidFill>
                  <a:srgbClr val="1C7268"/>
                </a:solidFill>
                <a:latin typeface="Consolas"/>
                <a:ea typeface="Consolas"/>
                <a:cs typeface="Consolas"/>
                <a:sym typeface="Consolas"/>
              </a:rPr>
              <a:t>/etc/shadow</a:t>
            </a:r>
            <a:endParaRPr b="0" i="0" sz="1100" u="none" cap="none" strike="noStrike">
              <a:solidFill>
                <a:schemeClr val="dk1"/>
              </a:solidFill>
              <a:latin typeface="Calibri"/>
              <a:ea typeface="Calibri"/>
              <a:cs typeface="Calibri"/>
              <a:sym typeface="Calibri"/>
            </a:endParaRPr>
          </a:p>
        </p:txBody>
      </p:sp>
      <p:sp>
        <p:nvSpPr>
          <p:cNvPr id="304" name="Google Shape;304;p24"/>
          <p:cNvSpPr/>
          <p:nvPr/>
        </p:nvSpPr>
        <p:spPr>
          <a:xfrm>
            <a:off x="2743200" y="1988820"/>
            <a:ext cx="5849874" cy="43205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Hashed passwords and expiration data. Root only.</a:t>
            </a:r>
            <a:endParaRPr b="0" i="0" sz="900" u="none" cap="none" strike="noStrike">
              <a:solidFill>
                <a:schemeClr val="dk1"/>
              </a:solidFill>
              <a:latin typeface="Calibri"/>
              <a:ea typeface="Calibri"/>
              <a:cs typeface="Calibri"/>
              <a:sym typeface="Calibri"/>
            </a:endParaRPr>
          </a:p>
        </p:txBody>
      </p:sp>
      <p:sp>
        <p:nvSpPr>
          <p:cNvPr id="305" name="Google Shape;305;p24"/>
          <p:cNvSpPr/>
          <p:nvPr/>
        </p:nvSpPr>
        <p:spPr>
          <a:xfrm>
            <a:off x="342900" y="2503170"/>
            <a:ext cx="8455914" cy="432054"/>
          </a:xfrm>
          <a:prstGeom prst="roundRect">
            <a:avLst>
              <a:gd fmla="val 9524"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p24"/>
          <p:cNvSpPr/>
          <p:nvPr/>
        </p:nvSpPr>
        <p:spPr>
          <a:xfrm>
            <a:off x="548640" y="2503170"/>
            <a:ext cx="2194560" cy="43205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100"/>
              <a:buFont typeface="Consolas"/>
              <a:buNone/>
            </a:pPr>
            <a:r>
              <a:rPr b="1" i="0" lang="en" sz="1100" u="none" cap="none" strike="noStrike">
                <a:solidFill>
                  <a:srgbClr val="1C7268"/>
                </a:solidFill>
                <a:latin typeface="Consolas"/>
                <a:ea typeface="Consolas"/>
                <a:cs typeface="Consolas"/>
                <a:sym typeface="Consolas"/>
              </a:rPr>
              <a:t>/etc/group</a:t>
            </a:r>
            <a:endParaRPr b="0" i="0" sz="1100" u="none" cap="none" strike="noStrike">
              <a:solidFill>
                <a:schemeClr val="dk1"/>
              </a:solidFill>
              <a:latin typeface="Calibri"/>
              <a:ea typeface="Calibri"/>
              <a:cs typeface="Calibri"/>
              <a:sym typeface="Calibri"/>
            </a:endParaRPr>
          </a:p>
        </p:txBody>
      </p:sp>
      <p:sp>
        <p:nvSpPr>
          <p:cNvPr id="307" name="Google Shape;307;p24"/>
          <p:cNvSpPr/>
          <p:nvPr/>
        </p:nvSpPr>
        <p:spPr>
          <a:xfrm>
            <a:off x="2743200" y="2503170"/>
            <a:ext cx="5849874" cy="43205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Group names, GID, and member lists.</a:t>
            </a:r>
            <a:endParaRPr b="0" i="0" sz="900" u="none" cap="none" strike="noStrike">
              <a:solidFill>
                <a:schemeClr val="dk1"/>
              </a:solidFill>
              <a:latin typeface="Calibri"/>
              <a:ea typeface="Calibri"/>
              <a:cs typeface="Calibri"/>
              <a:sym typeface="Calibri"/>
            </a:endParaRPr>
          </a:p>
        </p:txBody>
      </p:sp>
      <p:sp>
        <p:nvSpPr>
          <p:cNvPr id="308" name="Google Shape;308;p24"/>
          <p:cNvSpPr/>
          <p:nvPr/>
        </p:nvSpPr>
        <p:spPr>
          <a:xfrm>
            <a:off x="342900" y="3188970"/>
            <a:ext cx="8455914" cy="1268730"/>
          </a:xfrm>
          <a:prstGeom prst="roundRect">
            <a:avLst>
              <a:gd fmla="val 3243" name="adj"/>
            </a:avLst>
          </a:prstGeom>
          <a:solidFill>
            <a:srgbClr val="1B1E1D"/>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p24"/>
          <p:cNvSpPr/>
          <p:nvPr/>
        </p:nvSpPr>
        <p:spPr>
          <a:xfrm>
            <a:off x="493776" y="3339846"/>
            <a:ext cx="96012" cy="96012"/>
          </a:xfrm>
          <a:prstGeom prst="ellipse">
            <a:avLst/>
          </a:prstGeom>
          <a:solidFill>
            <a:srgbClr val="FF6259"/>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24"/>
          <p:cNvSpPr/>
          <p:nvPr/>
        </p:nvSpPr>
        <p:spPr>
          <a:xfrm>
            <a:off x="685800" y="3339846"/>
            <a:ext cx="96012" cy="96012"/>
          </a:xfrm>
          <a:prstGeom prst="ellipse">
            <a:avLst/>
          </a:prstGeom>
          <a:solidFill>
            <a:srgbClr val="FFBD44"/>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 name="Google Shape;311;p24"/>
          <p:cNvSpPr/>
          <p:nvPr/>
        </p:nvSpPr>
        <p:spPr>
          <a:xfrm>
            <a:off x="877824" y="3339846"/>
            <a:ext cx="96012" cy="96012"/>
          </a:xfrm>
          <a:prstGeom prst="ellipse">
            <a:avLst/>
          </a:prstGeom>
          <a:solidFill>
            <a:srgbClr val="00CA4E"/>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 name="Google Shape;312;p24"/>
          <p:cNvSpPr/>
          <p:nvPr/>
        </p:nvSpPr>
        <p:spPr>
          <a:xfrm>
            <a:off x="493776" y="3531870"/>
            <a:ext cx="8154162" cy="822960"/>
          </a:xfrm>
          <a:prstGeom prst="rect">
            <a:avLst/>
          </a:prstGeom>
          <a:noFill/>
          <a:ln>
            <a:noFill/>
          </a:ln>
        </p:spPr>
        <p:txBody>
          <a:bodyPr anchorCtr="0" anchor="ctr" bIns="0" lIns="0" spcFirstLastPara="1" rIns="0" wrap="square" tIns="0">
            <a:noAutofit/>
          </a:bodyPr>
          <a:lstStyle/>
          <a:p>
            <a:pPr indent="0" lvl="0" marL="0" marR="0" rtl="0" algn="l">
              <a:lnSpc>
                <a:spcPct val="144444"/>
              </a:lnSpc>
              <a:spcBef>
                <a:spcPts val="0"/>
              </a:spcBef>
              <a:spcAft>
                <a:spcPts val="0"/>
              </a:spcAft>
              <a:buClr>
                <a:srgbClr val="4AD4C4"/>
              </a:buClr>
              <a:buSzPts val="1000"/>
              <a:buFont typeface="Consolas"/>
              <a:buNone/>
            </a:pPr>
            <a:r>
              <a:rPr b="0" i="0" lang="en" sz="1000" u="none" cap="none" strike="noStrike">
                <a:solidFill>
                  <a:srgbClr val="4AD4C4"/>
                </a:solidFill>
                <a:latin typeface="Consolas"/>
                <a:ea typeface="Consolas"/>
                <a:cs typeface="Consolas"/>
                <a:sym typeface="Consolas"/>
              </a:rPr>
              <a:t>useradd -m -G sudo jsmith</a:t>
            </a:r>
            <a:br>
              <a:rPr b="0" i="0" lang="en" sz="1000" u="none" cap="none" strike="noStrike">
                <a:solidFill>
                  <a:srgbClr val="4AD4C4"/>
                </a:solidFill>
                <a:latin typeface="Consolas"/>
                <a:ea typeface="Consolas"/>
                <a:cs typeface="Consolas"/>
                <a:sym typeface="Consolas"/>
              </a:rPr>
            </a:br>
            <a:r>
              <a:rPr b="0" i="0" lang="en" sz="1000" u="none" cap="none" strike="noStrike">
                <a:solidFill>
                  <a:srgbClr val="4AD4C4"/>
                </a:solidFill>
                <a:latin typeface="Consolas"/>
                <a:ea typeface="Consolas"/>
                <a:cs typeface="Consolas"/>
                <a:sym typeface="Consolas"/>
              </a:rPr>
              <a:t>passwd jsmith</a:t>
            </a:r>
            <a:br>
              <a:rPr b="0" i="0" lang="en" sz="1000" u="none" cap="none" strike="noStrike">
                <a:solidFill>
                  <a:srgbClr val="4AD4C4"/>
                </a:solidFill>
                <a:latin typeface="Consolas"/>
                <a:ea typeface="Consolas"/>
                <a:cs typeface="Consolas"/>
                <a:sym typeface="Consolas"/>
              </a:rPr>
            </a:br>
            <a:r>
              <a:rPr b="0" i="0" lang="en" sz="1000" u="none" cap="none" strike="noStrike">
                <a:solidFill>
                  <a:srgbClr val="4AD4C4"/>
                </a:solidFill>
                <a:latin typeface="Consolas"/>
                <a:ea typeface="Consolas"/>
                <a:cs typeface="Consolas"/>
                <a:sym typeface="Consolas"/>
              </a:rPr>
              <a:t>usermod -aG docker jsmith</a:t>
            </a:r>
            <a:br>
              <a:rPr b="0" i="0" lang="en" sz="1000" u="none" cap="none" strike="noStrike">
                <a:solidFill>
                  <a:srgbClr val="4AD4C4"/>
                </a:solidFill>
                <a:latin typeface="Consolas"/>
                <a:ea typeface="Consolas"/>
                <a:cs typeface="Consolas"/>
                <a:sym typeface="Consolas"/>
              </a:rPr>
            </a:br>
            <a:r>
              <a:rPr b="0" i="0" lang="en" sz="1000" u="none" cap="none" strike="noStrike">
                <a:solidFill>
                  <a:srgbClr val="4AD4C4"/>
                </a:solidFill>
                <a:latin typeface="Consolas"/>
                <a:ea typeface="Consolas"/>
                <a:cs typeface="Consolas"/>
                <a:sym typeface="Consolas"/>
              </a:rPr>
              <a:t>id jsmith</a:t>
            </a:r>
            <a:endParaRPr b="0" i="0" sz="1000" u="none" cap="none" strike="noStrike">
              <a:solidFill>
                <a:schemeClr val="dk1"/>
              </a:solidFill>
              <a:latin typeface="Calibri"/>
              <a:ea typeface="Calibri"/>
              <a:cs typeface="Calibri"/>
              <a:sym typeface="Calibri"/>
            </a:endParaRPr>
          </a:p>
        </p:txBody>
      </p:sp>
      <p:sp>
        <p:nvSpPr>
          <p:cNvPr id="313" name="Google Shape;313;p24"/>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LINUX USERS AND GROUPS</a:t>
            </a:r>
            <a:endParaRPr b="0" i="0" sz="700" u="none" cap="none" strike="noStrike">
              <a:solidFill>
                <a:schemeClr val="dk1"/>
              </a:solidFill>
              <a:latin typeface="Calibri"/>
              <a:ea typeface="Calibri"/>
              <a:cs typeface="Calibri"/>
              <a:sym typeface="Calibri"/>
            </a:endParaRPr>
          </a:p>
        </p:txBody>
      </p:sp>
      <p:sp>
        <p:nvSpPr>
          <p:cNvPr id="314" name="Google Shape;314;p24"/>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319" name="Shape 319"/>
        <p:cNvGrpSpPr/>
        <p:nvPr/>
      </p:nvGrpSpPr>
      <p:grpSpPr>
        <a:xfrm>
          <a:off x="0" y="0"/>
          <a:ext cx="0" cy="0"/>
          <a:chOff x="0" y="0"/>
          <a:chExt cx="0" cy="0"/>
        </a:xfrm>
      </p:grpSpPr>
      <p:sp>
        <p:nvSpPr>
          <p:cNvPr id="320" name="Google Shape;320;p25"/>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USER ADMINISTRATION</a:t>
            </a:r>
            <a:endParaRPr b="0" i="0" sz="1000" u="none" cap="none" strike="noStrike">
              <a:solidFill>
                <a:schemeClr val="dk1"/>
              </a:solidFill>
              <a:latin typeface="Calibri"/>
              <a:ea typeface="Calibri"/>
              <a:cs typeface="Calibri"/>
              <a:sym typeface="Calibri"/>
            </a:endParaRPr>
          </a:p>
        </p:txBody>
      </p:sp>
      <p:sp>
        <p:nvSpPr>
          <p:cNvPr id="321" name="Google Shape;321;p25"/>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2300"/>
              <a:buFont typeface="Cambria"/>
              <a:buNone/>
            </a:pPr>
            <a:r>
              <a:rPr b="1" i="0" lang="en" sz="2300" u="none" cap="none" strike="noStrike">
                <a:solidFill>
                  <a:srgbClr val="1B1E1D"/>
                </a:solidFill>
                <a:latin typeface="Cambria"/>
                <a:ea typeface="Cambria"/>
                <a:cs typeface="Cambria"/>
                <a:sym typeface="Cambria"/>
              </a:rPr>
              <a:t>User accounts and groups on Windows</a:t>
            </a:r>
            <a:endParaRPr b="0" i="0" sz="2300" u="none" cap="none" strike="noStrike">
              <a:solidFill>
                <a:schemeClr val="dk1"/>
              </a:solidFill>
              <a:latin typeface="Calibri"/>
              <a:ea typeface="Calibri"/>
              <a:cs typeface="Calibri"/>
              <a:sym typeface="Calibri"/>
            </a:endParaRPr>
          </a:p>
        </p:txBody>
      </p:sp>
      <p:sp>
        <p:nvSpPr>
          <p:cNvPr id="322" name="Google Shape;322;p25"/>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1100"/>
              <a:buFont typeface="Calibri"/>
              <a:buNone/>
            </a:pPr>
            <a:r>
              <a:rPr b="0" i="0" lang="en" sz="1100" u="none" cap="none" strike="noStrike">
                <a:solidFill>
                  <a:srgbClr val="6B6560"/>
                </a:solidFill>
                <a:latin typeface="Calibri"/>
                <a:ea typeface="Calibri"/>
                <a:cs typeface="Calibri"/>
                <a:sym typeface="Calibri"/>
              </a:rPr>
              <a:t>Same idea, different names and a different identifier format.</a:t>
            </a:r>
            <a:endParaRPr b="0" i="0" sz="1100" u="none" cap="none" strike="noStrike">
              <a:solidFill>
                <a:schemeClr val="dk1"/>
              </a:solidFill>
              <a:latin typeface="Calibri"/>
              <a:ea typeface="Calibri"/>
              <a:cs typeface="Calibri"/>
              <a:sym typeface="Calibri"/>
            </a:endParaRPr>
          </a:p>
        </p:txBody>
      </p:sp>
      <p:sp>
        <p:nvSpPr>
          <p:cNvPr id="323" name="Google Shape;323;p25"/>
          <p:cNvSpPr/>
          <p:nvPr/>
        </p:nvSpPr>
        <p:spPr>
          <a:xfrm>
            <a:off x="342900" y="1474470"/>
            <a:ext cx="8455914" cy="432054"/>
          </a:xfrm>
          <a:prstGeom prst="roundRect">
            <a:avLst>
              <a:gd fmla="val 9524"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p25"/>
          <p:cNvSpPr/>
          <p:nvPr/>
        </p:nvSpPr>
        <p:spPr>
          <a:xfrm>
            <a:off x="548640" y="1474470"/>
            <a:ext cx="2194560" cy="43205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000"/>
              <a:buFont typeface="Consolas"/>
              <a:buNone/>
            </a:pPr>
            <a:r>
              <a:rPr b="1" i="0" lang="en" sz="1000" u="none" cap="none" strike="noStrike">
                <a:solidFill>
                  <a:srgbClr val="1C7268"/>
                </a:solidFill>
                <a:latin typeface="Consolas"/>
                <a:ea typeface="Consolas"/>
                <a:cs typeface="Consolas"/>
                <a:sym typeface="Consolas"/>
              </a:rPr>
              <a:t>SID</a:t>
            </a:r>
            <a:endParaRPr b="0" i="0" sz="1000" u="none" cap="none" strike="noStrike">
              <a:solidFill>
                <a:schemeClr val="dk1"/>
              </a:solidFill>
              <a:latin typeface="Calibri"/>
              <a:ea typeface="Calibri"/>
              <a:cs typeface="Calibri"/>
              <a:sym typeface="Calibri"/>
            </a:endParaRPr>
          </a:p>
        </p:txBody>
      </p:sp>
      <p:sp>
        <p:nvSpPr>
          <p:cNvPr id="325" name="Google Shape;325;p25"/>
          <p:cNvSpPr/>
          <p:nvPr/>
        </p:nvSpPr>
        <p:spPr>
          <a:xfrm>
            <a:off x="2743200" y="1474470"/>
            <a:ext cx="5849874" cy="43205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Security Identifier. Replaces the Linux UID. Unique per account, even across renamed accounts.</a:t>
            </a:r>
            <a:endParaRPr b="0" i="0" sz="900" u="none" cap="none" strike="noStrike">
              <a:solidFill>
                <a:schemeClr val="dk1"/>
              </a:solidFill>
              <a:latin typeface="Calibri"/>
              <a:ea typeface="Calibri"/>
              <a:cs typeface="Calibri"/>
              <a:sym typeface="Calibri"/>
            </a:endParaRPr>
          </a:p>
        </p:txBody>
      </p:sp>
      <p:sp>
        <p:nvSpPr>
          <p:cNvPr id="326" name="Google Shape;326;p25"/>
          <p:cNvSpPr/>
          <p:nvPr/>
        </p:nvSpPr>
        <p:spPr>
          <a:xfrm>
            <a:off x="342900" y="1988820"/>
            <a:ext cx="8455914" cy="432054"/>
          </a:xfrm>
          <a:prstGeom prst="roundRect">
            <a:avLst>
              <a:gd fmla="val 9524"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p25"/>
          <p:cNvSpPr/>
          <p:nvPr/>
        </p:nvSpPr>
        <p:spPr>
          <a:xfrm>
            <a:off x="548640" y="1988820"/>
            <a:ext cx="2194560" cy="43205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000"/>
              <a:buFont typeface="Consolas"/>
              <a:buNone/>
            </a:pPr>
            <a:r>
              <a:rPr b="1" i="0" lang="en" sz="1000" u="none" cap="none" strike="noStrike">
                <a:solidFill>
                  <a:srgbClr val="1C7268"/>
                </a:solidFill>
                <a:latin typeface="Consolas"/>
                <a:ea typeface="Consolas"/>
                <a:cs typeface="Consolas"/>
                <a:sym typeface="Consolas"/>
              </a:rPr>
              <a:t>Local Users and Groups</a:t>
            </a:r>
            <a:endParaRPr b="0" i="0" sz="1000" u="none" cap="none" strike="noStrike">
              <a:solidFill>
                <a:schemeClr val="dk1"/>
              </a:solidFill>
              <a:latin typeface="Calibri"/>
              <a:ea typeface="Calibri"/>
              <a:cs typeface="Calibri"/>
              <a:sym typeface="Calibri"/>
            </a:endParaRPr>
          </a:p>
        </p:txBody>
      </p:sp>
      <p:sp>
        <p:nvSpPr>
          <p:cNvPr id="328" name="Google Shape;328;p25"/>
          <p:cNvSpPr/>
          <p:nvPr/>
        </p:nvSpPr>
        <p:spPr>
          <a:xfrm>
            <a:off x="2743200" y="1988820"/>
            <a:ext cx="5849874" cy="43205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lusrmgr.msc. Manages accounts on a single machine.</a:t>
            </a:r>
            <a:endParaRPr b="0" i="0" sz="900" u="none" cap="none" strike="noStrike">
              <a:solidFill>
                <a:schemeClr val="dk1"/>
              </a:solidFill>
              <a:latin typeface="Calibri"/>
              <a:ea typeface="Calibri"/>
              <a:cs typeface="Calibri"/>
              <a:sym typeface="Calibri"/>
            </a:endParaRPr>
          </a:p>
        </p:txBody>
      </p:sp>
      <p:sp>
        <p:nvSpPr>
          <p:cNvPr id="329" name="Google Shape;329;p25"/>
          <p:cNvSpPr/>
          <p:nvPr/>
        </p:nvSpPr>
        <p:spPr>
          <a:xfrm>
            <a:off x="342900" y="2503170"/>
            <a:ext cx="8455914" cy="432054"/>
          </a:xfrm>
          <a:prstGeom prst="roundRect">
            <a:avLst>
              <a:gd fmla="val 9524"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 name="Google Shape;330;p25"/>
          <p:cNvSpPr/>
          <p:nvPr/>
        </p:nvSpPr>
        <p:spPr>
          <a:xfrm>
            <a:off x="548640" y="2503170"/>
            <a:ext cx="2194560" cy="43205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000"/>
              <a:buFont typeface="Consolas"/>
              <a:buNone/>
            </a:pPr>
            <a:r>
              <a:rPr b="1" i="0" lang="en" sz="1000" u="none" cap="none" strike="noStrike">
                <a:solidFill>
                  <a:srgbClr val="1C7268"/>
                </a:solidFill>
                <a:latin typeface="Consolas"/>
                <a:ea typeface="Consolas"/>
                <a:cs typeface="Consolas"/>
                <a:sym typeface="Consolas"/>
              </a:rPr>
              <a:t>Active Directory</a:t>
            </a:r>
            <a:endParaRPr b="0" i="0" sz="1000" u="none" cap="none" strike="noStrike">
              <a:solidFill>
                <a:schemeClr val="dk1"/>
              </a:solidFill>
              <a:latin typeface="Calibri"/>
              <a:ea typeface="Calibri"/>
              <a:cs typeface="Calibri"/>
              <a:sym typeface="Calibri"/>
            </a:endParaRPr>
          </a:p>
        </p:txBody>
      </p:sp>
      <p:sp>
        <p:nvSpPr>
          <p:cNvPr id="331" name="Google Shape;331;p25"/>
          <p:cNvSpPr/>
          <p:nvPr/>
        </p:nvSpPr>
        <p:spPr>
          <a:xfrm>
            <a:off x="2743200" y="2503170"/>
            <a:ext cx="5849874" cy="43205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Manages accounts across an entire domain instead of one machine at a time.</a:t>
            </a:r>
            <a:endParaRPr b="0" i="0" sz="900" u="none" cap="none" strike="noStrike">
              <a:solidFill>
                <a:schemeClr val="dk1"/>
              </a:solidFill>
              <a:latin typeface="Calibri"/>
              <a:ea typeface="Calibri"/>
              <a:cs typeface="Calibri"/>
              <a:sym typeface="Calibri"/>
            </a:endParaRPr>
          </a:p>
        </p:txBody>
      </p:sp>
      <p:sp>
        <p:nvSpPr>
          <p:cNvPr id="332" name="Google Shape;332;p25"/>
          <p:cNvSpPr/>
          <p:nvPr/>
        </p:nvSpPr>
        <p:spPr>
          <a:xfrm>
            <a:off x="342900" y="3188970"/>
            <a:ext cx="8455914" cy="1268730"/>
          </a:xfrm>
          <a:prstGeom prst="roundRect">
            <a:avLst>
              <a:gd fmla="val 3243" name="adj"/>
            </a:avLst>
          </a:prstGeom>
          <a:solidFill>
            <a:srgbClr val="1B1E1D"/>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p25"/>
          <p:cNvSpPr/>
          <p:nvPr/>
        </p:nvSpPr>
        <p:spPr>
          <a:xfrm>
            <a:off x="493776" y="3339846"/>
            <a:ext cx="96012" cy="96012"/>
          </a:xfrm>
          <a:prstGeom prst="ellipse">
            <a:avLst/>
          </a:prstGeom>
          <a:solidFill>
            <a:srgbClr val="FF6259"/>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 name="Google Shape;334;p25"/>
          <p:cNvSpPr/>
          <p:nvPr/>
        </p:nvSpPr>
        <p:spPr>
          <a:xfrm>
            <a:off x="685800" y="3339846"/>
            <a:ext cx="96012" cy="96012"/>
          </a:xfrm>
          <a:prstGeom prst="ellipse">
            <a:avLst/>
          </a:prstGeom>
          <a:solidFill>
            <a:srgbClr val="FFBD44"/>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5" name="Google Shape;335;p25"/>
          <p:cNvSpPr/>
          <p:nvPr/>
        </p:nvSpPr>
        <p:spPr>
          <a:xfrm>
            <a:off x="877824" y="3339846"/>
            <a:ext cx="96012" cy="96012"/>
          </a:xfrm>
          <a:prstGeom prst="ellipse">
            <a:avLst/>
          </a:prstGeom>
          <a:solidFill>
            <a:srgbClr val="00CA4E"/>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p25"/>
          <p:cNvSpPr/>
          <p:nvPr/>
        </p:nvSpPr>
        <p:spPr>
          <a:xfrm>
            <a:off x="493776" y="3531870"/>
            <a:ext cx="8154162" cy="822960"/>
          </a:xfrm>
          <a:prstGeom prst="rect">
            <a:avLst/>
          </a:prstGeom>
          <a:noFill/>
          <a:ln>
            <a:noFill/>
          </a:ln>
        </p:spPr>
        <p:txBody>
          <a:bodyPr anchorCtr="0" anchor="ctr" bIns="0" lIns="0" spcFirstLastPara="1" rIns="0" wrap="square" tIns="0">
            <a:noAutofit/>
          </a:bodyPr>
          <a:lstStyle/>
          <a:p>
            <a:pPr indent="0" lvl="0" marL="0" marR="0" rtl="0" algn="l">
              <a:lnSpc>
                <a:spcPct val="144444"/>
              </a:lnSpc>
              <a:spcBef>
                <a:spcPts val="0"/>
              </a:spcBef>
              <a:spcAft>
                <a:spcPts val="0"/>
              </a:spcAft>
              <a:buClr>
                <a:srgbClr val="E88888"/>
              </a:buClr>
              <a:buSzPts val="1000"/>
              <a:buFont typeface="Consolas"/>
              <a:buNone/>
            </a:pPr>
            <a:r>
              <a:rPr b="0" i="0" lang="en" sz="1000" u="none" cap="none" strike="noStrike">
                <a:solidFill>
                  <a:srgbClr val="E88888"/>
                </a:solidFill>
                <a:latin typeface="Consolas"/>
                <a:ea typeface="Consolas"/>
                <a:cs typeface="Consolas"/>
                <a:sym typeface="Consolas"/>
              </a:rPr>
              <a:t>net user jsmith Passw0rd! /add</a:t>
            </a:r>
            <a:br>
              <a:rPr b="0" i="0" lang="en" sz="1000" u="none" cap="none" strike="noStrike">
                <a:solidFill>
                  <a:srgbClr val="E88888"/>
                </a:solidFill>
                <a:latin typeface="Consolas"/>
                <a:ea typeface="Consolas"/>
                <a:cs typeface="Consolas"/>
                <a:sym typeface="Consolas"/>
              </a:rPr>
            </a:br>
            <a:r>
              <a:rPr b="0" i="0" lang="en" sz="1000" u="none" cap="none" strike="noStrike">
                <a:solidFill>
                  <a:srgbClr val="E88888"/>
                </a:solidFill>
                <a:latin typeface="Consolas"/>
                <a:ea typeface="Consolas"/>
                <a:cs typeface="Consolas"/>
                <a:sym typeface="Consolas"/>
              </a:rPr>
              <a:t>net localgroup Administrators jsmith /add</a:t>
            </a:r>
            <a:br>
              <a:rPr b="0" i="0" lang="en" sz="1000" u="none" cap="none" strike="noStrike">
                <a:solidFill>
                  <a:srgbClr val="E88888"/>
                </a:solidFill>
                <a:latin typeface="Consolas"/>
                <a:ea typeface="Consolas"/>
                <a:cs typeface="Consolas"/>
                <a:sym typeface="Consolas"/>
              </a:rPr>
            </a:br>
            <a:r>
              <a:rPr b="0" i="0" lang="en" sz="1000" u="none" cap="none" strike="noStrike">
                <a:solidFill>
                  <a:srgbClr val="E88888"/>
                </a:solidFill>
                <a:latin typeface="Consolas"/>
                <a:ea typeface="Consolas"/>
                <a:cs typeface="Consolas"/>
                <a:sym typeface="Consolas"/>
              </a:rPr>
              <a:t>whoami /groups</a:t>
            </a:r>
            <a:endParaRPr b="0" i="0" sz="1000" u="none" cap="none" strike="noStrike">
              <a:solidFill>
                <a:schemeClr val="dk1"/>
              </a:solidFill>
              <a:latin typeface="Calibri"/>
              <a:ea typeface="Calibri"/>
              <a:cs typeface="Calibri"/>
              <a:sym typeface="Calibri"/>
            </a:endParaRPr>
          </a:p>
        </p:txBody>
      </p:sp>
      <p:sp>
        <p:nvSpPr>
          <p:cNvPr id="337" name="Google Shape;337;p25"/>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WINDOWS USERS AND GROUPS</a:t>
            </a:r>
            <a:endParaRPr b="0" i="0" sz="700" u="none" cap="none" strike="noStrike">
              <a:solidFill>
                <a:schemeClr val="dk1"/>
              </a:solidFill>
              <a:latin typeface="Calibri"/>
              <a:ea typeface="Calibri"/>
              <a:cs typeface="Calibri"/>
              <a:sym typeface="Calibri"/>
            </a:endParaRPr>
          </a:p>
        </p:txBody>
      </p:sp>
      <p:sp>
        <p:nvSpPr>
          <p:cNvPr id="338" name="Google Shape;338;p25"/>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343" name="Shape 343"/>
        <p:cNvGrpSpPr/>
        <p:nvPr/>
      </p:nvGrpSpPr>
      <p:grpSpPr>
        <a:xfrm>
          <a:off x="0" y="0"/>
          <a:ext cx="0" cy="0"/>
          <a:chOff x="0" y="0"/>
          <a:chExt cx="0" cy="0"/>
        </a:xfrm>
      </p:grpSpPr>
      <p:sp>
        <p:nvSpPr>
          <p:cNvPr id="344" name="Google Shape;344;p26"/>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USER ADMINISTRATION</a:t>
            </a:r>
            <a:endParaRPr b="0" i="0" sz="1000" u="none" cap="none" strike="noStrike">
              <a:solidFill>
                <a:schemeClr val="dk1"/>
              </a:solidFill>
              <a:latin typeface="Calibri"/>
              <a:ea typeface="Calibri"/>
              <a:cs typeface="Calibri"/>
              <a:sym typeface="Calibri"/>
            </a:endParaRPr>
          </a:p>
        </p:txBody>
      </p:sp>
      <p:sp>
        <p:nvSpPr>
          <p:cNvPr id="345" name="Google Shape;345;p26"/>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2300"/>
              <a:buFont typeface="Cambria"/>
              <a:buNone/>
            </a:pPr>
            <a:r>
              <a:rPr b="1" i="0" lang="en" sz="2300" u="none" cap="none" strike="noStrike">
                <a:solidFill>
                  <a:srgbClr val="1B1E1D"/>
                </a:solidFill>
                <a:latin typeface="Cambria"/>
                <a:ea typeface="Cambria"/>
                <a:cs typeface="Cambria"/>
                <a:sym typeface="Cambria"/>
              </a:rPr>
              <a:t>Where credentials live</a:t>
            </a:r>
            <a:endParaRPr b="0" i="0" sz="2300" u="none" cap="none" strike="noStrike">
              <a:solidFill>
                <a:schemeClr val="dk1"/>
              </a:solidFill>
              <a:latin typeface="Calibri"/>
              <a:ea typeface="Calibri"/>
              <a:cs typeface="Calibri"/>
              <a:sym typeface="Calibri"/>
            </a:endParaRPr>
          </a:p>
        </p:txBody>
      </p:sp>
      <p:sp>
        <p:nvSpPr>
          <p:cNvPr id="346" name="Google Shape;346;p26"/>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1100"/>
              <a:buFont typeface="Calibri"/>
              <a:buNone/>
            </a:pPr>
            <a:r>
              <a:rPr b="0" i="0" lang="en" sz="1100" u="none" cap="none" strike="noStrike">
                <a:solidFill>
                  <a:srgbClr val="6B6560"/>
                </a:solidFill>
                <a:latin typeface="Calibri"/>
                <a:ea typeface="Calibri"/>
                <a:cs typeface="Calibri"/>
                <a:sym typeface="Calibri"/>
              </a:rPr>
              <a:t>Every OS keeps password hashes in one protected place.</a:t>
            </a:r>
            <a:endParaRPr b="0" i="0" sz="1100" u="none" cap="none" strike="noStrike">
              <a:solidFill>
                <a:schemeClr val="dk1"/>
              </a:solidFill>
              <a:latin typeface="Calibri"/>
              <a:ea typeface="Calibri"/>
              <a:cs typeface="Calibri"/>
              <a:sym typeface="Calibri"/>
            </a:endParaRPr>
          </a:p>
        </p:txBody>
      </p:sp>
      <p:sp>
        <p:nvSpPr>
          <p:cNvPr id="347" name="Google Shape;347;p26"/>
          <p:cNvSpPr/>
          <p:nvPr/>
        </p:nvSpPr>
        <p:spPr>
          <a:xfrm>
            <a:off x="342900" y="1508760"/>
            <a:ext cx="8455914" cy="685800"/>
          </a:xfrm>
          <a:prstGeom prst="roundRect">
            <a:avLst>
              <a:gd fmla="val 6000"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 name="Google Shape;348;p26"/>
          <p:cNvSpPr/>
          <p:nvPr/>
        </p:nvSpPr>
        <p:spPr>
          <a:xfrm>
            <a:off x="548640" y="1508760"/>
            <a:ext cx="205740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Linux</a:t>
            </a:r>
            <a:endParaRPr b="0" i="0" sz="1000" u="none" cap="none" strike="noStrike">
              <a:solidFill>
                <a:schemeClr val="dk1"/>
              </a:solidFill>
              <a:latin typeface="Calibri"/>
              <a:ea typeface="Calibri"/>
              <a:cs typeface="Calibri"/>
              <a:sym typeface="Calibri"/>
            </a:endParaRPr>
          </a:p>
        </p:txBody>
      </p:sp>
      <p:sp>
        <p:nvSpPr>
          <p:cNvPr id="349" name="Google Shape;349;p26"/>
          <p:cNvSpPr/>
          <p:nvPr/>
        </p:nvSpPr>
        <p:spPr>
          <a:xfrm>
            <a:off x="2606040" y="1508760"/>
            <a:ext cx="192024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000"/>
              <a:buFont typeface="Consolas"/>
              <a:buNone/>
            </a:pPr>
            <a:r>
              <a:rPr b="1" i="0" lang="en" sz="1000" u="none" cap="none" strike="noStrike">
                <a:solidFill>
                  <a:srgbClr val="1C7268"/>
                </a:solidFill>
                <a:latin typeface="Consolas"/>
                <a:ea typeface="Consolas"/>
                <a:cs typeface="Consolas"/>
                <a:sym typeface="Consolas"/>
              </a:rPr>
              <a:t>/etc/shadow</a:t>
            </a:r>
            <a:endParaRPr b="0" i="0" sz="1000" u="none" cap="none" strike="noStrike">
              <a:solidFill>
                <a:schemeClr val="dk1"/>
              </a:solidFill>
              <a:latin typeface="Calibri"/>
              <a:ea typeface="Calibri"/>
              <a:cs typeface="Calibri"/>
              <a:sym typeface="Calibri"/>
            </a:endParaRPr>
          </a:p>
        </p:txBody>
      </p:sp>
      <p:sp>
        <p:nvSpPr>
          <p:cNvPr id="350" name="Google Shape;350;p26"/>
          <p:cNvSpPr/>
          <p:nvPr/>
        </p:nvSpPr>
        <p:spPr>
          <a:xfrm>
            <a:off x="4526280" y="1508760"/>
            <a:ext cx="4066794" cy="685800"/>
          </a:xfrm>
          <a:prstGeom prst="rect">
            <a:avLst/>
          </a:prstGeom>
          <a:noFill/>
          <a:ln>
            <a:noFill/>
          </a:ln>
        </p:spPr>
        <p:txBody>
          <a:bodyPr anchorCtr="0" anchor="ctr" bIns="0" lIns="0" spcFirstLastPara="1" rIns="0" wrap="square" tIns="0">
            <a:noAutofit/>
          </a:bodyPr>
          <a:lstStyle/>
          <a:p>
            <a:pPr indent="0" lvl="0" marL="0" marR="0" rtl="0" algn="l">
              <a:lnSpc>
                <a:spcPct val="130434"/>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Root only. Hash format is $id$salt$hash.</a:t>
            </a:r>
            <a:endParaRPr b="0" i="0" sz="900" u="none" cap="none" strike="noStrike">
              <a:solidFill>
                <a:schemeClr val="dk1"/>
              </a:solidFill>
              <a:latin typeface="Calibri"/>
              <a:ea typeface="Calibri"/>
              <a:cs typeface="Calibri"/>
              <a:sym typeface="Calibri"/>
            </a:endParaRPr>
          </a:p>
        </p:txBody>
      </p:sp>
      <p:sp>
        <p:nvSpPr>
          <p:cNvPr id="351" name="Google Shape;351;p26"/>
          <p:cNvSpPr/>
          <p:nvPr/>
        </p:nvSpPr>
        <p:spPr>
          <a:xfrm>
            <a:off x="342900" y="2297430"/>
            <a:ext cx="8455914" cy="685800"/>
          </a:xfrm>
          <a:prstGeom prst="roundRect">
            <a:avLst>
              <a:gd fmla="val 6000"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2" name="Google Shape;352;p26"/>
          <p:cNvSpPr/>
          <p:nvPr/>
        </p:nvSpPr>
        <p:spPr>
          <a:xfrm>
            <a:off x="548640" y="2297430"/>
            <a:ext cx="205740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Windows, local account</a:t>
            </a:r>
            <a:endParaRPr b="0" i="0" sz="1000" u="none" cap="none" strike="noStrike">
              <a:solidFill>
                <a:schemeClr val="dk1"/>
              </a:solidFill>
              <a:latin typeface="Calibri"/>
              <a:ea typeface="Calibri"/>
              <a:cs typeface="Calibri"/>
              <a:sym typeface="Calibri"/>
            </a:endParaRPr>
          </a:p>
        </p:txBody>
      </p:sp>
      <p:sp>
        <p:nvSpPr>
          <p:cNvPr id="353" name="Google Shape;353;p26"/>
          <p:cNvSpPr/>
          <p:nvPr/>
        </p:nvSpPr>
        <p:spPr>
          <a:xfrm>
            <a:off x="2606040" y="2297430"/>
            <a:ext cx="192024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000"/>
              <a:buFont typeface="Consolas"/>
              <a:buNone/>
            </a:pPr>
            <a:r>
              <a:rPr b="1" i="0" lang="en" sz="1000" u="none" cap="none" strike="noStrike">
                <a:solidFill>
                  <a:srgbClr val="1C7268"/>
                </a:solidFill>
                <a:latin typeface="Consolas"/>
                <a:ea typeface="Consolas"/>
                <a:cs typeface="Consolas"/>
                <a:sym typeface="Consolas"/>
              </a:rPr>
              <a:t>SAM database</a:t>
            </a:r>
            <a:endParaRPr b="0" i="0" sz="1000" u="none" cap="none" strike="noStrike">
              <a:solidFill>
                <a:schemeClr val="dk1"/>
              </a:solidFill>
              <a:latin typeface="Calibri"/>
              <a:ea typeface="Calibri"/>
              <a:cs typeface="Calibri"/>
              <a:sym typeface="Calibri"/>
            </a:endParaRPr>
          </a:p>
        </p:txBody>
      </p:sp>
      <p:sp>
        <p:nvSpPr>
          <p:cNvPr id="354" name="Google Shape;354;p26"/>
          <p:cNvSpPr/>
          <p:nvPr/>
        </p:nvSpPr>
        <p:spPr>
          <a:xfrm>
            <a:off x="4526280" y="2297430"/>
            <a:ext cx="4066794" cy="685800"/>
          </a:xfrm>
          <a:prstGeom prst="rect">
            <a:avLst/>
          </a:prstGeom>
          <a:noFill/>
          <a:ln>
            <a:noFill/>
          </a:ln>
        </p:spPr>
        <p:txBody>
          <a:bodyPr anchorCtr="0" anchor="ctr" bIns="0" lIns="0" spcFirstLastPara="1" rIns="0" wrap="square" tIns="0">
            <a:noAutofit/>
          </a:bodyPr>
          <a:lstStyle/>
          <a:p>
            <a:pPr indent="0" lvl="0" marL="0" marR="0" rtl="0" algn="l">
              <a:lnSpc>
                <a:spcPct val="130434"/>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C:\Windows\System32\config\SAM. Stores the NT hash.</a:t>
            </a:r>
            <a:endParaRPr b="0" i="0" sz="900" u="none" cap="none" strike="noStrike">
              <a:solidFill>
                <a:schemeClr val="dk1"/>
              </a:solidFill>
              <a:latin typeface="Calibri"/>
              <a:ea typeface="Calibri"/>
              <a:cs typeface="Calibri"/>
              <a:sym typeface="Calibri"/>
            </a:endParaRPr>
          </a:p>
        </p:txBody>
      </p:sp>
      <p:sp>
        <p:nvSpPr>
          <p:cNvPr id="355" name="Google Shape;355;p26"/>
          <p:cNvSpPr/>
          <p:nvPr/>
        </p:nvSpPr>
        <p:spPr>
          <a:xfrm>
            <a:off x="342900" y="3086100"/>
            <a:ext cx="8455914" cy="685800"/>
          </a:xfrm>
          <a:prstGeom prst="roundRect">
            <a:avLst>
              <a:gd fmla="val 6000"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6" name="Google Shape;356;p26"/>
          <p:cNvSpPr/>
          <p:nvPr/>
        </p:nvSpPr>
        <p:spPr>
          <a:xfrm>
            <a:off x="548640" y="3086100"/>
            <a:ext cx="205740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Windows, domain account</a:t>
            </a:r>
            <a:endParaRPr b="0" i="0" sz="1000" u="none" cap="none" strike="noStrike">
              <a:solidFill>
                <a:schemeClr val="dk1"/>
              </a:solidFill>
              <a:latin typeface="Calibri"/>
              <a:ea typeface="Calibri"/>
              <a:cs typeface="Calibri"/>
              <a:sym typeface="Calibri"/>
            </a:endParaRPr>
          </a:p>
        </p:txBody>
      </p:sp>
      <p:sp>
        <p:nvSpPr>
          <p:cNvPr id="357" name="Google Shape;357;p26"/>
          <p:cNvSpPr/>
          <p:nvPr/>
        </p:nvSpPr>
        <p:spPr>
          <a:xfrm>
            <a:off x="2606040" y="3086100"/>
            <a:ext cx="192024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000"/>
              <a:buFont typeface="Consolas"/>
              <a:buNone/>
            </a:pPr>
            <a:r>
              <a:rPr b="1" i="0" lang="en" sz="1000" u="none" cap="none" strike="noStrike">
                <a:solidFill>
                  <a:srgbClr val="1C7268"/>
                </a:solidFill>
                <a:latin typeface="Consolas"/>
                <a:ea typeface="Consolas"/>
                <a:cs typeface="Consolas"/>
                <a:sym typeface="Consolas"/>
              </a:rPr>
              <a:t>NTDS.dit</a:t>
            </a:r>
            <a:endParaRPr b="0" i="0" sz="1000" u="none" cap="none" strike="noStrike">
              <a:solidFill>
                <a:schemeClr val="dk1"/>
              </a:solidFill>
              <a:latin typeface="Calibri"/>
              <a:ea typeface="Calibri"/>
              <a:cs typeface="Calibri"/>
              <a:sym typeface="Calibri"/>
            </a:endParaRPr>
          </a:p>
        </p:txBody>
      </p:sp>
      <p:sp>
        <p:nvSpPr>
          <p:cNvPr id="358" name="Google Shape;358;p26"/>
          <p:cNvSpPr/>
          <p:nvPr/>
        </p:nvSpPr>
        <p:spPr>
          <a:xfrm>
            <a:off x="4526280" y="3086100"/>
            <a:ext cx="4066794" cy="685800"/>
          </a:xfrm>
          <a:prstGeom prst="rect">
            <a:avLst/>
          </a:prstGeom>
          <a:noFill/>
          <a:ln>
            <a:noFill/>
          </a:ln>
        </p:spPr>
        <p:txBody>
          <a:bodyPr anchorCtr="0" anchor="ctr" bIns="0" lIns="0" spcFirstLastPara="1" rIns="0" wrap="square" tIns="0">
            <a:noAutofit/>
          </a:bodyPr>
          <a:lstStyle/>
          <a:p>
            <a:pPr indent="0" lvl="0" marL="0" marR="0" rtl="0" algn="l">
              <a:lnSpc>
                <a:spcPct val="130434"/>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C:\Windows\NTDS\NTDS.dit, on the domain controller only.</a:t>
            </a:r>
            <a:endParaRPr b="0" i="0" sz="900" u="none" cap="none" strike="noStrike">
              <a:solidFill>
                <a:schemeClr val="dk1"/>
              </a:solidFill>
              <a:latin typeface="Calibri"/>
              <a:ea typeface="Calibri"/>
              <a:cs typeface="Calibri"/>
              <a:sym typeface="Calibri"/>
            </a:endParaRPr>
          </a:p>
        </p:txBody>
      </p:sp>
      <p:sp>
        <p:nvSpPr>
          <p:cNvPr id="359" name="Google Shape;359;p26"/>
          <p:cNvSpPr/>
          <p:nvPr/>
        </p:nvSpPr>
        <p:spPr>
          <a:xfrm>
            <a:off x="342900" y="4629150"/>
            <a:ext cx="8455914"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1" lang="en" sz="700" u="none" cap="none" strike="noStrike">
                <a:solidFill>
                  <a:srgbClr val="6B6560"/>
                </a:solidFill>
                <a:latin typeface="Calibri"/>
                <a:ea typeface="Calibri"/>
                <a:cs typeface="Calibri"/>
                <a:sym typeface="Calibri"/>
              </a:rPr>
              <a:t>Source: Microsoft Learn, "Passwords Technical Overview." nixCraft, "Understanding /etc/shadow File Format."</a:t>
            </a:r>
            <a:endParaRPr b="0" i="0" sz="700" u="none" cap="none" strike="noStrike">
              <a:solidFill>
                <a:schemeClr val="dk1"/>
              </a:solidFill>
              <a:latin typeface="Calibri"/>
              <a:ea typeface="Calibri"/>
              <a:cs typeface="Calibri"/>
              <a:sym typeface="Calibri"/>
            </a:endParaRPr>
          </a:p>
        </p:txBody>
      </p:sp>
      <p:sp>
        <p:nvSpPr>
          <p:cNvPr id="360" name="Google Shape;360;p26"/>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WHERE CREDENTIALS LIVE</a:t>
            </a:r>
            <a:endParaRPr b="0" i="0" sz="700" u="none" cap="none" strike="noStrike">
              <a:solidFill>
                <a:schemeClr val="dk1"/>
              </a:solidFill>
              <a:latin typeface="Calibri"/>
              <a:ea typeface="Calibri"/>
              <a:cs typeface="Calibri"/>
              <a:sym typeface="Calibri"/>
            </a:endParaRPr>
          </a:p>
        </p:txBody>
      </p:sp>
      <p:sp>
        <p:nvSpPr>
          <p:cNvPr id="361" name="Google Shape;361;p26"/>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366" name="Shape 366"/>
        <p:cNvGrpSpPr/>
        <p:nvPr/>
      </p:nvGrpSpPr>
      <p:grpSpPr>
        <a:xfrm>
          <a:off x="0" y="0"/>
          <a:ext cx="0" cy="0"/>
          <a:chOff x="0" y="0"/>
          <a:chExt cx="0" cy="0"/>
        </a:xfrm>
      </p:grpSpPr>
      <p:sp>
        <p:nvSpPr>
          <p:cNvPr id="367" name="Google Shape;367;p27"/>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USER ADMINISTRATION</a:t>
            </a:r>
            <a:endParaRPr b="0" i="0" sz="1000" u="none" cap="none" strike="noStrike">
              <a:solidFill>
                <a:schemeClr val="dk1"/>
              </a:solidFill>
              <a:latin typeface="Calibri"/>
              <a:ea typeface="Calibri"/>
              <a:cs typeface="Calibri"/>
              <a:sym typeface="Calibri"/>
            </a:endParaRPr>
          </a:p>
        </p:txBody>
      </p:sp>
      <p:sp>
        <p:nvSpPr>
          <p:cNvPr id="368" name="Google Shape;368;p27"/>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300"/>
              <a:buFont typeface="Cambria"/>
              <a:buNone/>
            </a:pPr>
            <a:r>
              <a:rPr b="1" i="0" lang="en" sz="2300" u="none" cap="none" strike="noStrike">
                <a:solidFill>
                  <a:srgbClr val="FFFFFF"/>
                </a:solidFill>
                <a:latin typeface="Cambria"/>
                <a:ea typeface="Cambria"/>
                <a:cs typeface="Cambria"/>
                <a:sym typeface="Cambria"/>
              </a:rPr>
              <a:t>Reading the shadow file</a:t>
            </a:r>
            <a:endParaRPr b="0" i="0" sz="2300" u="none" cap="none" strike="noStrike">
              <a:solidFill>
                <a:schemeClr val="dk1"/>
              </a:solidFill>
              <a:latin typeface="Calibri"/>
              <a:ea typeface="Calibri"/>
              <a:cs typeface="Calibri"/>
              <a:sym typeface="Calibri"/>
            </a:endParaRPr>
          </a:p>
        </p:txBody>
      </p:sp>
      <p:sp>
        <p:nvSpPr>
          <p:cNvPr id="369" name="Google Shape;369;p27"/>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6E1D6"/>
              </a:buClr>
              <a:buSzPts val="1100"/>
              <a:buFont typeface="Calibri"/>
              <a:buNone/>
            </a:pPr>
            <a:r>
              <a:rPr b="0" i="0" lang="en" sz="1100" u="none" cap="none" strike="noStrike">
                <a:solidFill>
                  <a:srgbClr val="E6E1D6"/>
                </a:solidFill>
                <a:latin typeface="Calibri"/>
                <a:ea typeface="Calibri"/>
                <a:cs typeface="Calibri"/>
                <a:sym typeface="Calibri"/>
              </a:rPr>
              <a:t>One line per user, nine fields, separated by colons.</a:t>
            </a:r>
            <a:endParaRPr b="0" i="0" sz="1100" u="none" cap="none" strike="noStrike">
              <a:solidFill>
                <a:schemeClr val="dk1"/>
              </a:solidFill>
              <a:latin typeface="Calibri"/>
              <a:ea typeface="Calibri"/>
              <a:cs typeface="Calibri"/>
              <a:sym typeface="Calibri"/>
            </a:endParaRPr>
          </a:p>
        </p:txBody>
      </p:sp>
      <p:sp>
        <p:nvSpPr>
          <p:cNvPr id="370" name="Google Shape;370;p27"/>
          <p:cNvSpPr/>
          <p:nvPr/>
        </p:nvSpPr>
        <p:spPr>
          <a:xfrm>
            <a:off x="342900" y="1474470"/>
            <a:ext cx="8455914" cy="582930"/>
          </a:xfrm>
          <a:prstGeom prst="roundRect">
            <a:avLst>
              <a:gd fmla="val 7059" name="adj"/>
            </a:avLst>
          </a:prstGeom>
          <a:solidFill>
            <a:srgbClr val="1B1E1D"/>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1" name="Google Shape;371;p27"/>
          <p:cNvSpPr/>
          <p:nvPr/>
        </p:nvSpPr>
        <p:spPr>
          <a:xfrm>
            <a:off x="493776" y="1625346"/>
            <a:ext cx="96012" cy="96012"/>
          </a:xfrm>
          <a:prstGeom prst="ellipse">
            <a:avLst/>
          </a:prstGeom>
          <a:solidFill>
            <a:srgbClr val="FF6259"/>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27"/>
          <p:cNvSpPr/>
          <p:nvPr/>
        </p:nvSpPr>
        <p:spPr>
          <a:xfrm>
            <a:off x="685800" y="1625346"/>
            <a:ext cx="96012" cy="96012"/>
          </a:xfrm>
          <a:prstGeom prst="ellipse">
            <a:avLst/>
          </a:prstGeom>
          <a:solidFill>
            <a:srgbClr val="FFBD44"/>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27"/>
          <p:cNvSpPr/>
          <p:nvPr/>
        </p:nvSpPr>
        <p:spPr>
          <a:xfrm>
            <a:off x="877824" y="1625346"/>
            <a:ext cx="96012" cy="96012"/>
          </a:xfrm>
          <a:prstGeom prst="ellipse">
            <a:avLst/>
          </a:prstGeom>
          <a:solidFill>
            <a:srgbClr val="00CA4E"/>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p27"/>
          <p:cNvSpPr/>
          <p:nvPr/>
        </p:nvSpPr>
        <p:spPr>
          <a:xfrm>
            <a:off x="493776" y="1817370"/>
            <a:ext cx="8154162" cy="137160"/>
          </a:xfrm>
          <a:prstGeom prst="rect">
            <a:avLst/>
          </a:prstGeom>
          <a:noFill/>
          <a:ln>
            <a:noFill/>
          </a:ln>
        </p:spPr>
        <p:txBody>
          <a:bodyPr anchorCtr="0" anchor="ctr" bIns="0" lIns="0" spcFirstLastPara="1" rIns="0" wrap="square" tIns="0">
            <a:noAutofit/>
          </a:bodyPr>
          <a:lstStyle/>
          <a:p>
            <a:pPr indent="0" lvl="0" marL="0" marR="0" rtl="0" algn="l">
              <a:lnSpc>
                <a:spcPct val="142857"/>
              </a:lnSpc>
              <a:spcBef>
                <a:spcPts val="0"/>
              </a:spcBef>
              <a:spcAft>
                <a:spcPts val="0"/>
              </a:spcAft>
              <a:buClr>
                <a:srgbClr val="4AD4C4"/>
              </a:buClr>
              <a:buSzPts val="1100"/>
              <a:buFont typeface="Consolas"/>
              <a:buNone/>
            </a:pPr>
            <a:r>
              <a:rPr b="0" i="0" lang="en" sz="1100" u="none" cap="none" strike="noStrike">
                <a:solidFill>
                  <a:srgbClr val="4AD4C4"/>
                </a:solidFill>
                <a:latin typeface="Consolas"/>
                <a:ea typeface="Consolas"/>
                <a:cs typeface="Consolas"/>
                <a:sym typeface="Consolas"/>
              </a:rPr>
              <a:t>mark:$6$xn3k2j9s$Q8fL...truncated...:19807:0:120:7:14::</a:t>
            </a:r>
            <a:endParaRPr b="0" i="0" sz="1100" u="none" cap="none" strike="noStrike">
              <a:solidFill>
                <a:schemeClr val="dk1"/>
              </a:solidFill>
              <a:latin typeface="Calibri"/>
              <a:ea typeface="Calibri"/>
              <a:cs typeface="Calibri"/>
              <a:sym typeface="Calibri"/>
            </a:endParaRPr>
          </a:p>
        </p:txBody>
      </p:sp>
      <p:sp>
        <p:nvSpPr>
          <p:cNvPr id="375" name="Google Shape;375;p27"/>
          <p:cNvSpPr/>
          <p:nvPr/>
        </p:nvSpPr>
        <p:spPr>
          <a:xfrm>
            <a:off x="342900" y="2228850"/>
            <a:ext cx="864108"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900"/>
              <a:buFont typeface="Consolas"/>
              <a:buNone/>
            </a:pPr>
            <a:r>
              <a:rPr b="1" i="0" lang="en" sz="900" u="none" cap="none" strike="noStrike">
                <a:solidFill>
                  <a:srgbClr val="4AD4C4"/>
                </a:solidFill>
                <a:latin typeface="Consolas"/>
                <a:ea typeface="Consolas"/>
                <a:cs typeface="Consolas"/>
                <a:sym typeface="Consolas"/>
              </a:rPr>
              <a:t>1</a:t>
            </a:r>
            <a:endParaRPr b="0" i="0" sz="900" u="none" cap="none" strike="noStrike">
              <a:solidFill>
                <a:schemeClr val="dk1"/>
              </a:solidFill>
              <a:latin typeface="Calibri"/>
              <a:ea typeface="Calibri"/>
              <a:cs typeface="Calibri"/>
              <a:sym typeface="Calibri"/>
            </a:endParaRPr>
          </a:p>
        </p:txBody>
      </p:sp>
      <p:sp>
        <p:nvSpPr>
          <p:cNvPr id="376" name="Google Shape;376;p27"/>
          <p:cNvSpPr/>
          <p:nvPr/>
        </p:nvSpPr>
        <p:spPr>
          <a:xfrm>
            <a:off x="342900" y="2434590"/>
            <a:ext cx="864108" cy="377190"/>
          </a:xfrm>
          <a:prstGeom prst="rect">
            <a:avLst/>
          </a:prstGeom>
          <a:noFill/>
          <a:ln>
            <a:noFill/>
          </a:ln>
        </p:spPr>
        <p:txBody>
          <a:bodyPr anchorCtr="0" anchor="ctr" bIns="0" lIns="0" spcFirstLastPara="1" rIns="0" wrap="square" tIns="0">
            <a:noAutofit/>
          </a:bodyPr>
          <a:lstStyle/>
          <a:p>
            <a:pPr indent="0" lvl="0" marL="0" marR="0" rtl="0" algn="ctr">
              <a:lnSpc>
                <a:spcPct val="122222"/>
              </a:lnSpc>
              <a:spcBef>
                <a:spcPts val="0"/>
              </a:spcBef>
              <a:spcAft>
                <a:spcPts val="0"/>
              </a:spcAft>
              <a:buClr>
                <a:srgbClr val="E6E1D6"/>
              </a:buClr>
              <a:buSzPts val="700"/>
              <a:buFont typeface="Calibri"/>
              <a:buNone/>
            </a:pPr>
            <a:r>
              <a:rPr b="0" i="0" lang="en" sz="700" u="none" cap="none" strike="noStrike">
                <a:solidFill>
                  <a:srgbClr val="E6E1D6"/>
                </a:solidFill>
                <a:latin typeface="Calibri"/>
                <a:ea typeface="Calibri"/>
                <a:cs typeface="Calibri"/>
                <a:sym typeface="Calibri"/>
              </a:rPr>
              <a:t>Username</a:t>
            </a:r>
            <a:endParaRPr b="0" i="0" sz="700" u="none" cap="none" strike="noStrike">
              <a:solidFill>
                <a:schemeClr val="dk1"/>
              </a:solidFill>
              <a:latin typeface="Calibri"/>
              <a:ea typeface="Calibri"/>
              <a:cs typeface="Calibri"/>
              <a:sym typeface="Calibri"/>
            </a:endParaRPr>
          </a:p>
        </p:txBody>
      </p:sp>
      <p:sp>
        <p:nvSpPr>
          <p:cNvPr id="377" name="Google Shape;377;p27"/>
          <p:cNvSpPr/>
          <p:nvPr/>
        </p:nvSpPr>
        <p:spPr>
          <a:xfrm>
            <a:off x="1248156" y="2228850"/>
            <a:ext cx="864108"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900"/>
              <a:buFont typeface="Consolas"/>
              <a:buNone/>
            </a:pPr>
            <a:r>
              <a:rPr b="1" i="0" lang="en" sz="900" u="none" cap="none" strike="noStrike">
                <a:solidFill>
                  <a:srgbClr val="4AD4C4"/>
                </a:solidFill>
                <a:latin typeface="Consolas"/>
                <a:ea typeface="Consolas"/>
                <a:cs typeface="Consolas"/>
                <a:sym typeface="Consolas"/>
              </a:rPr>
              <a:t>2</a:t>
            </a:r>
            <a:endParaRPr b="0" i="0" sz="900" u="none" cap="none" strike="noStrike">
              <a:solidFill>
                <a:schemeClr val="dk1"/>
              </a:solidFill>
              <a:latin typeface="Calibri"/>
              <a:ea typeface="Calibri"/>
              <a:cs typeface="Calibri"/>
              <a:sym typeface="Calibri"/>
            </a:endParaRPr>
          </a:p>
        </p:txBody>
      </p:sp>
      <p:sp>
        <p:nvSpPr>
          <p:cNvPr id="378" name="Google Shape;378;p27"/>
          <p:cNvSpPr/>
          <p:nvPr/>
        </p:nvSpPr>
        <p:spPr>
          <a:xfrm>
            <a:off x="1248156" y="2434590"/>
            <a:ext cx="864108" cy="377190"/>
          </a:xfrm>
          <a:prstGeom prst="rect">
            <a:avLst/>
          </a:prstGeom>
          <a:noFill/>
          <a:ln>
            <a:noFill/>
          </a:ln>
        </p:spPr>
        <p:txBody>
          <a:bodyPr anchorCtr="0" anchor="ctr" bIns="0" lIns="0" spcFirstLastPara="1" rIns="0" wrap="square" tIns="0">
            <a:noAutofit/>
          </a:bodyPr>
          <a:lstStyle/>
          <a:p>
            <a:pPr indent="0" lvl="0" marL="0" marR="0" rtl="0" algn="ctr">
              <a:lnSpc>
                <a:spcPct val="122222"/>
              </a:lnSpc>
              <a:spcBef>
                <a:spcPts val="0"/>
              </a:spcBef>
              <a:spcAft>
                <a:spcPts val="0"/>
              </a:spcAft>
              <a:buClr>
                <a:srgbClr val="E6E1D6"/>
              </a:buClr>
              <a:buSzPts val="700"/>
              <a:buFont typeface="Calibri"/>
              <a:buNone/>
            </a:pPr>
            <a:r>
              <a:rPr b="0" i="0" lang="en" sz="700" u="none" cap="none" strike="noStrike">
                <a:solidFill>
                  <a:srgbClr val="E6E1D6"/>
                </a:solidFill>
                <a:latin typeface="Calibri"/>
                <a:ea typeface="Calibri"/>
                <a:cs typeface="Calibri"/>
                <a:sym typeface="Calibri"/>
              </a:rPr>
              <a:t>Password hash</a:t>
            </a:r>
            <a:endParaRPr b="0" i="0" sz="700" u="none" cap="none" strike="noStrike">
              <a:solidFill>
                <a:schemeClr val="dk1"/>
              </a:solidFill>
              <a:latin typeface="Calibri"/>
              <a:ea typeface="Calibri"/>
              <a:cs typeface="Calibri"/>
              <a:sym typeface="Calibri"/>
            </a:endParaRPr>
          </a:p>
        </p:txBody>
      </p:sp>
      <p:sp>
        <p:nvSpPr>
          <p:cNvPr id="379" name="Google Shape;379;p27"/>
          <p:cNvSpPr/>
          <p:nvPr/>
        </p:nvSpPr>
        <p:spPr>
          <a:xfrm>
            <a:off x="2153412" y="2228850"/>
            <a:ext cx="864108"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900"/>
              <a:buFont typeface="Consolas"/>
              <a:buNone/>
            </a:pPr>
            <a:r>
              <a:rPr b="1" i="0" lang="en" sz="900" u="none" cap="none" strike="noStrike">
                <a:solidFill>
                  <a:srgbClr val="4AD4C4"/>
                </a:solidFill>
                <a:latin typeface="Consolas"/>
                <a:ea typeface="Consolas"/>
                <a:cs typeface="Consolas"/>
                <a:sym typeface="Consolas"/>
              </a:rPr>
              <a:t>3</a:t>
            </a:r>
            <a:endParaRPr b="0" i="0" sz="900" u="none" cap="none" strike="noStrike">
              <a:solidFill>
                <a:schemeClr val="dk1"/>
              </a:solidFill>
              <a:latin typeface="Calibri"/>
              <a:ea typeface="Calibri"/>
              <a:cs typeface="Calibri"/>
              <a:sym typeface="Calibri"/>
            </a:endParaRPr>
          </a:p>
        </p:txBody>
      </p:sp>
      <p:sp>
        <p:nvSpPr>
          <p:cNvPr id="380" name="Google Shape;380;p27"/>
          <p:cNvSpPr/>
          <p:nvPr/>
        </p:nvSpPr>
        <p:spPr>
          <a:xfrm>
            <a:off x="2153412" y="2434590"/>
            <a:ext cx="864108" cy="377190"/>
          </a:xfrm>
          <a:prstGeom prst="rect">
            <a:avLst/>
          </a:prstGeom>
          <a:noFill/>
          <a:ln>
            <a:noFill/>
          </a:ln>
        </p:spPr>
        <p:txBody>
          <a:bodyPr anchorCtr="0" anchor="ctr" bIns="0" lIns="0" spcFirstLastPara="1" rIns="0" wrap="square" tIns="0">
            <a:noAutofit/>
          </a:bodyPr>
          <a:lstStyle/>
          <a:p>
            <a:pPr indent="0" lvl="0" marL="0" marR="0" rtl="0" algn="ctr">
              <a:lnSpc>
                <a:spcPct val="122222"/>
              </a:lnSpc>
              <a:spcBef>
                <a:spcPts val="0"/>
              </a:spcBef>
              <a:spcAft>
                <a:spcPts val="0"/>
              </a:spcAft>
              <a:buClr>
                <a:srgbClr val="E6E1D6"/>
              </a:buClr>
              <a:buSzPts val="700"/>
              <a:buFont typeface="Calibri"/>
              <a:buNone/>
            </a:pPr>
            <a:r>
              <a:rPr b="0" i="0" lang="en" sz="700" u="none" cap="none" strike="noStrike">
                <a:solidFill>
                  <a:srgbClr val="E6E1D6"/>
                </a:solidFill>
                <a:latin typeface="Calibri"/>
                <a:ea typeface="Calibri"/>
                <a:cs typeface="Calibri"/>
                <a:sym typeface="Calibri"/>
              </a:rPr>
              <a:t>Last changed</a:t>
            </a:r>
            <a:endParaRPr b="0" i="0" sz="700" u="none" cap="none" strike="noStrike">
              <a:solidFill>
                <a:schemeClr val="dk1"/>
              </a:solidFill>
              <a:latin typeface="Calibri"/>
              <a:ea typeface="Calibri"/>
              <a:cs typeface="Calibri"/>
              <a:sym typeface="Calibri"/>
            </a:endParaRPr>
          </a:p>
        </p:txBody>
      </p:sp>
      <p:sp>
        <p:nvSpPr>
          <p:cNvPr id="381" name="Google Shape;381;p27"/>
          <p:cNvSpPr/>
          <p:nvPr/>
        </p:nvSpPr>
        <p:spPr>
          <a:xfrm>
            <a:off x="3058668" y="2228850"/>
            <a:ext cx="864108"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900"/>
              <a:buFont typeface="Consolas"/>
              <a:buNone/>
            </a:pPr>
            <a:r>
              <a:rPr b="1" i="0" lang="en" sz="900" u="none" cap="none" strike="noStrike">
                <a:solidFill>
                  <a:srgbClr val="4AD4C4"/>
                </a:solidFill>
                <a:latin typeface="Consolas"/>
                <a:ea typeface="Consolas"/>
                <a:cs typeface="Consolas"/>
                <a:sym typeface="Consolas"/>
              </a:rPr>
              <a:t>4</a:t>
            </a:r>
            <a:endParaRPr b="0" i="0" sz="900" u="none" cap="none" strike="noStrike">
              <a:solidFill>
                <a:schemeClr val="dk1"/>
              </a:solidFill>
              <a:latin typeface="Calibri"/>
              <a:ea typeface="Calibri"/>
              <a:cs typeface="Calibri"/>
              <a:sym typeface="Calibri"/>
            </a:endParaRPr>
          </a:p>
        </p:txBody>
      </p:sp>
      <p:sp>
        <p:nvSpPr>
          <p:cNvPr id="382" name="Google Shape;382;p27"/>
          <p:cNvSpPr/>
          <p:nvPr/>
        </p:nvSpPr>
        <p:spPr>
          <a:xfrm>
            <a:off x="3058668" y="2434590"/>
            <a:ext cx="864108" cy="377190"/>
          </a:xfrm>
          <a:prstGeom prst="rect">
            <a:avLst/>
          </a:prstGeom>
          <a:noFill/>
          <a:ln>
            <a:noFill/>
          </a:ln>
        </p:spPr>
        <p:txBody>
          <a:bodyPr anchorCtr="0" anchor="ctr" bIns="0" lIns="0" spcFirstLastPara="1" rIns="0" wrap="square" tIns="0">
            <a:noAutofit/>
          </a:bodyPr>
          <a:lstStyle/>
          <a:p>
            <a:pPr indent="0" lvl="0" marL="0" marR="0" rtl="0" algn="ctr">
              <a:lnSpc>
                <a:spcPct val="122222"/>
              </a:lnSpc>
              <a:spcBef>
                <a:spcPts val="0"/>
              </a:spcBef>
              <a:spcAft>
                <a:spcPts val="0"/>
              </a:spcAft>
              <a:buClr>
                <a:srgbClr val="E6E1D6"/>
              </a:buClr>
              <a:buSzPts val="700"/>
              <a:buFont typeface="Calibri"/>
              <a:buNone/>
            </a:pPr>
            <a:r>
              <a:rPr b="0" i="0" lang="en" sz="700" u="none" cap="none" strike="noStrike">
                <a:solidFill>
                  <a:srgbClr val="E6E1D6"/>
                </a:solidFill>
                <a:latin typeface="Calibri"/>
                <a:ea typeface="Calibri"/>
                <a:cs typeface="Calibri"/>
                <a:sym typeface="Calibri"/>
              </a:rPr>
              <a:t>Min age</a:t>
            </a:r>
            <a:endParaRPr b="0" i="0" sz="700" u="none" cap="none" strike="noStrike">
              <a:solidFill>
                <a:schemeClr val="dk1"/>
              </a:solidFill>
              <a:latin typeface="Calibri"/>
              <a:ea typeface="Calibri"/>
              <a:cs typeface="Calibri"/>
              <a:sym typeface="Calibri"/>
            </a:endParaRPr>
          </a:p>
        </p:txBody>
      </p:sp>
      <p:sp>
        <p:nvSpPr>
          <p:cNvPr id="383" name="Google Shape;383;p27"/>
          <p:cNvSpPr/>
          <p:nvPr/>
        </p:nvSpPr>
        <p:spPr>
          <a:xfrm>
            <a:off x="3963924" y="2228850"/>
            <a:ext cx="864108"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900"/>
              <a:buFont typeface="Consolas"/>
              <a:buNone/>
            </a:pPr>
            <a:r>
              <a:rPr b="1" i="0" lang="en" sz="900" u="none" cap="none" strike="noStrike">
                <a:solidFill>
                  <a:srgbClr val="4AD4C4"/>
                </a:solidFill>
                <a:latin typeface="Consolas"/>
                <a:ea typeface="Consolas"/>
                <a:cs typeface="Consolas"/>
                <a:sym typeface="Consolas"/>
              </a:rPr>
              <a:t>5</a:t>
            </a:r>
            <a:endParaRPr b="0" i="0" sz="900" u="none" cap="none" strike="noStrike">
              <a:solidFill>
                <a:schemeClr val="dk1"/>
              </a:solidFill>
              <a:latin typeface="Calibri"/>
              <a:ea typeface="Calibri"/>
              <a:cs typeface="Calibri"/>
              <a:sym typeface="Calibri"/>
            </a:endParaRPr>
          </a:p>
        </p:txBody>
      </p:sp>
      <p:sp>
        <p:nvSpPr>
          <p:cNvPr id="384" name="Google Shape;384;p27"/>
          <p:cNvSpPr/>
          <p:nvPr/>
        </p:nvSpPr>
        <p:spPr>
          <a:xfrm>
            <a:off x="3963924" y="2434590"/>
            <a:ext cx="864108" cy="377190"/>
          </a:xfrm>
          <a:prstGeom prst="rect">
            <a:avLst/>
          </a:prstGeom>
          <a:noFill/>
          <a:ln>
            <a:noFill/>
          </a:ln>
        </p:spPr>
        <p:txBody>
          <a:bodyPr anchorCtr="0" anchor="ctr" bIns="0" lIns="0" spcFirstLastPara="1" rIns="0" wrap="square" tIns="0">
            <a:noAutofit/>
          </a:bodyPr>
          <a:lstStyle/>
          <a:p>
            <a:pPr indent="0" lvl="0" marL="0" marR="0" rtl="0" algn="ctr">
              <a:lnSpc>
                <a:spcPct val="122222"/>
              </a:lnSpc>
              <a:spcBef>
                <a:spcPts val="0"/>
              </a:spcBef>
              <a:spcAft>
                <a:spcPts val="0"/>
              </a:spcAft>
              <a:buClr>
                <a:srgbClr val="E6E1D6"/>
              </a:buClr>
              <a:buSzPts val="700"/>
              <a:buFont typeface="Calibri"/>
              <a:buNone/>
            </a:pPr>
            <a:r>
              <a:rPr b="0" i="0" lang="en" sz="700" u="none" cap="none" strike="noStrike">
                <a:solidFill>
                  <a:srgbClr val="E6E1D6"/>
                </a:solidFill>
                <a:latin typeface="Calibri"/>
                <a:ea typeface="Calibri"/>
                <a:cs typeface="Calibri"/>
                <a:sym typeface="Calibri"/>
              </a:rPr>
              <a:t>Max age</a:t>
            </a:r>
            <a:endParaRPr b="0" i="0" sz="700" u="none" cap="none" strike="noStrike">
              <a:solidFill>
                <a:schemeClr val="dk1"/>
              </a:solidFill>
              <a:latin typeface="Calibri"/>
              <a:ea typeface="Calibri"/>
              <a:cs typeface="Calibri"/>
              <a:sym typeface="Calibri"/>
            </a:endParaRPr>
          </a:p>
        </p:txBody>
      </p:sp>
      <p:sp>
        <p:nvSpPr>
          <p:cNvPr id="385" name="Google Shape;385;p27"/>
          <p:cNvSpPr/>
          <p:nvPr/>
        </p:nvSpPr>
        <p:spPr>
          <a:xfrm>
            <a:off x="4869180" y="2228850"/>
            <a:ext cx="864108"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900"/>
              <a:buFont typeface="Consolas"/>
              <a:buNone/>
            </a:pPr>
            <a:r>
              <a:rPr b="1" i="0" lang="en" sz="900" u="none" cap="none" strike="noStrike">
                <a:solidFill>
                  <a:srgbClr val="4AD4C4"/>
                </a:solidFill>
                <a:latin typeface="Consolas"/>
                <a:ea typeface="Consolas"/>
                <a:cs typeface="Consolas"/>
                <a:sym typeface="Consolas"/>
              </a:rPr>
              <a:t>6</a:t>
            </a:r>
            <a:endParaRPr b="0" i="0" sz="900" u="none" cap="none" strike="noStrike">
              <a:solidFill>
                <a:schemeClr val="dk1"/>
              </a:solidFill>
              <a:latin typeface="Calibri"/>
              <a:ea typeface="Calibri"/>
              <a:cs typeface="Calibri"/>
              <a:sym typeface="Calibri"/>
            </a:endParaRPr>
          </a:p>
        </p:txBody>
      </p:sp>
      <p:sp>
        <p:nvSpPr>
          <p:cNvPr id="386" name="Google Shape;386;p27"/>
          <p:cNvSpPr/>
          <p:nvPr/>
        </p:nvSpPr>
        <p:spPr>
          <a:xfrm>
            <a:off x="4869180" y="2434590"/>
            <a:ext cx="864108" cy="377190"/>
          </a:xfrm>
          <a:prstGeom prst="rect">
            <a:avLst/>
          </a:prstGeom>
          <a:noFill/>
          <a:ln>
            <a:noFill/>
          </a:ln>
        </p:spPr>
        <p:txBody>
          <a:bodyPr anchorCtr="0" anchor="ctr" bIns="0" lIns="0" spcFirstLastPara="1" rIns="0" wrap="square" tIns="0">
            <a:noAutofit/>
          </a:bodyPr>
          <a:lstStyle/>
          <a:p>
            <a:pPr indent="0" lvl="0" marL="0" marR="0" rtl="0" algn="ctr">
              <a:lnSpc>
                <a:spcPct val="122222"/>
              </a:lnSpc>
              <a:spcBef>
                <a:spcPts val="0"/>
              </a:spcBef>
              <a:spcAft>
                <a:spcPts val="0"/>
              </a:spcAft>
              <a:buClr>
                <a:srgbClr val="E6E1D6"/>
              </a:buClr>
              <a:buSzPts val="700"/>
              <a:buFont typeface="Calibri"/>
              <a:buNone/>
            </a:pPr>
            <a:r>
              <a:rPr b="0" i="0" lang="en" sz="700" u="none" cap="none" strike="noStrike">
                <a:solidFill>
                  <a:srgbClr val="E6E1D6"/>
                </a:solidFill>
                <a:latin typeface="Calibri"/>
                <a:ea typeface="Calibri"/>
                <a:cs typeface="Calibri"/>
                <a:sym typeface="Calibri"/>
              </a:rPr>
              <a:t>Warn period</a:t>
            </a:r>
            <a:endParaRPr b="0" i="0" sz="700" u="none" cap="none" strike="noStrike">
              <a:solidFill>
                <a:schemeClr val="dk1"/>
              </a:solidFill>
              <a:latin typeface="Calibri"/>
              <a:ea typeface="Calibri"/>
              <a:cs typeface="Calibri"/>
              <a:sym typeface="Calibri"/>
            </a:endParaRPr>
          </a:p>
        </p:txBody>
      </p:sp>
      <p:sp>
        <p:nvSpPr>
          <p:cNvPr id="387" name="Google Shape;387;p27"/>
          <p:cNvSpPr/>
          <p:nvPr/>
        </p:nvSpPr>
        <p:spPr>
          <a:xfrm>
            <a:off x="5774436" y="2228850"/>
            <a:ext cx="864108"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900"/>
              <a:buFont typeface="Consolas"/>
              <a:buNone/>
            </a:pPr>
            <a:r>
              <a:rPr b="1" i="0" lang="en" sz="900" u="none" cap="none" strike="noStrike">
                <a:solidFill>
                  <a:srgbClr val="4AD4C4"/>
                </a:solidFill>
                <a:latin typeface="Consolas"/>
                <a:ea typeface="Consolas"/>
                <a:cs typeface="Consolas"/>
                <a:sym typeface="Consolas"/>
              </a:rPr>
              <a:t>7</a:t>
            </a:r>
            <a:endParaRPr b="0" i="0" sz="900" u="none" cap="none" strike="noStrike">
              <a:solidFill>
                <a:schemeClr val="dk1"/>
              </a:solidFill>
              <a:latin typeface="Calibri"/>
              <a:ea typeface="Calibri"/>
              <a:cs typeface="Calibri"/>
              <a:sym typeface="Calibri"/>
            </a:endParaRPr>
          </a:p>
        </p:txBody>
      </p:sp>
      <p:sp>
        <p:nvSpPr>
          <p:cNvPr id="388" name="Google Shape;388;p27"/>
          <p:cNvSpPr/>
          <p:nvPr/>
        </p:nvSpPr>
        <p:spPr>
          <a:xfrm>
            <a:off x="5774436" y="2434590"/>
            <a:ext cx="864108" cy="377190"/>
          </a:xfrm>
          <a:prstGeom prst="rect">
            <a:avLst/>
          </a:prstGeom>
          <a:noFill/>
          <a:ln>
            <a:noFill/>
          </a:ln>
        </p:spPr>
        <p:txBody>
          <a:bodyPr anchorCtr="0" anchor="ctr" bIns="0" lIns="0" spcFirstLastPara="1" rIns="0" wrap="square" tIns="0">
            <a:noAutofit/>
          </a:bodyPr>
          <a:lstStyle/>
          <a:p>
            <a:pPr indent="0" lvl="0" marL="0" marR="0" rtl="0" algn="ctr">
              <a:lnSpc>
                <a:spcPct val="122222"/>
              </a:lnSpc>
              <a:spcBef>
                <a:spcPts val="0"/>
              </a:spcBef>
              <a:spcAft>
                <a:spcPts val="0"/>
              </a:spcAft>
              <a:buClr>
                <a:srgbClr val="E6E1D6"/>
              </a:buClr>
              <a:buSzPts val="700"/>
              <a:buFont typeface="Calibri"/>
              <a:buNone/>
            </a:pPr>
            <a:r>
              <a:rPr b="0" i="0" lang="en" sz="700" u="none" cap="none" strike="noStrike">
                <a:solidFill>
                  <a:srgbClr val="E6E1D6"/>
                </a:solidFill>
                <a:latin typeface="Calibri"/>
                <a:ea typeface="Calibri"/>
                <a:cs typeface="Calibri"/>
                <a:sym typeface="Calibri"/>
              </a:rPr>
              <a:t>Inactive period</a:t>
            </a:r>
            <a:endParaRPr b="0" i="0" sz="700" u="none" cap="none" strike="noStrike">
              <a:solidFill>
                <a:schemeClr val="dk1"/>
              </a:solidFill>
              <a:latin typeface="Calibri"/>
              <a:ea typeface="Calibri"/>
              <a:cs typeface="Calibri"/>
              <a:sym typeface="Calibri"/>
            </a:endParaRPr>
          </a:p>
        </p:txBody>
      </p:sp>
      <p:sp>
        <p:nvSpPr>
          <p:cNvPr id="389" name="Google Shape;389;p27"/>
          <p:cNvSpPr/>
          <p:nvPr/>
        </p:nvSpPr>
        <p:spPr>
          <a:xfrm>
            <a:off x="6679692" y="2228850"/>
            <a:ext cx="864108"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900"/>
              <a:buFont typeface="Consolas"/>
              <a:buNone/>
            </a:pPr>
            <a:r>
              <a:rPr b="1" i="0" lang="en" sz="900" u="none" cap="none" strike="noStrike">
                <a:solidFill>
                  <a:srgbClr val="4AD4C4"/>
                </a:solidFill>
                <a:latin typeface="Consolas"/>
                <a:ea typeface="Consolas"/>
                <a:cs typeface="Consolas"/>
                <a:sym typeface="Consolas"/>
              </a:rPr>
              <a:t>8</a:t>
            </a:r>
            <a:endParaRPr b="0" i="0" sz="900" u="none" cap="none" strike="noStrike">
              <a:solidFill>
                <a:schemeClr val="dk1"/>
              </a:solidFill>
              <a:latin typeface="Calibri"/>
              <a:ea typeface="Calibri"/>
              <a:cs typeface="Calibri"/>
              <a:sym typeface="Calibri"/>
            </a:endParaRPr>
          </a:p>
        </p:txBody>
      </p:sp>
      <p:sp>
        <p:nvSpPr>
          <p:cNvPr id="390" name="Google Shape;390;p27"/>
          <p:cNvSpPr/>
          <p:nvPr/>
        </p:nvSpPr>
        <p:spPr>
          <a:xfrm>
            <a:off x="6679692" y="2434590"/>
            <a:ext cx="864108" cy="377190"/>
          </a:xfrm>
          <a:prstGeom prst="rect">
            <a:avLst/>
          </a:prstGeom>
          <a:noFill/>
          <a:ln>
            <a:noFill/>
          </a:ln>
        </p:spPr>
        <p:txBody>
          <a:bodyPr anchorCtr="0" anchor="ctr" bIns="0" lIns="0" spcFirstLastPara="1" rIns="0" wrap="square" tIns="0">
            <a:noAutofit/>
          </a:bodyPr>
          <a:lstStyle/>
          <a:p>
            <a:pPr indent="0" lvl="0" marL="0" marR="0" rtl="0" algn="ctr">
              <a:lnSpc>
                <a:spcPct val="122222"/>
              </a:lnSpc>
              <a:spcBef>
                <a:spcPts val="0"/>
              </a:spcBef>
              <a:spcAft>
                <a:spcPts val="0"/>
              </a:spcAft>
              <a:buClr>
                <a:srgbClr val="E6E1D6"/>
              </a:buClr>
              <a:buSzPts val="700"/>
              <a:buFont typeface="Calibri"/>
              <a:buNone/>
            </a:pPr>
            <a:r>
              <a:rPr b="0" i="0" lang="en" sz="700" u="none" cap="none" strike="noStrike">
                <a:solidFill>
                  <a:srgbClr val="E6E1D6"/>
                </a:solidFill>
                <a:latin typeface="Calibri"/>
                <a:ea typeface="Calibri"/>
                <a:cs typeface="Calibri"/>
                <a:sym typeface="Calibri"/>
              </a:rPr>
              <a:t>Expire date</a:t>
            </a:r>
            <a:endParaRPr b="0" i="0" sz="700" u="none" cap="none" strike="noStrike">
              <a:solidFill>
                <a:schemeClr val="dk1"/>
              </a:solidFill>
              <a:latin typeface="Calibri"/>
              <a:ea typeface="Calibri"/>
              <a:cs typeface="Calibri"/>
              <a:sym typeface="Calibri"/>
            </a:endParaRPr>
          </a:p>
        </p:txBody>
      </p:sp>
      <p:sp>
        <p:nvSpPr>
          <p:cNvPr id="391" name="Google Shape;391;p27"/>
          <p:cNvSpPr/>
          <p:nvPr/>
        </p:nvSpPr>
        <p:spPr>
          <a:xfrm>
            <a:off x="7584948" y="2228850"/>
            <a:ext cx="864108"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900"/>
              <a:buFont typeface="Consolas"/>
              <a:buNone/>
            </a:pPr>
            <a:r>
              <a:rPr b="1" i="0" lang="en" sz="900" u="none" cap="none" strike="noStrike">
                <a:solidFill>
                  <a:srgbClr val="4AD4C4"/>
                </a:solidFill>
                <a:latin typeface="Consolas"/>
                <a:ea typeface="Consolas"/>
                <a:cs typeface="Consolas"/>
                <a:sym typeface="Consolas"/>
              </a:rPr>
              <a:t>9</a:t>
            </a:r>
            <a:endParaRPr b="0" i="0" sz="900" u="none" cap="none" strike="noStrike">
              <a:solidFill>
                <a:schemeClr val="dk1"/>
              </a:solidFill>
              <a:latin typeface="Calibri"/>
              <a:ea typeface="Calibri"/>
              <a:cs typeface="Calibri"/>
              <a:sym typeface="Calibri"/>
            </a:endParaRPr>
          </a:p>
        </p:txBody>
      </p:sp>
      <p:sp>
        <p:nvSpPr>
          <p:cNvPr id="392" name="Google Shape;392;p27"/>
          <p:cNvSpPr/>
          <p:nvPr/>
        </p:nvSpPr>
        <p:spPr>
          <a:xfrm>
            <a:off x="7584948" y="2434590"/>
            <a:ext cx="864108" cy="377190"/>
          </a:xfrm>
          <a:prstGeom prst="rect">
            <a:avLst/>
          </a:prstGeom>
          <a:noFill/>
          <a:ln>
            <a:noFill/>
          </a:ln>
        </p:spPr>
        <p:txBody>
          <a:bodyPr anchorCtr="0" anchor="ctr" bIns="0" lIns="0" spcFirstLastPara="1" rIns="0" wrap="square" tIns="0">
            <a:noAutofit/>
          </a:bodyPr>
          <a:lstStyle/>
          <a:p>
            <a:pPr indent="0" lvl="0" marL="0" marR="0" rtl="0" algn="ctr">
              <a:lnSpc>
                <a:spcPct val="122222"/>
              </a:lnSpc>
              <a:spcBef>
                <a:spcPts val="0"/>
              </a:spcBef>
              <a:spcAft>
                <a:spcPts val="0"/>
              </a:spcAft>
              <a:buClr>
                <a:srgbClr val="E6E1D6"/>
              </a:buClr>
              <a:buSzPts val="700"/>
              <a:buFont typeface="Calibri"/>
              <a:buNone/>
            </a:pPr>
            <a:r>
              <a:rPr b="0" i="0" lang="en" sz="700" u="none" cap="none" strike="noStrike">
                <a:solidFill>
                  <a:srgbClr val="E6E1D6"/>
                </a:solidFill>
                <a:latin typeface="Calibri"/>
                <a:ea typeface="Calibri"/>
                <a:cs typeface="Calibri"/>
                <a:sym typeface="Calibri"/>
              </a:rPr>
              <a:t>Unused</a:t>
            </a:r>
            <a:endParaRPr b="0" i="0" sz="700" u="none" cap="none" strike="noStrike">
              <a:solidFill>
                <a:schemeClr val="dk1"/>
              </a:solidFill>
              <a:latin typeface="Calibri"/>
              <a:ea typeface="Calibri"/>
              <a:cs typeface="Calibri"/>
              <a:sym typeface="Calibri"/>
            </a:endParaRPr>
          </a:p>
        </p:txBody>
      </p:sp>
      <p:sp>
        <p:nvSpPr>
          <p:cNvPr id="393" name="Google Shape;393;p27"/>
          <p:cNvSpPr/>
          <p:nvPr/>
        </p:nvSpPr>
        <p:spPr>
          <a:xfrm>
            <a:off x="342900" y="2983230"/>
            <a:ext cx="80924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The hash field itself breaks into three parts: $id$salt$hash</a:t>
            </a:r>
            <a:endParaRPr b="0" i="0" sz="1000" u="none" cap="none" strike="noStrike">
              <a:solidFill>
                <a:schemeClr val="dk1"/>
              </a:solidFill>
              <a:latin typeface="Calibri"/>
              <a:ea typeface="Calibri"/>
              <a:cs typeface="Calibri"/>
              <a:sym typeface="Calibri"/>
            </a:endParaRPr>
          </a:p>
        </p:txBody>
      </p:sp>
      <p:sp>
        <p:nvSpPr>
          <p:cNvPr id="394" name="Google Shape;394;p27"/>
          <p:cNvSpPr/>
          <p:nvPr/>
        </p:nvSpPr>
        <p:spPr>
          <a:xfrm>
            <a:off x="342900" y="3291840"/>
            <a:ext cx="1543050" cy="582930"/>
          </a:xfrm>
          <a:prstGeom prst="roundRect">
            <a:avLst>
              <a:gd fmla="val 9412" name="adj"/>
            </a:avLst>
          </a:prstGeom>
          <a:solidFill>
            <a:srgbClr val="242826"/>
          </a:solidFill>
          <a:ln cap="flat" cmpd="sng" w="12700">
            <a:solidFill>
              <a:srgbClr val="3A3E3B"/>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5" name="Google Shape;395;p27"/>
          <p:cNvSpPr/>
          <p:nvPr/>
        </p:nvSpPr>
        <p:spPr>
          <a:xfrm>
            <a:off x="342900" y="3360420"/>
            <a:ext cx="1543050" cy="27432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1100"/>
              <a:buFont typeface="Consolas"/>
              <a:buNone/>
            </a:pPr>
            <a:r>
              <a:rPr b="1" i="0" lang="en" sz="1100" u="none" cap="none" strike="noStrike">
                <a:solidFill>
                  <a:srgbClr val="4AD4C4"/>
                </a:solidFill>
                <a:latin typeface="Consolas"/>
                <a:ea typeface="Consolas"/>
                <a:cs typeface="Consolas"/>
                <a:sym typeface="Consolas"/>
              </a:rPr>
              <a:t>$1$</a:t>
            </a:r>
            <a:endParaRPr b="0" i="0" sz="1100" u="none" cap="none" strike="noStrike">
              <a:solidFill>
                <a:schemeClr val="dk1"/>
              </a:solidFill>
              <a:latin typeface="Calibri"/>
              <a:ea typeface="Calibri"/>
              <a:cs typeface="Calibri"/>
              <a:sym typeface="Calibri"/>
            </a:endParaRPr>
          </a:p>
        </p:txBody>
      </p:sp>
      <p:sp>
        <p:nvSpPr>
          <p:cNvPr id="396" name="Google Shape;396;p27"/>
          <p:cNvSpPr/>
          <p:nvPr/>
        </p:nvSpPr>
        <p:spPr>
          <a:xfrm>
            <a:off x="342900" y="3621024"/>
            <a:ext cx="1543050"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MD5</a:t>
            </a:r>
            <a:endParaRPr b="0" i="0" sz="800" u="none" cap="none" strike="noStrike">
              <a:solidFill>
                <a:schemeClr val="dk1"/>
              </a:solidFill>
              <a:latin typeface="Calibri"/>
              <a:ea typeface="Calibri"/>
              <a:cs typeface="Calibri"/>
              <a:sym typeface="Calibri"/>
            </a:endParaRPr>
          </a:p>
        </p:txBody>
      </p:sp>
      <p:sp>
        <p:nvSpPr>
          <p:cNvPr id="397" name="Google Shape;397;p27"/>
          <p:cNvSpPr/>
          <p:nvPr/>
        </p:nvSpPr>
        <p:spPr>
          <a:xfrm>
            <a:off x="2023110" y="3291840"/>
            <a:ext cx="1543050" cy="582930"/>
          </a:xfrm>
          <a:prstGeom prst="roundRect">
            <a:avLst>
              <a:gd fmla="val 9412" name="adj"/>
            </a:avLst>
          </a:prstGeom>
          <a:solidFill>
            <a:srgbClr val="242826"/>
          </a:solidFill>
          <a:ln cap="flat" cmpd="sng" w="12700">
            <a:solidFill>
              <a:srgbClr val="3A3E3B"/>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8" name="Google Shape;398;p27"/>
          <p:cNvSpPr/>
          <p:nvPr/>
        </p:nvSpPr>
        <p:spPr>
          <a:xfrm>
            <a:off x="2023110" y="3360420"/>
            <a:ext cx="1543050" cy="27432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1100"/>
              <a:buFont typeface="Consolas"/>
              <a:buNone/>
            </a:pPr>
            <a:r>
              <a:rPr b="1" i="0" lang="en" sz="1100" u="none" cap="none" strike="noStrike">
                <a:solidFill>
                  <a:srgbClr val="4AD4C4"/>
                </a:solidFill>
                <a:latin typeface="Consolas"/>
                <a:ea typeface="Consolas"/>
                <a:cs typeface="Consolas"/>
                <a:sym typeface="Consolas"/>
              </a:rPr>
              <a:t>$5$</a:t>
            </a:r>
            <a:endParaRPr b="0" i="0" sz="1100" u="none" cap="none" strike="noStrike">
              <a:solidFill>
                <a:schemeClr val="dk1"/>
              </a:solidFill>
              <a:latin typeface="Calibri"/>
              <a:ea typeface="Calibri"/>
              <a:cs typeface="Calibri"/>
              <a:sym typeface="Calibri"/>
            </a:endParaRPr>
          </a:p>
        </p:txBody>
      </p:sp>
      <p:sp>
        <p:nvSpPr>
          <p:cNvPr id="399" name="Google Shape;399;p27"/>
          <p:cNvSpPr/>
          <p:nvPr/>
        </p:nvSpPr>
        <p:spPr>
          <a:xfrm>
            <a:off x="2023110" y="3621024"/>
            <a:ext cx="1543050"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SHA-256</a:t>
            </a:r>
            <a:endParaRPr b="0" i="0" sz="800" u="none" cap="none" strike="noStrike">
              <a:solidFill>
                <a:schemeClr val="dk1"/>
              </a:solidFill>
              <a:latin typeface="Calibri"/>
              <a:ea typeface="Calibri"/>
              <a:cs typeface="Calibri"/>
              <a:sym typeface="Calibri"/>
            </a:endParaRPr>
          </a:p>
        </p:txBody>
      </p:sp>
      <p:sp>
        <p:nvSpPr>
          <p:cNvPr id="400" name="Google Shape;400;p27"/>
          <p:cNvSpPr/>
          <p:nvPr/>
        </p:nvSpPr>
        <p:spPr>
          <a:xfrm>
            <a:off x="3703320" y="3291840"/>
            <a:ext cx="1543050" cy="582930"/>
          </a:xfrm>
          <a:prstGeom prst="roundRect">
            <a:avLst>
              <a:gd fmla="val 9412" name="adj"/>
            </a:avLst>
          </a:prstGeom>
          <a:solidFill>
            <a:srgbClr val="242826"/>
          </a:solidFill>
          <a:ln cap="flat" cmpd="sng" w="12700">
            <a:solidFill>
              <a:srgbClr val="3A3E3B"/>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1" name="Google Shape;401;p27"/>
          <p:cNvSpPr/>
          <p:nvPr/>
        </p:nvSpPr>
        <p:spPr>
          <a:xfrm>
            <a:off x="3703320" y="3360420"/>
            <a:ext cx="1543050" cy="27432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1100"/>
              <a:buFont typeface="Consolas"/>
              <a:buNone/>
            </a:pPr>
            <a:r>
              <a:rPr b="1" i="0" lang="en" sz="1100" u="none" cap="none" strike="noStrike">
                <a:solidFill>
                  <a:srgbClr val="4AD4C4"/>
                </a:solidFill>
                <a:latin typeface="Consolas"/>
                <a:ea typeface="Consolas"/>
                <a:cs typeface="Consolas"/>
                <a:sym typeface="Consolas"/>
              </a:rPr>
              <a:t>$6$</a:t>
            </a:r>
            <a:endParaRPr b="0" i="0" sz="1100" u="none" cap="none" strike="noStrike">
              <a:solidFill>
                <a:schemeClr val="dk1"/>
              </a:solidFill>
              <a:latin typeface="Calibri"/>
              <a:ea typeface="Calibri"/>
              <a:cs typeface="Calibri"/>
              <a:sym typeface="Calibri"/>
            </a:endParaRPr>
          </a:p>
        </p:txBody>
      </p:sp>
      <p:sp>
        <p:nvSpPr>
          <p:cNvPr id="402" name="Google Shape;402;p27"/>
          <p:cNvSpPr/>
          <p:nvPr/>
        </p:nvSpPr>
        <p:spPr>
          <a:xfrm>
            <a:off x="3703320" y="3621024"/>
            <a:ext cx="1543050"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SHA-512</a:t>
            </a:r>
            <a:endParaRPr b="0" i="0" sz="800" u="none" cap="none" strike="noStrike">
              <a:solidFill>
                <a:schemeClr val="dk1"/>
              </a:solidFill>
              <a:latin typeface="Calibri"/>
              <a:ea typeface="Calibri"/>
              <a:cs typeface="Calibri"/>
              <a:sym typeface="Calibri"/>
            </a:endParaRPr>
          </a:p>
        </p:txBody>
      </p:sp>
      <p:sp>
        <p:nvSpPr>
          <p:cNvPr id="403" name="Google Shape;403;p27"/>
          <p:cNvSpPr/>
          <p:nvPr/>
        </p:nvSpPr>
        <p:spPr>
          <a:xfrm>
            <a:off x="5383530" y="3291840"/>
            <a:ext cx="1543050" cy="582930"/>
          </a:xfrm>
          <a:prstGeom prst="roundRect">
            <a:avLst>
              <a:gd fmla="val 9412" name="adj"/>
            </a:avLst>
          </a:prstGeom>
          <a:solidFill>
            <a:srgbClr val="242826"/>
          </a:solidFill>
          <a:ln cap="flat" cmpd="sng" w="12700">
            <a:solidFill>
              <a:srgbClr val="3A3E3B"/>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4" name="Google Shape;404;p27"/>
          <p:cNvSpPr/>
          <p:nvPr/>
        </p:nvSpPr>
        <p:spPr>
          <a:xfrm>
            <a:off x="5383530" y="3360420"/>
            <a:ext cx="1543050" cy="27432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1100"/>
              <a:buFont typeface="Consolas"/>
              <a:buNone/>
            </a:pPr>
            <a:r>
              <a:rPr b="1" i="0" lang="en" sz="1100" u="none" cap="none" strike="noStrike">
                <a:solidFill>
                  <a:srgbClr val="4AD4C4"/>
                </a:solidFill>
                <a:latin typeface="Consolas"/>
                <a:ea typeface="Consolas"/>
                <a:cs typeface="Consolas"/>
                <a:sym typeface="Consolas"/>
              </a:rPr>
              <a:t>$y$ or $7$</a:t>
            </a:r>
            <a:endParaRPr b="0" i="0" sz="1100" u="none" cap="none" strike="noStrike">
              <a:solidFill>
                <a:schemeClr val="dk1"/>
              </a:solidFill>
              <a:latin typeface="Calibri"/>
              <a:ea typeface="Calibri"/>
              <a:cs typeface="Calibri"/>
              <a:sym typeface="Calibri"/>
            </a:endParaRPr>
          </a:p>
        </p:txBody>
      </p:sp>
      <p:sp>
        <p:nvSpPr>
          <p:cNvPr id="405" name="Google Shape;405;p27"/>
          <p:cNvSpPr/>
          <p:nvPr/>
        </p:nvSpPr>
        <p:spPr>
          <a:xfrm>
            <a:off x="5383530" y="3621024"/>
            <a:ext cx="1543050"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yescrypt</a:t>
            </a:r>
            <a:endParaRPr b="0" i="0" sz="800" u="none" cap="none" strike="noStrike">
              <a:solidFill>
                <a:schemeClr val="dk1"/>
              </a:solidFill>
              <a:latin typeface="Calibri"/>
              <a:ea typeface="Calibri"/>
              <a:cs typeface="Calibri"/>
              <a:sym typeface="Calibri"/>
            </a:endParaRPr>
          </a:p>
        </p:txBody>
      </p:sp>
      <p:sp>
        <p:nvSpPr>
          <p:cNvPr id="406" name="Google Shape;406;p27"/>
          <p:cNvSpPr/>
          <p:nvPr/>
        </p:nvSpPr>
        <p:spPr>
          <a:xfrm>
            <a:off x="7063740" y="3291840"/>
            <a:ext cx="1543050" cy="582930"/>
          </a:xfrm>
          <a:prstGeom prst="roundRect">
            <a:avLst>
              <a:gd fmla="val 9412" name="adj"/>
            </a:avLst>
          </a:prstGeom>
          <a:solidFill>
            <a:srgbClr val="242826"/>
          </a:solidFill>
          <a:ln cap="flat" cmpd="sng" w="12700">
            <a:solidFill>
              <a:srgbClr val="3A3E3B"/>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7" name="Google Shape;407;p27"/>
          <p:cNvSpPr/>
          <p:nvPr/>
        </p:nvSpPr>
        <p:spPr>
          <a:xfrm>
            <a:off x="7063740" y="3360420"/>
            <a:ext cx="1543050" cy="27432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1100"/>
              <a:buFont typeface="Consolas"/>
              <a:buNone/>
            </a:pPr>
            <a:r>
              <a:rPr b="1" i="0" lang="en" sz="1100" u="none" cap="none" strike="noStrike">
                <a:solidFill>
                  <a:srgbClr val="4AD4C4"/>
                </a:solidFill>
                <a:latin typeface="Consolas"/>
                <a:ea typeface="Consolas"/>
                <a:cs typeface="Consolas"/>
                <a:sym typeface="Consolas"/>
              </a:rPr>
              <a:t>none</a:t>
            </a:r>
            <a:endParaRPr b="0" i="0" sz="1100" u="none" cap="none" strike="noStrike">
              <a:solidFill>
                <a:schemeClr val="dk1"/>
              </a:solidFill>
              <a:latin typeface="Calibri"/>
              <a:ea typeface="Calibri"/>
              <a:cs typeface="Calibri"/>
              <a:sym typeface="Calibri"/>
            </a:endParaRPr>
          </a:p>
        </p:txBody>
      </p:sp>
      <p:sp>
        <p:nvSpPr>
          <p:cNvPr id="408" name="Google Shape;408;p27"/>
          <p:cNvSpPr/>
          <p:nvPr/>
        </p:nvSpPr>
        <p:spPr>
          <a:xfrm>
            <a:off x="7063740" y="3621024"/>
            <a:ext cx="1543050"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DES</a:t>
            </a:r>
            <a:endParaRPr b="0" i="0" sz="800" u="none" cap="none" strike="noStrike">
              <a:solidFill>
                <a:schemeClr val="dk1"/>
              </a:solidFill>
              <a:latin typeface="Calibri"/>
              <a:ea typeface="Calibri"/>
              <a:cs typeface="Calibri"/>
              <a:sym typeface="Calibri"/>
            </a:endParaRPr>
          </a:p>
        </p:txBody>
      </p:sp>
      <p:sp>
        <p:nvSpPr>
          <p:cNvPr id="409" name="Google Shape;409;p27"/>
          <p:cNvSpPr/>
          <p:nvPr/>
        </p:nvSpPr>
        <p:spPr>
          <a:xfrm>
            <a:off x="342900" y="4011930"/>
            <a:ext cx="8092440" cy="377190"/>
          </a:xfrm>
          <a:prstGeom prst="rect">
            <a:avLst/>
          </a:prstGeom>
          <a:noFill/>
          <a:ln>
            <a:noFill/>
          </a:ln>
        </p:spPr>
        <p:txBody>
          <a:bodyPr anchorCtr="0" anchor="ctr" bIns="0" lIns="0" spcFirstLastPara="1" rIns="0" wrap="square" tIns="0">
            <a:noAutofit/>
          </a:bodyPr>
          <a:lstStyle/>
          <a:p>
            <a:pPr indent="0" lvl="0" marL="0" marR="0" rtl="0" algn="l">
              <a:lnSpc>
                <a:spcPct val="123809"/>
              </a:lnSpc>
              <a:spcBef>
                <a:spcPts val="0"/>
              </a:spcBef>
              <a:spcAft>
                <a:spcPts val="0"/>
              </a:spcAft>
              <a:buClr>
                <a:srgbClr val="E6E1D6"/>
              </a:buClr>
              <a:buSzPts val="800"/>
              <a:buFont typeface="Calibri"/>
              <a:buNone/>
            </a:pPr>
            <a:r>
              <a:rPr b="0" i="1" lang="en" sz="800" u="none" cap="none" strike="noStrike">
                <a:solidFill>
                  <a:srgbClr val="E6E1D6"/>
                </a:solidFill>
                <a:latin typeface="Calibri"/>
                <a:ea typeface="Calibri"/>
                <a:cs typeface="Calibri"/>
                <a:sym typeface="Calibri"/>
              </a:rPr>
              <a:t>yescrypt is the default on Debian 11+, Ubuntu 22.04+, Fedora 35+, and RHEL 9+. A password field of * or ! means the account cannot log in with a password at all.</a:t>
            </a:r>
            <a:endParaRPr b="0" i="0" sz="800" u="none" cap="none" strike="noStrike">
              <a:solidFill>
                <a:schemeClr val="dk1"/>
              </a:solidFill>
              <a:latin typeface="Calibri"/>
              <a:ea typeface="Calibri"/>
              <a:cs typeface="Calibri"/>
              <a:sym typeface="Calibri"/>
            </a:endParaRPr>
          </a:p>
        </p:txBody>
      </p:sp>
      <p:sp>
        <p:nvSpPr>
          <p:cNvPr id="410" name="Google Shape;410;p27"/>
          <p:cNvSpPr/>
          <p:nvPr/>
        </p:nvSpPr>
        <p:spPr>
          <a:xfrm>
            <a:off x="342900" y="4491990"/>
            <a:ext cx="8455914"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A39A8C"/>
              </a:buClr>
              <a:buSzPts val="700"/>
              <a:buFont typeface="Calibri"/>
              <a:buNone/>
            </a:pPr>
            <a:r>
              <a:rPr b="0" i="1" lang="en" sz="700" u="none" cap="none" strike="noStrike">
                <a:solidFill>
                  <a:srgbClr val="A39A8C"/>
                </a:solidFill>
                <a:latin typeface="Calibri"/>
                <a:ea typeface="Calibri"/>
                <a:cs typeface="Calibri"/>
                <a:sym typeface="Calibri"/>
              </a:rPr>
              <a:t>Source: Linuxize, "Understanding the /etc/shadow File in Linux." Baeldung, "/etc/shadow and Creating Password Hashes."</a:t>
            </a:r>
            <a:endParaRPr b="0" i="0" sz="700" u="none" cap="none" strike="noStrike">
              <a:solidFill>
                <a:schemeClr val="dk1"/>
              </a:solidFill>
              <a:latin typeface="Calibri"/>
              <a:ea typeface="Calibri"/>
              <a:cs typeface="Calibri"/>
              <a:sym typeface="Calibri"/>
            </a:endParaRPr>
          </a:p>
        </p:txBody>
      </p:sp>
      <p:sp>
        <p:nvSpPr>
          <p:cNvPr id="411" name="Google Shape;411;p27"/>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READING THE SHADOW FILE</a:t>
            </a:r>
            <a:endParaRPr b="0" i="0" sz="700" u="none" cap="none" strike="noStrike">
              <a:solidFill>
                <a:schemeClr val="dk1"/>
              </a:solidFill>
              <a:latin typeface="Calibri"/>
              <a:ea typeface="Calibri"/>
              <a:cs typeface="Calibri"/>
              <a:sym typeface="Calibri"/>
            </a:endParaRPr>
          </a:p>
        </p:txBody>
      </p:sp>
      <p:sp>
        <p:nvSpPr>
          <p:cNvPr id="412" name="Google Shape;412;p27"/>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
        <p:nvSpPr>
          <p:cNvPr id="413" name="Google Shape;413;p27"/>
          <p:cNvSpPr/>
          <p:nvPr/>
        </p:nvSpPr>
        <p:spPr>
          <a:xfrm>
            <a:off x="7600950" y="342900"/>
            <a:ext cx="1200150" cy="292100"/>
          </a:xfrm>
          <a:prstGeom prst="roundRect">
            <a:avLst>
              <a:gd fmla="val 50000" name="adj"/>
            </a:avLst>
          </a:prstGeom>
          <a:solidFill>
            <a:srgbClr val="1C7268"/>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000" u="none" cap="none" strike="noStrike">
                <a:solidFill>
                  <a:srgbClr val="FFFFFF"/>
                </a:solidFill>
                <a:latin typeface="Calibri"/>
                <a:ea typeface="Calibri"/>
                <a:cs typeface="Calibri"/>
                <a:sym typeface="Calibri"/>
              </a:rPr>
              <a:t>LINUX</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418" name="Shape 418"/>
        <p:cNvGrpSpPr/>
        <p:nvPr/>
      </p:nvGrpSpPr>
      <p:grpSpPr>
        <a:xfrm>
          <a:off x="0" y="0"/>
          <a:ext cx="0" cy="0"/>
          <a:chOff x="0" y="0"/>
          <a:chExt cx="0" cy="0"/>
        </a:xfrm>
      </p:grpSpPr>
      <p:sp>
        <p:nvSpPr>
          <p:cNvPr id="419" name="Google Shape;419;p28"/>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USER ADMINISTRATION</a:t>
            </a:r>
            <a:endParaRPr b="0" i="0" sz="1000" u="none" cap="none" strike="noStrike">
              <a:solidFill>
                <a:schemeClr val="dk1"/>
              </a:solidFill>
              <a:latin typeface="Calibri"/>
              <a:ea typeface="Calibri"/>
              <a:cs typeface="Calibri"/>
              <a:sym typeface="Calibri"/>
            </a:endParaRPr>
          </a:p>
        </p:txBody>
      </p:sp>
      <p:sp>
        <p:nvSpPr>
          <p:cNvPr id="420" name="Google Shape;420;p28"/>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2300"/>
              <a:buFont typeface="Cambria"/>
              <a:buNone/>
            </a:pPr>
            <a:r>
              <a:rPr b="1" i="0" lang="en" sz="2300" u="none" cap="none" strike="noStrike">
                <a:solidFill>
                  <a:srgbClr val="1B1E1D"/>
                </a:solidFill>
                <a:latin typeface="Cambria"/>
                <a:ea typeface="Cambria"/>
                <a:cs typeface="Cambria"/>
                <a:sym typeface="Cambria"/>
              </a:rPr>
              <a:t>OS generated users and daemons</a:t>
            </a:r>
            <a:endParaRPr b="0" i="0" sz="2300" u="none" cap="none" strike="noStrike">
              <a:solidFill>
                <a:schemeClr val="dk1"/>
              </a:solidFill>
              <a:latin typeface="Calibri"/>
              <a:ea typeface="Calibri"/>
              <a:cs typeface="Calibri"/>
              <a:sym typeface="Calibri"/>
            </a:endParaRPr>
          </a:p>
        </p:txBody>
      </p:sp>
      <p:sp>
        <p:nvSpPr>
          <p:cNvPr id="421" name="Google Shape;421;p28"/>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1100"/>
              <a:buFont typeface="Calibri"/>
              <a:buNone/>
            </a:pPr>
            <a:r>
              <a:rPr b="0" i="0" lang="en" sz="1100" u="none" cap="none" strike="noStrike">
                <a:solidFill>
                  <a:srgbClr val="6B6560"/>
                </a:solidFill>
                <a:latin typeface="Calibri"/>
                <a:ea typeface="Calibri"/>
                <a:cs typeface="Calibri"/>
                <a:sym typeface="Calibri"/>
              </a:rPr>
              <a:t>Not every account on a system is a person.</a:t>
            </a:r>
            <a:endParaRPr b="0" i="0" sz="1100" u="none" cap="none" strike="noStrike">
              <a:solidFill>
                <a:schemeClr val="dk1"/>
              </a:solidFill>
              <a:latin typeface="Calibri"/>
              <a:ea typeface="Calibri"/>
              <a:cs typeface="Calibri"/>
              <a:sym typeface="Calibri"/>
            </a:endParaRPr>
          </a:p>
        </p:txBody>
      </p:sp>
      <p:sp>
        <p:nvSpPr>
          <p:cNvPr id="422" name="Google Shape;422;p28"/>
          <p:cNvSpPr/>
          <p:nvPr/>
        </p:nvSpPr>
        <p:spPr>
          <a:xfrm>
            <a:off x="342900" y="1474470"/>
            <a:ext cx="8092440" cy="342900"/>
          </a:xfrm>
          <a:prstGeom prst="rect">
            <a:avLst/>
          </a:prstGeom>
          <a:noFill/>
          <a:ln>
            <a:noFill/>
          </a:ln>
        </p:spPr>
        <p:txBody>
          <a:bodyPr anchorCtr="0" anchor="ctr" bIns="0" lIns="0" spcFirstLastPara="1" rIns="0" wrap="square" tIns="0">
            <a:noAutofit/>
          </a:bodyPr>
          <a:lstStyle/>
          <a:p>
            <a:pPr indent="0" lvl="0" marL="0" marR="0" rtl="0" algn="l">
              <a:lnSpc>
                <a:spcPct val="130769"/>
              </a:lnSpc>
              <a:spcBef>
                <a:spcPts val="0"/>
              </a:spcBef>
              <a:spcAft>
                <a:spcPts val="0"/>
              </a:spcAft>
              <a:buClr>
                <a:srgbClr val="6B6560"/>
              </a:buClr>
              <a:buSzPts val="1000"/>
              <a:buFont typeface="Calibri"/>
              <a:buNone/>
            </a:pPr>
            <a:r>
              <a:rPr b="0" i="0" lang="en" sz="1000" u="none" cap="none" strike="noStrike">
                <a:solidFill>
                  <a:srgbClr val="6B6560"/>
                </a:solidFill>
                <a:latin typeface="Calibri"/>
                <a:ea typeface="Calibri"/>
                <a:cs typeface="Calibri"/>
                <a:sym typeface="Calibri"/>
              </a:rPr>
              <a:t>Every OS creates service accounts during install and package setup. They run background processes and own specific files. None of them are meant to log in interactively.</a:t>
            </a:r>
            <a:endParaRPr b="0" i="0" sz="1000" u="none" cap="none" strike="noStrike">
              <a:solidFill>
                <a:schemeClr val="dk1"/>
              </a:solidFill>
              <a:latin typeface="Calibri"/>
              <a:ea typeface="Calibri"/>
              <a:cs typeface="Calibri"/>
              <a:sym typeface="Calibri"/>
            </a:endParaRPr>
          </a:p>
        </p:txBody>
      </p:sp>
      <p:sp>
        <p:nvSpPr>
          <p:cNvPr id="423" name="Google Shape;423;p28"/>
          <p:cNvSpPr/>
          <p:nvPr/>
        </p:nvSpPr>
        <p:spPr>
          <a:xfrm>
            <a:off x="342900" y="1885950"/>
            <a:ext cx="8455914" cy="425196"/>
          </a:xfrm>
          <a:prstGeom prst="rect">
            <a:avLst/>
          </a:prstGeom>
          <a:solidFill>
            <a:srgbClr val="FFFFFF"/>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4" name="Google Shape;424;p28"/>
          <p:cNvSpPr/>
          <p:nvPr/>
        </p:nvSpPr>
        <p:spPr>
          <a:xfrm>
            <a:off x="514350" y="1885950"/>
            <a:ext cx="2331720" cy="42519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900"/>
              <a:buFont typeface="Consolas"/>
              <a:buNone/>
            </a:pPr>
            <a:r>
              <a:rPr b="1" i="0" lang="en" sz="900" u="none" cap="none" strike="noStrike">
                <a:solidFill>
                  <a:srgbClr val="1C7268"/>
                </a:solidFill>
                <a:latin typeface="Consolas"/>
                <a:ea typeface="Consolas"/>
                <a:cs typeface="Consolas"/>
                <a:sym typeface="Consolas"/>
              </a:rPr>
              <a:t>root / UID 0</a:t>
            </a:r>
            <a:endParaRPr b="0" i="0" sz="900" u="none" cap="none" strike="noStrike">
              <a:solidFill>
                <a:schemeClr val="dk1"/>
              </a:solidFill>
              <a:latin typeface="Calibri"/>
              <a:ea typeface="Calibri"/>
              <a:cs typeface="Calibri"/>
              <a:sym typeface="Calibri"/>
            </a:endParaRPr>
          </a:p>
        </p:txBody>
      </p:sp>
      <p:sp>
        <p:nvSpPr>
          <p:cNvPr id="425" name="Google Shape;425;p28"/>
          <p:cNvSpPr/>
          <p:nvPr/>
        </p:nvSpPr>
        <p:spPr>
          <a:xfrm>
            <a:off x="2846070" y="1885950"/>
            <a:ext cx="5781294" cy="42519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Full access to everything. Should be the only account with UID 0.</a:t>
            </a:r>
            <a:endParaRPr b="0" i="0" sz="900" u="none" cap="none" strike="noStrike">
              <a:solidFill>
                <a:schemeClr val="dk1"/>
              </a:solidFill>
              <a:latin typeface="Calibri"/>
              <a:ea typeface="Calibri"/>
              <a:cs typeface="Calibri"/>
              <a:sym typeface="Calibri"/>
            </a:endParaRPr>
          </a:p>
        </p:txBody>
      </p:sp>
      <p:sp>
        <p:nvSpPr>
          <p:cNvPr id="426" name="Google Shape;426;p28"/>
          <p:cNvSpPr/>
          <p:nvPr/>
        </p:nvSpPr>
        <p:spPr>
          <a:xfrm>
            <a:off x="342900" y="2311146"/>
            <a:ext cx="8455914" cy="425196"/>
          </a:xfrm>
          <a:prstGeom prst="rect">
            <a:avLst/>
          </a:prstGeom>
          <a:solidFill>
            <a:srgbClr val="EDE6DC"/>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7" name="Google Shape;427;p28"/>
          <p:cNvSpPr/>
          <p:nvPr/>
        </p:nvSpPr>
        <p:spPr>
          <a:xfrm>
            <a:off x="514350" y="2311146"/>
            <a:ext cx="2331720" cy="42519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900"/>
              <a:buFont typeface="Consolas"/>
              <a:buNone/>
            </a:pPr>
            <a:r>
              <a:rPr b="1" i="0" lang="en" sz="900" u="none" cap="none" strike="noStrike">
                <a:solidFill>
                  <a:srgbClr val="1C7268"/>
                </a:solidFill>
                <a:latin typeface="Consolas"/>
                <a:ea typeface="Consolas"/>
                <a:cs typeface="Consolas"/>
                <a:sym typeface="Consolas"/>
              </a:rPr>
              <a:t>daemon, bin, sys</a:t>
            </a:r>
            <a:endParaRPr b="0" i="0" sz="900" u="none" cap="none" strike="noStrike">
              <a:solidFill>
                <a:schemeClr val="dk1"/>
              </a:solidFill>
              <a:latin typeface="Calibri"/>
              <a:ea typeface="Calibri"/>
              <a:cs typeface="Calibri"/>
              <a:sym typeface="Calibri"/>
            </a:endParaRPr>
          </a:p>
        </p:txBody>
      </p:sp>
      <p:sp>
        <p:nvSpPr>
          <p:cNvPr id="428" name="Google Shape;428;p28"/>
          <p:cNvSpPr/>
          <p:nvPr/>
        </p:nvSpPr>
        <p:spPr>
          <a:xfrm>
            <a:off x="2846070" y="2311146"/>
            <a:ext cx="5781294" cy="42519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Historic Unix service accounts, mostly unused directly today.</a:t>
            </a:r>
            <a:endParaRPr b="0" i="0" sz="900" u="none" cap="none" strike="noStrike">
              <a:solidFill>
                <a:schemeClr val="dk1"/>
              </a:solidFill>
              <a:latin typeface="Calibri"/>
              <a:ea typeface="Calibri"/>
              <a:cs typeface="Calibri"/>
              <a:sym typeface="Calibri"/>
            </a:endParaRPr>
          </a:p>
        </p:txBody>
      </p:sp>
      <p:sp>
        <p:nvSpPr>
          <p:cNvPr id="429" name="Google Shape;429;p28"/>
          <p:cNvSpPr/>
          <p:nvPr/>
        </p:nvSpPr>
        <p:spPr>
          <a:xfrm>
            <a:off x="342900" y="2736342"/>
            <a:ext cx="8455914" cy="425196"/>
          </a:xfrm>
          <a:prstGeom prst="rect">
            <a:avLst/>
          </a:prstGeom>
          <a:solidFill>
            <a:srgbClr val="FFFFFF"/>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0" name="Google Shape;430;p28"/>
          <p:cNvSpPr/>
          <p:nvPr/>
        </p:nvSpPr>
        <p:spPr>
          <a:xfrm>
            <a:off x="514350" y="2736342"/>
            <a:ext cx="2331720" cy="42519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900"/>
              <a:buFont typeface="Consolas"/>
              <a:buNone/>
            </a:pPr>
            <a:r>
              <a:rPr b="1" i="0" lang="en" sz="900" u="none" cap="none" strike="noStrike">
                <a:solidFill>
                  <a:srgbClr val="1C7268"/>
                </a:solidFill>
                <a:latin typeface="Consolas"/>
                <a:ea typeface="Consolas"/>
                <a:cs typeface="Consolas"/>
                <a:sym typeface="Consolas"/>
              </a:rPr>
              <a:t>www-data, nginx</a:t>
            </a:r>
            <a:endParaRPr b="0" i="0" sz="900" u="none" cap="none" strike="noStrike">
              <a:solidFill>
                <a:schemeClr val="dk1"/>
              </a:solidFill>
              <a:latin typeface="Calibri"/>
              <a:ea typeface="Calibri"/>
              <a:cs typeface="Calibri"/>
              <a:sym typeface="Calibri"/>
            </a:endParaRPr>
          </a:p>
        </p:txBody>
      </p:sp>
      <p:sp>
        <p:nvSpPr>
          <p:cNvPr id="431" name="Google Shape;431;p28"/>
          <p:cNvSpPr/>
          <p:nvPr/>
        </p:nvSpPr>
        <p:spPr>
          <a:xfrm>
            <a:off x="2846070" y="2736342"/>
            <a:ext cx="5781294" cy="42519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Owns web server files. The web server process runs as this user.</a:t>
            </a:r>
            <a:endParaRPr b="0" i="0" sz="900" u="none" cap="none" strike="noStrike">
              <a:solidFill>
                <a:schemeClr val="dk1"/>
              </a:solidFill>
              <a:latin typeface="Calibri"/>
              <a:ea typeface="Calibri"/>
              <a:cs typeface="Calibri"/>
              <a:sym typeface="Calibri"/>
            </a:endParaRPr>
          </a:p>
        </p:txBody>
      </p:sp>
      <p:sp>
        <p:nvSpPr>
          <p:cNvPr id="432" name="Google Shape;432;p28"/>
          <p:cNvSpPr/>
          <p:nvPr/>
        </p:nvSpPr>
        <p:spPr>
          <a:xfrm>
            <a:off x="342900" y="3161538"/>
            <a:ext cx="8455914" cy="425196"/>
          </a:xfrm>
          <a:prstGeom prst="rect">
            <a:avLst/>
          </a:prstGeom>
          <a:solidFill>
            <a:srgbClr val="EDE6DC"/>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3" name="Google Shape;433;p28"/>
          <p:cNvSpPr/>
          <p:nvPr/>
        </p:nvSpPr>
        <p:spPr>
          <a:xfrm>
            <a:off x="514350" y="3161538"/>
            <a:ext cx="2331720" cy="42519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900"/>
              <a:buFont typeface="Consolas"/>
              <a:buNone/>
            </a:pPr>
            <a:r>
              <a:rPr b="1" i="0" lang="en" sz="900" u="none" cap="none" strike="noStrike">
                <a:solidFill>
                  <a:srgbClr val="1C7268"/>
                </a:solidFill>
                <a:latin typeface="Consolas"/>
                <a:ea typeface="Consolas"/>
                <a:cs typeface="Consolas"/>
                <a:sym typeface="Consolas"/>
              </a:rPr>
              <a:t>sshd</a:t>
            </a:r>
            <a:endParaRPr b="0" i="0" sz="900" u="none" cap="none" strike="noStrike">
              <a:solidFill>
                <a:schemeClr val="dk1"/>
              </a:solidFill>
              <a:latin typeface="Calibri"/>
              <a:ea typeface="Calibri"/>
              <a:cs typeface="Calibri"/>
              <a:sym typeface="Calibri"/>
            </a:endParaRPr>
          </a:p>
        </p:txBody>
      </p:sp>
      <p:sp>
        <p:nvSpPr>
          <p:cNvPr id="434" name="Google Shape;434;p28"/>
          <p:cNvSpPr/>
          <p:nvPr/>
        </p:nvSpPr>
        <p:spPr>
          <a:xfrm>
            <a:off x="2846070" y="3161538"/>
            <a:ext cx="5781294" cy="42519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Runs privilege-separated parts of the SSH daemon.</a:t>
            </a:r>
            <a:endParaRPr b="0" i="0" sz="900" u="none" cap="none" strike="noStrike">
              <a:solidFill>
                <a:schemeClr val="dk1"/>
              </a:solidFill>
              <a:latin typeface="Calibri"/>
              <a:ea typeface="Calibri"/>
              <a:cs typeface="Calibri"/>
              <a:sym typeface="Calibri"/>
            </a:endParaRPr>
          </a:p>
        </p:txBody>
      </p:sp>
      <p:sp>
        <p:nvSpPr>
          <p:cNvPr id="435" name="Google Shape;435;p28"/>
          <p:cNvSpPr/>
          <p:nvPr/>
        </p:nvSpPr>
        <p:spPr>
          <a:xfrm>
            <a:off x="342900" y="3586734"/>
            <a:ext cx="8455914" cy="425196"/>
          </a:xfrm>
          <a:prstGeom prst="rect">
            <a:avLst/>
          </a:prstGeom>
          <a:solidFill>
            <a:srgbClr val="FFFFFF"/>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6" name="Google Shape;436;p28"/>
          <p:cNvSpPr/>
          <p:nvPr/>
        </p:nvSpPr>
        <p:spPr>
          <a:xfrm>
            <a:off x="514350" y="3586734"/>
            <a:ext cx="2331720" cy="42519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900"/>
              <a:buFont typeface="Consolas"/>
              <a:buNone/>
            </a:pPr>
            <a:r>
              <a:rPr b="1" i="0" lang="en" sz="900" u="none" cap="none" strike="noStrike">
                <a:solidFill>
                  <a:srgbClr val="1C7268"/>
                </a:solidFill>
                <a:latin typeface="Consolas"/>
                <a:ea typeface="Consolas"/>
                <a:cs typeface="Consolas"/>
                <a:sym typeface="Consolas"/>
              </a:rPr>
              <a:t>nobody, UID 65534</a:t>
            </a:r>
            <a:endParaRPr b="0" i="0" sz="900" u="none" cap="none" strike="noStrike">
              <a:solidFill>
                <a:schemeClr val="dk1"/>
              </a:solidFill>
              <a:latin typeface="Calibri"/>
              <a:ea typeface="Calibri"/>
              <a:cs typeface="Calibri"/>
              <a:sym typeface="Calibri"/>
            </a:endParaRPr>
          </a:p>
        </p:txBody>
      </p:sp>
      <p:sp>
        <p:nvSpPr>
          <p:cNvPr id="437" name="Google Shape;437;p28"/>
          <p:cNvSpPr/>
          <p:nvPr/>
        </p:nvSpPr>
        <p:spPr>
          <a:xfrm>
            <a:off x="2846070" y="3586734"/>
            <a:ext cx="5781294" cy="42519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Meant to own nothing and have no special access. A catch all low privilege identity.</a:t>
            </a:r>
            <a:endParaRPr b="0" i="0" sz="900" u="none" cap="none" strike="noStrike">
              <a:solidFill>
                <a:schemeClr val="dk1"/>
              </a:solidFill>
              <a:latin typeface="Calibri"/>
              <a:ea typeface="Calibri"/>
              <a:cs typeface="Calibri"/>
              <a:sym typeface="Calibri"/>
            </a:endParaRPr>
          </a:p>
        </p:txBody>
      </p:sp>
      <p:sp>
        <p:nvSpPr>
          <p:cNvPr id="438" name="Google Shape;438;p28"/>
          <p:cNvSpPr/>
          <p:nvPr/>
        </p:nvSpPr>
        <p:spPr>
          <a:xfrm>
            <a:off x="342900" y="4149090"/>
            <a:ext cx="809244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900"/>
              <a:buFont typeface="Calibri"/>
              <a:buNone/>
            </a:pPr>
            <a:r>
              <a:rPr b="0" i="1" lang="en" sz="900" u="none" cap="none" strike="noStrike">
                <a:solidFill>
                  <a:srgbClr val="6B6560"/>
                </a:solidFill>
                <a:latin typeface="Calibri"/>
                <a:ea typeface="Calibri"/>
                <a:cs typeface="Calibri"/>
                <a:sym typeface="Calibri"/>
              </a:rPr>
              <a:t>Rule of thumb: UID under 1000 on most Linux distributions means a system account, not a person.</a:t>
            </a:r>
            <a:endParaRPr b="0" i="0" sz="900" u="none" cap="none" strike="noStrike">
              <a:solidFill>
                <a:schemeClr val="dk1"/>
              </a:solidFill>
              <a:latin typeface="Calibri"/>
              <a:ea typeface="Calibri"/>
              <a:cs typeface="Calibri"/>
              <a:sym typeface="Calibri"/>
            </a:endParaRPr>
          </a:p>
        </p:txBody>
      </p:sp>
      <p:sp>
        <p:nvSpPr>
          <p:cNvPr id="439" name="Google Shape;439;p28"/>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SYSTEM ACCOUNTS</a:t>
            </a:r>
            <a:endParaRPr b="0" i="0" sz="700" u="none" cap="none" strike="noStrike">
              <a:solidFill>
                <a:schemeClr val="dk1"/>
              </a:solidFill>
              <a:latin typeface="Calibri"/>
              <a:ea typeface="Calibri"/>
              <a:cs typeface="Calibri"/>
              <a:sym typeface="Calibri"/>
            </a:endParaRPr>
          </a:p>
        </p:txBody>
      </p:sp>
      <p:sp>
        <p:nvSpPr>
          <p:cNvPr id="440" name="Google Shape;440;p28"/>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445" name="Shape 445"/>
        <p:cNvGrpSpPr/>
        <p:nvPr/>
      </p:nvGrpSpPr>
      <p:grpSpPr>
        <a:xfrm>
          <a:off x="0" y="0"/>
          <a:ext cx="0" cy="0"/>
          <a:chOff x="0" y="0"/>
          <a:chExt cx="0" cy="0"/>
        </a:xfrm>
      </p:grpSpPr>
      <p:sp>
        <p:nvSpPr>
          <p:cNvPr id="446" name="Google Shape;446;p29"/>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USER ADMINISTRATION</a:t>
            </a:r>
            <a:endParaRPr b="0" i="0" sz="1000" u="none" cap="none" strike="noStrike">
              <a:solidFill>
                <a:schemeClr val="dk1"/>
              </a:solidFill>
              <a:latin typeface="Calibri"/>
              <a:ea typeface="Calibri"/>
              <a:cs typeface="Calibri"/>
              <a:sym typeface="Calibri"/>
            </a:endParaRPr>
          </a:p>
        </p:txBody>
      </p:sp>
      <p:sp>
        <p:nvSpPr>
          <p:cNvPr id="447" name="Google Shape;447;p29"/>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2300"/>
              <a:buFont typeface="Cambria"/>
              <a:buNone/>
            </a:pPr>
            <a:r>
              <a:rPr b="1" i="0" lang="en" sz="2300" u="none" cap="none" strike="noStrike">
                <a:solidFill>
                  <a:srgbClr val="1B1E1D"/>
                </a:solidFill>
                <a:latin typeface="Cambria"/>
                <a:ea typeface="Cambria"/>
                <a:cs typeface="Cambria"/>
                <a:sym typeface="Cambria"/>
              </a:rPr>
              <a:t>Local users vs. Active Directory users</a:t>
            </a:r>
            <a:endParaRPr b="0" i="0" sz="2300" u="none" cap="none" strike="noStrike">
              <a:solidFill>
                <a:schemeClr val="dk1"/>
              </a:solidFill>
              <a:latin typeface="Calibri"/>
              <a:ea typeface="Calibri"/>
              <a:cs typeface="Calibri"/>
              <a:sym typeface="Calibri"/>
            </a:endParaRPr>
          </a:p>
        </p:txBody>
      </p:sp>
      <p:sp>
        <p:nvSpPr>
          <p:cNvPr id="448" name="Google Shape;448;p29"/>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1100"/>
              <a:buFont typeface="Calibri"/>
              <a:buNone/>
            </a:pPr>
            <a:r>
              <a:rPr b="0" i="0" lang="en" sz="1100" u="none" cap="none" strike="noStrike">
                <a:solidFill>
                  <a:srgbClr val="6B6560"/>
                </a:solidFill>
                <a:latin typeface="Calibri"/>
                <a:ea typeface="Calibri"/>
                <a:cs typeface="Calibri"/>
                <a:sym typeface="Calibri"/>
              </a:rPr>
              <a:t>Accounts can live on machine or in the cloud.</a:t>
            </a:r>
            <a:endParaRPr b="0" i="0" sz="1100" u="none" cap="none" strike="noStrike">
              <a:solidFill>
                <a:schemeClr val="dk1"/>
              </a:solidFill>
              <a:latin typeface="Calibri"/>
              <a:ea typeface="Calibri"/>
              <a:cs typeface="Calibri"/>
              <a:sym typeface="Calibri"/>
            </a:endParaRPr>
          </a:p>
        </p:txBody>
      </p:sp>
      <p:sp>
        <p:nvSpPr>
          <p:cNvPr id="449" name="Google Shape;449;p29"/>
          <p:cNvSpPr/>
          <p:nvPr/>
        </p:nvSpPr>
        <p:spPr>
          <a:xfrm>
            <a:off x="342900" y="1508760"/>
            <a:ext cx="8455914" cy="582930"/>
          </a:xfrm>
          <a:prstGeom prst="rect">
            <a:avLst/>
          </a:prstGeom>
          <a:solidFill>
            <a:srgbClr val="1B1E1D"/>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0" name="Google Shape;450;p29"/>
          <p:cNvSpPr/>
          <p:nvPr/>
        </p:nvSpPr>
        <p:spPr>
          <a:xfrm>
            <a:off x="342900" y="1508760"/>
            <a:ext cx="2057400" cy="58293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p:txBody>
      </p:sp>
      <p:sp>
        <p:nvSpPr>
          <p:cNvPr id="451" name="Google Shape;451;p29"/>
          <p:cNvSpPr/>
          <p:nvPr/>
        </p:nvSpPr>
        <p:spPr>
          <a:xfrm>
            <a:off x="2400300" y="1508760"/>
            <a:ext cx="3086100" cy="58293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LOCAL</a:t>
            </a:r>
            <a:endParaRPr b="0" i="0" sz="1000" u="none" cap="none" strike="noStrike">
              <a:solidFill>
                <a:schemeClr val="dk1"/>
              </a:solidFill>
              <a:latin typeface="Calibri"/>
              <a:ea typeface="Calibri"/>
              <a:cs typeface="Calibri"/>
              <a:sym typeface="Calibri"/>
            </a:endParaRPr>
          </a:p>
        </p:txBody>
      </p:sp>
      <p:sp>
        <p:nvSpPr>
          <p:cNvPr id="452" name="Google Shape;452;p29"/>
          <p:cNvSpPr/>
          <p:nvPr/>
        </p:nvSpPr>
        <p:spPr>
          <a:xfrm>
            <a:off x="5486400" y="1508760"/>
            <a:ext cx="2969514" cy="58293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E88888"/>
              </a:buClr>
              <a:buSzPts val="1000"/>
              <a:buFont typeface="Calibri"/>
              <a:buNone/>
            </a:pPr>
            <a:r>
              <a:rPr b="1" i="0" lang="en" sz="1000" u="none" cap="none" strike="noStrike">
                <a:solidFill>
                  <a:srgbClr val="E88888"/>
                </a:solidFill>
                <a:latin typeface="Calibri"/>
                <a:ea typeface="Calibri"/>
                <a:cs typeface="Calibri"/>
                <a:sym typeface="Calibri"/>
              </a:rPr>
              <a:t>ACTIVE DIRECTORY</a:t>
            </a:r>
            <a:endParaRPr b="0" i="0" sz="1000" u="none" cap="none" strike="noStrike">
              <a:solidFill>
                <a:schemeClr val="dk1"/>
              </a:solidFill>
              <a:latin typeface="Calibri"/>
              <a:ea typeface="Calibri"/>
              <a:cs typeface="Calibri"/>
              <a:sym typeface="Calibri"/>
            </a:endParaRPr>
          </a:p>
        </p:txBody>
      </p:sp>
      <p:sp>
        <p:nvSpPr>
          <p:cNvPr id="453" name="Google Shape;453;p29"/>
          <p:cNvSpPr/>
          <p:nvPr/>
        </p:nvSpPr>
        <p:spPr>
          <a:xfrm>
            <a:off x="342900" y="2091690"/>
            <a:ext cx="8455914" cy="582930"/>
          </a:xfrm>
          <a:prstGeom prst="rect">
            <a:avLst/>
          </a:prstGeom>
          <a:solidFill>
            <a:srgbClr val="FFFFFF"/>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4" name="Google Shape;454;p29"/>
          <p:cNvSpPr/>
          <p:nvPr/>
        </p:nvSpPr>
        <p:spPr>
          <a:xfrm>
            <a:off x="480060" y="2091690"/>
            <a:ext cx="1920240" cy="5829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Where the account lives</a:t>
            </a:r>
            <a:endParaRPr b="0" i="0" sz="900" u="none" cap="none" strike="noStrike">
              <a:solidFill>
                <a:schemeClr val="dk1"/>
              </a:solidFill>
              <a:latin typeface="Calibri"/>
              <a:ea typeface="Calibri"/>
              <a:cs typeface="Calibri"/>
              <a:sym typeface="Calibri"/>
            </a:endParaRPr>
          </a:p>
        </p:txBody>
      </p:sp>
      <p:sp>
        <p:nvSpPr>
          <p:cNvPr id="455" name="Google Shape;455;p29"/>
          <p:cNvSpPr/>
          <p:nvPr/>
        </p:nvSpPr>
        <p:spPr>
          <a:xfrm>
            <a:off x="2400300" y="2091690"/>
            <a:ext cx="2948940" cy="582930"/>
          </a:xfrm>
          <a:prstGeom prst="rect">
            <a:avLst/>
          </a:prstGeom>
          <a:noFill/>
          <a:ln>
            <a:noFill/>
          </a:ln>
        </p:spPr>
        <p:txBody>
          <a:bodyPr anchorCtr="0" anchor="ctr" bIns="0" lIns="0" spcFirstLastPara="1" rIns="0" wrap="square" tIns="0">
            <a:noAutofit/>
          </a:bodyPr>
          <a:lstStyle/>
          <a:p>
            <a:pPr indent="0" lvl="0" marL="0" marR="0" rtl="0" algn="ctr">
              <a:lnSpc>
                <a:spcPct val="123809"/>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Local SAM database on that machine</a:t>
            </a:r>
            <a:endParaRPr b="0" i="0" sz="800" u="none" cap="none" strike="noStrike">
              <a:solidFill>
                <a:schemeClr val="dk1"/>
              </a:solidFill>
              <a:latin typeface="Calibri"/>
              <a:ea typeface="Calibri"/>
              <a:cs typeface="Calibri"/>
              <a:sym typeface="Calibri"/>
            </a:endParaRPr>
          </a:p>
        </p:txBody>
      </p:sp>
      <p:sp>
        <p:nvSpPr>
          <p:cNvPr id="456" name="Google Shape;456;p29"/>
          <p:cNvSpPr/>
          <p:nvPr/>
        </p:nvSpPr>
        <p:spPr>
          <a:xfrm>
            <a:off x="5486400" y="2091690"/>
            <a:ext cx="2969514" cy="582930"/>
          </a:xfrm>
          <a:prstGeom prst="rect">
            <a:avLst/>
          </a:prstGeom>
          <a:noFill/>
          <a:ln>
            <a:noFill/>
          </a:ln>
        </p:spPr>
        <p:txBody>
          <a:bodyPr anchorCtr="0" anchor="ctr" bIns="0" lIns="0" spcFirstLastPara="1" rIns="0" wrap="square" tIns="0">
            <a:noAutofit/>
          </a:bodyPr>
          <a:lstStyle/>
          <a:p>
            <a:pPr indent="0" lvl="0" marL="0" marR="0" rtl="0" algn="ctr">
              <a:lnSpc>
                <a:spcPct val="123809"/>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NTDS.dit on a domain controller</a:t>
            </a:r>
            <a:endParaRPr b="0" i="0" sz="800" u="none" cap="none" strike="noStrike">
              <a:solidFill>
                <a:schemeClr val="dk1"/>
              </a:solidFill>
              <a:latin typeface="Calibri"/>
              <a:ea typeface="Calibri"/>
              <a:cs typeface="Calibri"/>
              <a:sym typeface="Calibri"/>
            </a:endParaRPr>
          </a:p>
        </p:txBody>
      </p:sp>
      <p:sp>
        <p:nvSpPr>
          <p:cNvPr id="457" name="Google Shape;457;p29"/>
          <p:cNvSpPr/>
          <p:nvPr/>
        </p:nvSpPr>
        <p:spPr>
          <a:xfrm>
            <a:off x="342900" y="2674620"/>
            <a:ext cx="8455914" cy="582930"/>
          </a:xfrm>
          <a:prstGeom prst="rect">
            <a:avLst/>
          </a:prstGeom>
          <a:solidFill>
            <a:srgbClr val="EDE6DC"/>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8" name="Google Shape;458;p29"/>
          <p:cNvSpPr/>
          <p:nvPr/>
        </p:nvSpPr>
        <p:spPr>
          <a:xfrm>
            <a:off x="480060" y="2674620"/>
            <a:ext cx="1920240" cy="5829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Scope</a:t>
            </a:r>
            <a:endParaRPr b="0" i="0" sz="900" u="none" cap="none" strike="noStrike">
              <a:solidFill>
                <a:schemeClr val="dk1"/>
              </a:solidFill>
              <a:latin typeface="Calibri"/>
              <a:ea typeface="Calibri"/>
              <a:cs typeface="Calibri"/>
              <a:sym typeface="Calibri"/>
            </a:endParaRPr>
          </a:p>
        </p:txBody>
      </p:sp>
      <p:sp>
        <p:nvSpPr>
          <p:cNvPr id="459" name="Google Shape;459;p29"/>
          <p:cNvSpPr/>
          <p:nvPr/>
        </p:nvSpPr>
        <p:spPr>
          <a:xfrm>
            <a:off x="2400300" y="2674620"/>
            <a:ext cx="2948940" cy="582930"/>
          </a:xfrm>
          <a:prstGeom prst="rect">
            <a:avLst/>
          </a:prstGeom>
          <a:noFill/>
          <a:ln>
            <a:noFill/>
          </a:ln>
        </p:spPr>
        <p:txBody>
          <a:bodyPr anchorCtr="0" anchor="ctr" bIns="0" lIns="0" spcFirstLastPara="1" rIns="0" wrap="square" tIns="0">
            <a:noAutofit/>
          </a:bodyPr>
          <a:lstStyle/>
          <a:p>
            <a:pPr indent="0" lvl="0" marL="0" marR="0" rtl="0" algn="ctr">
              <a:lnSpc>
                <a:spcPct val="123809"/>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Works on that one machine only</a:t>
            </a:r>
            <a:endParaRPr b="0" i="0" sz="800" u="none" cap="none" strike="noStrike">
              <a:solidFill>
                <a:schemeClr val="dk1"/>
              </a:solidFill>
              <a:latin typeface="Calibri"/>
              <a:ea typeface="Calibri"/>
              <a:cs typeface="Calibri"/>
              <a:sym typeface="Calibri"/>
            </a:endParaRPr>
          </a:p>
        </p:txBody>
      </p:sp>
      <p:sp>
        <p:nvSpPr>
          <p:cNvPr id="460" name="Google Shape;460;p29"/>
          <p:cNvSpPr/>
          <p:nvPr/>
        </p:nvSpPr>
        <p:spPr>
          <a:xfrm>
            <a:off x="5486400" y="2674620"/>
            <a:ext cx="2969514" cy="582930"/>
          </a:xfrm>
          <a:prstGeom prst="rect">
            <a:avLst/>
          </a:prstGeom>
          <a:noFill/>
          <a:ln>
            <a:noFill/>
          </a:ln>
        </p:spPr>
        <p:txBody>
          <a:bodyPr anchorCtr="0" anchor="ctr" bIns="0" lIns="0" spcFirstLastPara="1" rIns="0" wrap="square" tIns="0">
            <a:noAutofit/>
          </a:bodyPr>
          <a:lstStyle/>
          <a:p>
            <a:pPr indent="0" lvl="0" marL="0" marR="0" rtl="0" algn="ctr">
              <a:lnSpc>
                <a:spcPct val="123809"/>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Works on every machine that joined the domain</a:t>
            </a:r>
            <a:endParaRPr b="0" i="0" sz="800" u="none" cap="none" strike="noStrike">
              <a:solidFill>
                <a:schemeClr val="dk1"/>
              </a:solidFill>
              <a:latin typeface="Calibri"/>
              <a:ea typeface="Calibri"/>
              <a:cs typeface="Calibri"/>
              <a:sym typeface="Calibri"/>
            </a:endParaRPr>
          </a:p>
        </p:txBody>
      </p:sp>
      <p:sp>
        <p:nvSpPr>
          <p:cNvPr id="461" name="Google Shape;461;p29"/>
          <p:cNvSpPr/>
          <p:nvPr/>
        </p:nvSpPr>
        <p:spPr>
          <a:xfrm>
            <a:off x="342900" y="3257550"/>
            <a:ext cx="8455914" cy="582930"/>
          </a:xfrm>
          <a:prstGeom prst="rect">
            <a:avLst/>
          </a:prstGeom>
          <a:solidFill>
            <a:srgbClr val="FFFFFF"/>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2" name="Google Shape;462;p29"/>
          <p:cNvSpPr/>
          <p:nvPr/>
        </p:nvSpPr>
        <p:spPr>
          <a:xfrm>
            <a:off x="480060" y="3257550"/>
            <a:ext cx="1920240" cy="5829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Managed with</a:t>
            </a:r>
            <a:endParaRPr b="0" i="0" sz="900" u="none" cap="none" strike="noStrike">
              <a:solidFill>
                <a:schemeClr val="dk1"/>
              </a:solidFill>
              <a:latin typeface="Calibri"/>
              <a:ea typeface="Calibri"/>
              <a:cs typeface="Calibri"/>
              <a:sym typeface="Calibri"/>
            </a:endParaRPr>
          </a:p>
        </p:txBody>
      </p:sp>
      <p:sp>
        <p:nvSpPr>
          <p:cNvPr id="463" name="Google Shape;463;p29"/>
          <p:cNvSpPr/>
          <p:nvPr/>
        </p:nvSpPr>
        <p:spPr>
          <a:xfrm>
            <a:off x="2400300" y="3257550"/>
            <a:ext cx="2948940" cy="582930"/>
          </a:xfrm>
          <a:prstGeom prst="rect">
            <a:avLst/>
          </a:prstGeom>
          <a:noFill/>
          <a:ln>
            <a:noFill/>
          </a:ln>
        </p:spPr>
        <p:txBody>
          <a:bodyPr anchorCtr="0" anchor="ctr" bIns="0" lIns="0" spcFirstLastPara="1" rIns="0" wrap="square" tIns="0">
            <a:noAutofit/>
          </a:bodyPr>
          <a:lstStyle/>
          <a:p>
            <a:pPr indent="0" lvl="0" marL="0" marR="0" rtl="0" algn="ctr">
              <a:lnSpc>
                <a:spcPct val="123809"/>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Local Users and Groups (lusrmgr.msc)</a:t>
            </a:r>
            <a:endParaRPr b="0" i="0" sz="800" u="none" cap="none" strike="noStrike">
              <a:solidFill>
                <a:schemeClr val="dk1"/>
              </a:solidFill>
              <a:latin typeface="Calibri"/>
              <a:ea typeface="Calibri"/>
              <a:cs typeface="Calibri"/>
              <a:sym typeface="Calibri"/>
            </a:endParaRPr>
          </a:p>
        </p:txBody>
      </p:sp>
      <p:sp>
        <p:nvSpPr>
          <p:cNvPr id="464" name="Google Shape;464;p29"/>
          <p:cNvSpPr/>
          <p:nvPr/>
        </p:nvSpPr>
        <p:spPr>
          <a:xfrm>
            <a:off x="5486400" y="3257550"/>
            <a:ext cx="2969514" cy="582930"/>
          </a:xfrm>
          <a:prstGeom prst="rect">
            <a:avLst/>
          </a:prstGeom>
          <a:noFill/>
          <a:ln>
            <a:noFill/>
          </a:ln>
        </p:spPr>
        <p:txBody>
          <a:bodyPr anchorCtr="0" anchor="ctr" bIns="0" lIns="0" spcFirstLastPara="1" rIns="0" wrap="square" tIns="0">
            <a:noAutofit/>
          </a:bodyPr>
          <a:lstStyle/>
          <a:p>
            <a:pPr indent="0" lvl="0" marL="0" marR="0" rtl="0" algn="ctr">
              <a:lnSpc>
                <a:spcPct val="123809"/>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Active Directory Users and Computers</a:t>
            </a:r>
            <a:endParaRPr b="0" i="0" sz="800" u="none" cap="none" strike="noStrike">
              <a:solidFill>
                <a:schemeClr val="dk1"/>
              </a:solidFill>
              <a:latin typeface="Calibri"/>
              <a:ea typeface="Calibri"/>
              <a:cs typeface="Calibri"/>
              <a:sym typeface="Calibri"/>
            </a:endParaRPr>
          </a:p>
        </p:txBody>
      </p:sp>
      <p:sp>
        <p:nvSpPr>
          <p:cNvPr id="465" name="Google Shape;465;p29"/>
          <p:cNvSpPr/>
          <p:nvPr/>
        </p:nvSpPr>
        <p:spPr>
          <a:xfrm>
            <a:off x="342900" y="3840480"/>
            <a:ext cx="8455914" cy="582930"/>
          </a:xfrm>
          <a:prstGeom prst="rect">
            <a:avLst/>
          </a:prstGeom>
          <a:solidFill>
            <a:srgbClr val="EDE6DC"/>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6" name="Google Shape;466;p29"/>
          <p:cNvSpPr/>
          <p:nvPr/>
        </p:nvSpPr>
        <p:spPr>
          <a:xfrm>
            <a:off x="480060" y="3840480"/>
            <a:ext cx="1920240" cy="5829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Authentication</a:t>
            </a:r>
            <a:endParaRPr b="0" i="0" sz="900" u="none" cap="none" strike="noStrike">
              <a:solidFill>
                <a:schemeClr val="dk1"/>
              </a:solidFill>
              <a:latin typeface="Calibri"/>
              <a:ea typeface="Calibri"/>
              <a:cs typeface="Calibri"/>
              <a:sym typeface="Calibri"/>
            </a:endParaRPr>
          </a:p>
        </p:txBody>
      </p:sp>
      <p:sp>
        <p:nvSpPr>
          <p:cNvPr id="467" name="Google Shape;467;p29"/>
          <p:cNvSpPr/>
          <p:nvPr/>
        </p:nvSpPr>
        <p:spPr>
          <a:xfrm>
            <a:off x="2400300" y="3840480"/>
            <a:ext cx="2948940" cy="582930"/>
          </a:xfrm>
          <a:prstGeom prst="rect">
            <a:avLst/>
          </a:prstGeom>
          <a:noFill/>
          <a:ln>
            <a:noFill/>
          </a:ln>
        </p:spPr>
        <p:txBody>
          <a:bodyPr anchorCtr="0" anchor="ctr" bIns="0" lIns="0" spcFirstLastPara="1" rIns="0" wrap="square" tIns="0">
            <a:noAutofit/>
          </a:bodyPr>
          <a:lstStyle/>
          <a:p>
            <a:pPr indent="0" lvl="0" marL="0" marR="0" rtl="0" algn="ctr">
              <a:lnSpc>
                <a:spcPct val="123809"/>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NTLM, checked against the local SAM</a:t>
            </a:r>
            <a:endParaRPr b="0" i="0" sz="800" u="none" cap="none" strike="noStrike">
              <a:solidFill>
                <a:schemeClr val="dk1"/>
              </a:solidFill>
              <a:latin typeface="Calibri"/>
              <a:ea typeface="Calibri"/>
              <a:cs typeface="Calibri"/>
              <a:sym typeface="Calibri"/>
            </a:endParaRPr>
          </a:p>
        </p:txBody>
      </p:sp>
      <p:sp>
        <p:nvSpPr>
          <p:cNvPr id="468" name="Google Shape;468;p29"/>
          <p:cNvSpPr/>
          <p:nvPr/>
        </p:nvSpPr>
        <p:spPr>
          <a:xfrm>
            <a:off x="5486400" y="3840480"/>
            <a:ext cx="2969514" cy="582930"/>
          </a:xfrm>
          <a:prstGeom prst="rect">
            <a:avLst/>
          </a:prstGeom>
          <a:noFill/>
          <a:ln>
            <a:noFill/>
          </a:ln>
        </p:spPr>
        <p:txBody>
          <a:bodyPr anchorCtr="0" anchor="ctr" bIns="0" lIns="0" spcFirstLastPara="1" rIns="0" wrap="square" tIns="0">
            <a:noAutofit/>
          </a:bodyPr>
          <a:lstStyle/>
          <a:p>
            <a:pPr indent="0" lvl="0" marL="0" marR="0" rtl="0" algn="ctr">
              <a:lnSpc>
                <a:spcPct val="123809"/>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Kerberos, checked against a domain controller</a:t>
            </a:r>
            <a:endParaRPr b="0" i="0" sz="800" u="none" cap="none" strike="noStrike">
              <a:solidFill>
                <a:schemeClr val="dk1"/>
              </a:solidFill>
              <a:latin typeface="Calibri"/>
              <a:ea typeface="Calibri"/>
              <a:cs typeface="Calibri"/>
              <a:sym typeface="Calibri"/>
            </a:endParaRPr>
          </a:p>
        </p:txBody>
      </p:sp>
      <p:sp>
        <p:nvSpPr>
          <p:cNvPr id="469" name="Google Shape;469;p29"/>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LOCAL VS ACTIVE DIRECTORY</a:t>
            </a:r>
            <a:endParaRPr b="0" i="0" sz="700" u="none" cap="none" strike="noStrike">
              <a:solidFill>
                <a:schemeClr val="dk1"/>
              </a:solidFill>
              <a:latin typeface="Calibri"/>
              <a:ea typeface="Calibri"/>
              <a:cs typeface="Calibri"/>
              <a:sym typeface="Calibri"/>
            </a:endParaRPr>
          </a:p>
        </p:txBody>
      </p:sp>
      <p:sp>
        <p:nvSpPr>
          <p:cNvPr id="470" name="Google Shape;470;p29"/>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475" name="Shape 475"/>
        <p:cNvGrpSpPr/>
        <p:nvPr/>
      </p:nvGrpSpPr>
      <p:grpSpPr>
        <a:xfrm>
          <a:off x="0" y="0"/>
          <a:ext cx="0" cy="0"/>
          <a:chOff x="0" y="0"/>
          <a:chExt cx="0" cy="0"/>
        </a:xfrm>
      </p:grpSpPr>
      <p:sp>
        <p:nvSpPr>
          <p:cNvPr id="476" name="Google Shape;476;p30"/>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USER ADMINISTRATION</a:t>
            </a:r>
            <a:endParaRPr b="0" i="0" sz="1000" u="none" cap="none" strike="noStrike">
              <a:solidFill>
                <a:schemeClr val="dk1"/>
              </a:solidFill>
              <a:latin typeface="Calibri"/>
              <a:ea typeface="Calibri"/>
              <a:cs typeface="Calibri"/>
              <a:sym typeface="Calibri"/>
            </a:endParaRPr>
          </a:p>
        </p:txBody>
      </p:sp>
      <p:sp>
        <p:nvSpPr>
          <p:cNvPr id="477" name="Google Shape;477;p30"/>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300"/>
              <a:buFont typeface="Cambria"/>
              <a:buNone/>
            </a:pPr>
            <a:r>
              <a:rPr b="1" i="0" lang="en" sz="2300" u="none" cap="none" strike="noStrike">
                <a:solidFill>
                  <a:srgbClr val="FFFFFF"/>
                </a:solidFill>
                <a:latin typeface="Cambria"/>
                <a:ea typeface="Cambria"/>
                <a:cs typeface="Cambria"/>
                <a:sym typeface="Cambria"/>
              </a:rPr>
              <a:t>What is Active Directory?</a:t>
            </a:r>
            <a:endParaRPr b="0" i="0" sz="2300" u="none" cap="none" strike="noStrike">
              <a:solidFill>
                <a:schemeClr val="dk1"/>
              </a:solidFill>
              <a:latin typeface="Calibri"/>
              <a:ea typeface="Calibri"/>
              <a:cs typeface="Calibri"/>
              <a:sym typeface="Calibri"/>
            </a:endParaRPr>
          </a:p>
        </p:txBody>
      </p:sp>
      <p:sp>
        <p:nvSpPr>
          <p:cNvPr id="478" name="Google Shape;478;p30"/>
          <p:cNvSpPr/>
          <p:nvPr/>
        </p:nvSpPr>
        <p:spPr>
          <a:xfrm>
            <a:off x="342900" y="1200150"/>
            <a:ext cx="8092440" cy="582930"/>
          </a:xfrm>
          <a:prstGeom prst="rect">
            <a:avLst/>
          </a:prstGeom>
          <a:noFill/>
          <a:ln>
            <a:noFill/>
          </a:ln>
        </p:spPr>
        <p:txBody>
          <a:bodyPr anchorCtr="0" anchor="ctr" bIns="0" lIns="0" spcFirstLastPara="1" rIns="0" wrap="square" tIns="0">
            <a:noAutofit/>
          </a:bodyPr>
          <a:lstStyle/>
          <a:p>
            <a:pPr indent="0" lvl="0" marL="0" marR="0" rtl="0" algn="l">
              <a:lnSpc>
                <a:spcPct val="137500"/>
              </a:lnSpc>
              <a:spcBef>
                <a:spcPts val="0"/>
              </a:spcBef>
              <a:spcAft>
                <a:spcPts val="0"/>
              </a:spcAft>
              <a:buClr>
                <a:srgbClr val="FFFFFF"/>
              </a:buClr>
              <a:buSzPts val="1200"/>
              <a:buFont typeface="Calibri"/>
              <a:buNone/>
            </a:pPr>
            <a:r>
              <a:rPr b="0" i="0" lang="en" sz="1200" u="none" cap="none" strike="noStrike">
                <a:solidFill>
                  <a:srgbClr val="FFFFFF"/>
                </a:solidFill>
                <a:latin typeface="Calibri"/>
                <a:ea typeface="Calibri"/>
                <a:cs typeface="Calibri"/>
                <a:sym typeface="Calibri"/>
              </a:rPr>
              <a:t>Active Directory is Microsoft's directory service for a network of computers. It stores users, groups, computers, and policies in one place, and uses </a:t>
            </a:r>
            <a:r>
              <a:rPr b="1" i="0" lang="en" sz="1200" u="none" cap="none" strike="noStrike">
                <a:solidFill>
                  <a:srgbClr val="4AD4C4"/>
                </a:solidFill>
                <a:latin typeface="Calibri"/>
                <a:ea typeface="Calibri"/>
                <a:cs typeface="Calibri"/>
                <a:sym typeface="Calibri"/>
              </a:rPr>
              <a:t>LDAP</a:t>
            </a:r>
            <a:r>
              <a:rPr b="0" i="0" lang="en" sz="1200" u="none" cap="none" strike="noStrike">
                <a:solidFill>
                  <a:srgbClr val="FFFFFF"/>
                </a:solidFill>
                <a:latin typeface="Calibri"/>
                <a:ea typeface="Calibri"/>
                <a:cs typeface="Calibri"/>
                <a:sym typeface="Calibri"/>
              </a:rPr>
              <a:t> to look them up.</a:t>
            </a:r>
            <a:endParaRPr b="0" i="0" sz="1200" u="none" cap="none" strike="noStrike">
              <a:solidFill>
                <a:schemeClr val="dk1"/>
              </a:solidFill>
              <a:latin typeface="Calibri"/>
              <a:ea typeface="Calibri"/>
              <a:cs typeface="Calibri"/>
              <a:sym typeface="Calibri"/>
            </a:endParaRPr>
          </a:p>
        </p:txBody>
      </p:sp>
      <p:sp>
        <p:nvSpPr>
          <p:cNvPr id="479" name="Google Shape;479;p30"/>
          <p:cNvSpPr/>
          <p:nvPr/>
        </p:nvSpPr>
        <p:spPr>
          <a:xfrm>
            <a:off x="342900" y="2023110"/>
            <a:ext cx="411480" cy="41148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server-white.png" id="480" name="Google Shape;480;p30"/>
          <p:cNvPicPr preferRelativeResize="0"/>
          <p:nvPr/>
        </p:nvPicPr>
        <p:blipFill rotWithShape="1">
          <a:blip r:embed="rId3">
            <a:alphaModFix/>
          </a:blip>
          <a:srcRect b="0" l="0" r="0" t="0"/>
          <a:stretch/>
        </p:blipFill>
        <p:spPr>
          <a:xfrm>
            <a:off x="449884" y="2130095"/>
            <a:ext cx="197510" cy="197510"/>
          </a:xfrm>
          <a:prstGeom prst="rect">
            <a:avLst/>
          </a:prstGeom>
          <a:noFill/>
          <a:ln>
            <a:noFill/>
          </a:ln>
        </p:spPr>
      </p:pic>
      <p:sp>
        <p:nvSpPr>
          <p:cNvPr id="481" name="Google Shape;481;p30"/>
          <p:cNvSpPr/>
          <p:nvPr/>
        </p:nvSpPr>
        <p:spPr>
          <a:xfrm>
            <a:off x="342900" y="2537460"/>
            <a:ext cx="1988820" cy="342900"/>
          </a:xfrm>
          <a:prstGeom prst="rect">
            <a:avLst/>
          </a:prstGeom>
          <a:noFill/>
          <a:ln>
            <a:noFill/>
          </a:ln>
        </p:spPr>
        <p:txBody>
          <a:bodyPr anchorCtr="0" anchor="ctr" bIns="0" lIns="0" spcFirstLastPara="1" rIns="0" wrap="square" tIns="0">
            <a:noAutofit/>
          </a:bodyPr>
          <a:lstStyle/>
          <a:p>
            <a:pPr indent="0" lvl="0" marL="0" marR="0" rtl="0" algn="l">
              <a:lnSpc>
                <a:spcPct val="115384"/>
              </a:lnSpc>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Domain Controller</a:t>
            </a:r>
            <a:endParaRPr b="0" i="0" sz="1000" u="none" cap="none" strike="noStrike">
              <a:solidFill>
                <a:schemeClr val="dk1"/>
              </a:solidFill>
              <a:latin typeface="Calibri"/>
              <a:ea typeface="Calibri"/>
              <a:cs typeface="Calibri"/>
              <a:sym typeface="Calibri"/>
            </a:endParaRPr>
          </a:p>
        </p:txBody>
      </p:sp>
      <p:sp>
        <p:nvSpPr>
          <p:cNvPr id="482" name="Google Shape;482;p30"/>
          <p:cNvSpPr/>
          <p:nvPr/>
        </p:nvSpPr>
        <p:spPr>
          <a:xfrm>
            <a:off x="342900" y="2914650"/>
            <a:ext cx="1988820" cy="82296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The server running Active Directory Domain Services. It answers every login and lookup request.</a:t>
            </a:r>
            <a:endParaRPr b="0" i="0" sz="800" u="none" cap="none" strike="noStrike">
              <a:solidFill>
                <a:schemeClr val="dk1"/>
              </a:solidFill>
              <a:latin typeface="Calibri"/>
              <a:ea typeface="Calibri"/>
              <a:cs typeface="Calibri"/>
              <a:sym typeface="Calibri"/>
            </a:endParaRPr>
          </a:p>
        </p:txBody>
      </p:sp>
      <p:sp>
        <p:nvSpPr>
          <p:cNvPr id="483" name="Google Shape;483;p30"/>
          <p:cNvSpPr/>
          <p:nvPr/>
        </p:nvSpPr>
        <p:spPr>
          <a:xfrm>
            <a:off x="2455164" y="2023110"/>
            <a:ext cx="411480" cy="41148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folder-white.png" id="484" name="Google Shape;484;p30"/>
          <p:cNvPicPr preferRelativeResize="0"/>
          <p:nvPr/>
        </p:nvPicPr>
        <p:blipFill rotWithShape="1">
          <a:blip r:embed="rId4">
            <a:alphaModFix/>
          </a:blip>
          <a:srcRect b="0" l="0" r="0" t="0"/>
          <a:stretch/>
        </p:blipFill>
        <p:spPr>
          <a:xfrm>
            <a:off x="2562149" y="2130095"/>
            <a:ext cx="197510" cy="197510"/>
          </a:xfrm>
          <a:prstGeom prst="rect">
            <a:avLst/>
          </a:prstGeom>
          <a:noFill/>
          <a:ln>
            <a:noFill/>
          </a:ln>
        </p:spPr>
      </p:pic>
      <p:sp>
        <p:nvSpPr>
          <p:cNvPr id="485" name="Google Shape;485;p30"/>
          <p:cNvSpPr/>
          <p:nvPr/>
        </p:nvSpPr>
        <p:spPr>
          <a:xfrm>
            <a:off x="2455164" y="2537460"/>
            <a:ext cx="1988820" cy="342900"/>
          </a:xfrm>
          <a:prstGeom prst="rect">
            <a:avLst/>
          </a:prstGeom>
          <a:noFill/>
          <a:ln>
            <a:noFill/>
          </a:ln>
        </p:spPr>
        <p:txBody>
          <a:bodyPr anchorCtr="0" anchor="ctr" bIns="0" lIns="0" spcFirstLastPara="1" rIns="0" wrap="square" tIns="0">
            <a:noAutofit/>
          </a:bodyPr>
          <a:lstStyle/>
          <a:p>
            <a:pPr indent="0" lvl="0" marL="0" marR="0" rtl="0" algn="l">
              <a:lnSpc>
                <a:spcPct val="115384"/>
              </a:lnSpc>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Organizational Unit</a:t>
            </a:r>
            <a:endParaRPr b="0" i="0" sz="1000" u="none" cap="none" strike="noStrike">
              <a:solidFill>
                <a:schemeClr val="dk1"/>
              </a:solidFill>
              <a:latin typeface="Calibri"/>
              <a:ea typeface="Calibri"/>
              <a:cs typeface="Calibri"/>
              <a:sym typeface="Calibri"/>
            </a:endParaRPr>
          </a:p>
        </p:txBody>
      </p:sp>
      <p:sp>
        <p:nvSpPr>
          <p:cNvPr id="486" name="Google Shape;486;p30"/>
          <p:cNvSpPr/>
          <p:nvPr/>
        </p:nvSpPr>
        <p:spPr>
          <a:xfrm>
            <a:off x="2455164" y="2914650"/>
            <a:ext cx="1988820" cy="82296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A container for organizing users and computers, and for applying policy to a specific group of them.</a:t>
            </a:r>
            <a:endParaRPr b="0" i="0" sz="800" u="none" cap="none" strike="noStrike">
              <a:solidFill>
                <a:schemeClr val="dk1"/>
              </a:solidFill>
              <a:latin typeface="Calibri"/>
              <a:ea typeface="Calibri"/>
              <a:cs typeface="Calibri"/>
              <a:sym typeface="Calibri"/>
            </a:endParaRPr>
          </a:p>
        </p:txBody>
      </p:sp>
      <p:sp>
        <p:nvSpPr>
          <p:cNvPr id="487" name="Google Shape;487;p30"/>
          <p:cNvSpPr/>
          <p:nvPr/>
        </p:nvSpPr>
        <p:spPr>
          <a:xfrm>
            <a:off x="4567428" y="2023110"/>
            <a:ext cx="411480" cy="41148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shield-white.png" id="488" name="Google Shape;488;p30"/>
          <p:cNvPicPr preferRelativeResize="0"/>
          <p:nvPr/>
        </p:nvPicPr>
        <p:blipFill rotWithShape="1">
          <a:blip r:embed="rId5">
            <a:alphaModFix/>
          </a:blip>
          <a:srcRect b="0" l="0" r="0" t="0"/>
          <a:stretch/>
        </p:blipFill>
        <p:spPr>
          <a:xfrm>
            <a:off x="4674413" y="2130095"/>
            <a:ext cx="197510" cy="197510"/>
          </a:xfrm>
          <a:prstGeom prst="rect">
            <a:avLst/>
          </a:prstGeom>
          <a:noFill/>
          <a:ln>
            <a:noFill/>
          </a:ln>
        </p:spPr>
      </p:pic>
      <p:sp>
        <p:nvSpPr>
          <p:cNvPr id="489" name="Google Shape;489;p30"/>
          <p:cNvSpPr/>
          <p:nvPr/>
        </p:nvSpPr>
        <p:spPr>
          <a:xfrm>
            <a:off x="4567428" y="2537460"/>
            <a:ext cx="1988820" cy="342900"/>
          </a:xfrm>
          <a:prstGeom prst="rect">
            <a:avLst/>
          </a:prstGeom>
          <a:noFill/>
          <a:ln>
            <a:noFill/>
          </a:ln>
        </p:spPr>
        <p:txBody>
          <a:bodyPr anchorCtr="0" anchor="ctr" bIns="0" lIns="0" spcFirstLastPara="1" rIns="0" wrap="square" tIns="0">
            <a:noAutofit/>
          </a:bodyPr>
          <a:lstStyle/>
          <a:p>
            <a:pPr indent="0" lvl="0" marL="0" marR="0" rtl="0" algn="l">
              <a:lnSpc>
                <a:spcPct val="115384"/>
              </a:lnSpc>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Group Policy</a:t>
            </a:r>
            <a:endParaRPr b="0" i="0" sz="1000" u="none" cap="none" strike="noStrike">
              <a:solidFill>
                <a:schemeClr val="dk1"/>
              </a:solidFill>
              <a:latin typeface="Calibri"/>
              <a:ea typeface="Calibri"/>
              <a:cs typeface="Calibri"/>
              <a:sym typeface="Calibri"/>
            </a:endParaRPr>
          </a:p>
        </p:txBody>
      </p:sp>
      <p:sp>
        <p:nvSpPr>
          <p:cNvPr id="490" name="Google Shape;490;p30"/>
          <p:cNvSpPr/>
          <p:nvPr/>
        </p:nvSpPr>
        <p:spPr>
          <a:xfrm>
            <a:off x="4567428" y="2914650"/>
            <a:ext cx="1988820" cy="82296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Rules pushed out from the domain controller. Password policy, software installs, desktop restrictions.</a:t>
            </a:r>
            <a:endParaRPr b="0" i="0" sz="800" u="none" cap="none" strike="noStrike">
              <a:solidFill>
                <a:schemeClr val="dk1"/>
              </a:solidFill>
              <a:latin typeface="Calibri"/>
              <a:ea typeface="Calibri"/>
              <a:cs typeface="Calibri"/>
              <a:sym typeface="Calibri"/>
            </a:endParaRPr>
          </a:p>
        </p:txBody>
      </p:sp>
      <p:sp>
        <p:nvSpPr>
          <p:cNvPr id="491" name="Google Shape;491;p30"/>
          <p:cNvSpPr/>
          <p:nvPr/>
        </p:nvSpPr>
        <p:spPr>
          <a:xfrm>
            <a:off x="6679692" y="2023110"/>
            <a:ext cx="411480" cy="41148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key-white.png" id="492" name="Google Shape;492;p30"/>
          <p:cNvPicPr preferRelativeResize="0"/>
          <p:nvPr/>
        </p:nvPicPr>
        <p:blipFill rotWithShape="1">
          <a:blip r:embed="rId6">
            <a:alphaModFix/>
          </a:blip>
          <a:srcRect b="0" l="0" r="0" t="0"/>
          <a:stretch/>
        </p:blipFill>
        <p:spPr>
          <a:xfrm>
            <a:off x="6786677" y="2130095"/>
            <a:ext cx="197510" cy="197510"/>
          </a:xfrm>
          <a:prstGeom prst="rect">
            <a:avLst/>
          </a:prstGeom>
          <a:noFill/>
          <a:ln>
            <a:noFill/>
          </a:ln>
        </p:spPr>
      </p:pic>
      <p:sp>
        <p:nvSpPr>
          <p:cNvPr id="493" name="Google Shape;493;p30"/>
          <p:cNvSpPr/>
          <p:nvPr/>
        </p:nvSpPr>
        <p:spPr>
          <a:xfrm>
            <a:off x="6679692" y="2537460"/>
            <a:ext cx="1988820" cy="342900"/>
          </a:xfrm>
          <a:prstGeom prst="rect">
            <a:avLst/>
          </a:prstGeom>
          <a:noFill/>
          <a:ln>
            <a:noFill/>
          </a:ln>
        </p:spPr>
        <p:txBody>
          <a:bodyPr anchorCtr="0" anchor="ctr" bIns="0" lIns="0" spcFirstLastPara="1" rIns="0" wrap="square" tIns="0">
            <a:noAutofit/>
          </a:bodyPr>
          <a:lstStyle/>
          <a:p>
            <a:pPr indent="0" lvl="0" marL="0" marR="0" rtl="0" algn="l">
              <a:lnSpc>
                <a:spcPct val="115384"/>
              </a:lnSpc>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Kerberos</a:t>
            </a:r>
            <a:endParaRPr b="0" i="0" sz="1000" u="none" cap="none" strike="noStrike">
              <a:solidFill>
                <a:schemeClr val="dk1"/>
              </a:solidFill>
              <a:latin typeface="Calibri"/>
              <a:ea typeface="Calibri"/>
              <a:cs typeface="Calibri"/>
              <a:sym typeface="Calibri"/>
            </a:endParaRPr>
          </a:p>
        </p:txBody>
      </p:sp>
      <p:sp>
        <p:nvSpPr>
          <p:cNvPr id="494" name="Google Shape;494;p30"/>
          <p:cNvSpPr/>
          <p:nvPr/>
        </p:nvSpPr>
        <p:spPr>
          <a:xfrm>
            <a:off x="6679692" y="2914650"/>
            <a:ext cx="1988820" cy="82296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The ticket based protocol AD uses for authentication instead of sending a password each time.</a:t>
            </a:r>
            <a:endParaRPr b="0" i="0" sz="800" u="none" cap="none" strike="noStrike">
              <a:solidFill>
                <a:schemeClr val="dk1"/>
              </a:solidFill>
              <a:latin typeface="Calibri"/>
              <a:ea typeface="Calibri"/>
              <a:cs typeface="Calibri"/>
              <a:sym typeface="Calibri"/>
            </a:endParaRPr>
          </a:p>
        </p:txBody>
      </p:sp>
      <p:sp>
        <p:nvSpPr>
          <p:cNvPr id="495" name="Google Shape;495;p30"/>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WHAT IS ACTIVE DIRECTORY</a:t>
            </a:r>
            <a:endParaRPr b="0" i="0" sz="700" u="none" cap="none" strike="noStrike">
              <a:solidFill>
                <a:schemeClr val="dk1"/>
              </a:solidFill>
              <a:latin typeface="Calibri"/>
              <a:ea typeface="Calibri"/>
              <a:cs typeface="Calibri"/>
              <a:sym typeface="Calibri"/>
            </a:endParaRPr>
          </a:p>
        </p:txBody>
      </p:sp>
      <p:sp>
        <p:nvSpPr>
          <p:cNvPr id="496" name="Google Shape;496;p30"/>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501" name="Shape 501"/>
        <p:cNvGrpSpPr/>
        <p:nvPr/>
      </p:nvGrpSpPr>
      <p:grpSpPr>
        <a:xfrm>
          <a:off x="0" y="0"/>
          <a:ext cx="0" cy="0"/>
          <a:chOff x="0" y="0"/>
          <a:chExt cx="0" cy="0"/>
        </a:xfrm>
      </p:grpSpPr>
      <p:sp>
        <p:nvSpPr>
          <p:cNvPr id="502" name="Google Shape;502;p31"/>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USER ADMINISTRATION</a:t>
            </a:r>
            <a:endParaRPr b="0" i="0" sz="1000" u="none" cap="none" strike="noStrike">
              <a:solidFill>
                <a:schemeClr val="dk1"/>
              </a:solidFill>
              <a:latin typeface="Calibri"/>
              <a:ea typeface="Calibri"/>
              <a:cs typeface="Calibri"/>
              <a:sym typeface="Calibri"/>
            </a:endParaRPr>
          </a:p>
        </p:txBody>
      </p:sp>
      <p:sp>
        <p:nvSpPr>
          <p:cNvPr id="503" name="Google Shape;503;p31"/>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2300"/>
              <a:buFont typeface="Cambria"/>
              <a:buNone/>
            </a:pPr>
            <a:r>
              <a:rPr b="1" i="0" lang="en" sz="2300" u="none" cap="none" strike="noStrike">
                <a:solidFill>
                  <a:srgbClr val="1B1E1D"/>
                </a:solidFill>
                <a:latin typeface="Cambria"/>
                <a:ea typeface="Cambria"/>
                <a:cs typeface="Cambria"/>
                <a:sym typeface="Cambria"/>
              </a:rPr>
              <a:t>Quick user management commands</a:t>
            </a:r>
            <a:endParaRPr b="0" i="0" sz="2300" u="none" cap="none" strike="noStrike">
              <a:solidFill>
                <a:schemeClr val="dk1"/>
              </a:solidFill>
              <a:latin typeface="Calibri"/>
              <a:ea typeface="Calibri"/>
              <a:cs typeface="Calibri"/>
              <a:sym typeface="Calibri"/>
            </a:endParaRPr>
          </a:p>
        </p:txBody>
      </p:sp>
      <p:sp>
        <p:nvSpPr>
          <p:cNvPr id="504" name="Google Shape;504;p31"/>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1100"/>
              <a:buFont typeface="Calibri"/>
              <a:buNone/>
            </a:pPr>
            <a:r>
              <a:rPr b="0" i="0" lang="en" sz="1100" u="none" cap="none" strike="noStrike">
                <a:solidFill>
                  <a:srgbClr val="6B6560"/>
                </a:solidFill>
                <a:latin typeface="Calibri"/>
                <a:ea typeface="Calibri"/>
                <a:cs typeface="Calibri"/>
                <a:sym typeface="Calibri"/>
              </a:rPr>
              <a:t>The commands you will type most often</a:t>
            </a:r>
            <a:endParaRPr b="0" i="0" sz="1100" u="none" cap="none" strike="noStrike">
              <a:solidFill>
                <a:schemeClr val="dk1"/>
              </a:solidFill>
              <a:latin typeface="Calibri"/>
              <a:ea typeface="Calibri"/>
              <a:cs typeface="Calibri"/>
              <a:sym typeface="Calibri"/>
            </a:endParaRPr>
          </a:p>
        </p:txBody>
      </p:sp>
      <p:sp>
        <p:nvSpPr>
          <p:cNvPr id="505" name="Google Shape;505;p31"/>
          <p:cNvSpPr/>
          <p:nvPr/>
        </p:nvSpPr>
        <p:spPr>
          <a:xfrm>
            <a:off x="342900" y="1474470"/>
            <a:ext cx="401193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300"/>
              <a:buFont typeface="Cambria"/>
              <a:buNone/>
            </a:pPr>
            <a:r>
              <a:rPr b="1" i="0" lang="en" sz="1300" u="none" cap="none" strike="noStrike">
                <a:solidFill>
                  <a:srgbClr val="1C7268"/>
                </a:solidFill>
                <a:latin typeface="Cambria"/>
                <a:ea typeface="Cambria"/>
                <a:cs typeface="Cambria"/>
                <a:sym typeface="Cambria"/>
              </a:rPr>
              <a:t>LINUX</a:t>
            </a:r>
            <a:endParaRPr b="0" i="0" sz="1300" u="none" cap="none" strike="noStrike">
              <a:solidFill>
                <a:schemeClr val="dk1"/>
              </a:solidFill>
              <a:latin typeface="Calibri"/>
              <a:ea typeface="Calibri"/>
              <a:cs typeface="Calibri"/>
              <a:sym typeface="Calibri"/>
            </a:endParaRPr>
          </a:p>
        </p:txBody>
      </p:sp>
      <p:sp>
        <p:nvSpPr>
          <p:cNvPr id="506" name="Google Shape;506;p31"/>
          <p:cNvSpPr/>
          <p:nvPr/>
        </p:nvSpPr>
        <p:spPr>
          <a:xfrm>
            <a:off x="342900" y="1817370"/>
            <a:ext cx="4011930" cy="21945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800"/>
              <a:buFont typeface="Consolas"/>
              <a:buNone/>
            </a:pPr>
            <a:r>
              <a:rPr b="1" i="0" lang="en" sz="800" u="none" cap="none" strike="noStrike">
                <a:solidFill>
                  <a:srgbClr val="1B1E1D"/>
                </a:solidFill>
                <a:latin typeface="Consolas"/>
                <a:ea typeface="Consolas"/>
                <a:cs typeface="Consolas"/>
                <a:sym typeface="Consolas"/>
              </a:rPr>
              <a:t>useradd -m -s /bin/bash name</a:t>
            </a:r>
            <a:endParaRPr b="0" i="0" sz="800" u="none" cap="none" strike="noStrike">
              <a:solidFill>
                <a:schemeClr val="dk1"/>
              </a:solidFill>
              <a:latin typeface="Calibri"/>
              <a:ea typeface="Calibri"/>
              <a:cs typeface="Calibri"/>
              <a:sym typeface="Calibri"/>
            </a:endParaRPr>
          </a:p>
        </p:txBody>
      </p:sp>
      <p:sp>
        <p:nvSpPr>
          <p:cNvPr id="507" name="Google Shape;507;p31"/>
          <p:cNvSpPr/>
          <p:nvPr/>
        </p:nvSpPr>
        <p:spPr>
          <a:xfrm>
            <a:off x="342900" y="2036826"/>
            <a:ext cx="401193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Create a user with a home directory</a:t>
            </a:r>
            <a:endParaRPr b="0" i="0" sz="800" u="none" cap="none" strike="noStrike">
              <a:solidFill>
                <a:schemeClr val="dk1"/>
              </a:solidFill>
              <a:latin typeface="Calibri"/>
              <a:ea typeface="Calibri"/>
              <a:cs typeface="Calibri"/>
              <a:sym typeface="Calibri"/>
            </a:endParaRPr>
          </a:p>
        </p:txBody>
      </p:sp>
      <p:sp>
        <p:nvSpPr>
          <p:cNvPr id="508" name="Google Shape;508;p31"/>
          <p:cNvSpPr/>
          <p:nvPr/>
        </p:nvSpPr>
        <p:spPr>
          <a:xfrm>
            <a:off x="342900" y="2400300"/>
            <a:ext cx="4011930" cy="21945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800"/>
              <a:buFont typeface="Consolas"/>
              <a:buNone/>
            </a:pPr>
            <a:r>
              <a:rPr b="1" i="0" lang="en" sz="800" u="none" cap="none" strike="noStrike">
                <a:solidFill>
                  <a:srgbClr val="1B1E1D"/>
                </a:solidFill>
                <a:latin typeface="Consolas"/>
                <a:ea typeface="Consolas"/>
                <a:cs typeface="Consolas"/>
                <a:sym typeface="Consolas"/>
              </a:rPr>
              <a:t>usermod -aG group name</a:t>
            </a:r>
            <a:endParaRPr b="0" i="0" sz="800" u="none" cap="none" strike="noStrike">
              <a:solidFill>
                <a:schemeClr val="dk1"/>
              </a:solidFill>
              <a:latin typeface="Calibri"/>
              <a:ea typeface="Calibri"/>
              <a:cs typeface="Calibri"/>
              <a:sym typeface="Calibri"/>
            </a:endParaRPr>
          </a:p>
        </p:txBody>
      </p:sp>
      <p:sp>
        <p:nvSpPr>
          <p:cNvPr id="509" name="Google Shape;509;p31"/>
          <p:cNvSpPr/>
          <p:nvPr/>
        </p:nvSpPr>
        <p:spPr>
          <a:xfrm>
            <a:off x="342900" y="2619756"/>
            <a:ext cx="401193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Add a user to a group, without removing others</a:t>
            </a:r>
            <a:endParaRPr b="0" i="0" sz="800" u="none" cap="none" strike="noStrike">
              <a:solidFill>
                <a:schemeClr val="dk1"/>
              </a:solidFill>
              <a:latin typeface="Calibri"/>
              <a:ea typeface="Calibri"/>
              <a:cs typeface="Calibri"/>
              <a:sym typeface="Calibri"/>
            </a:endParaRPr>
          </a:p>
        </p:txBody>
      </p:sp>
      <p:sp>
        <p:nvSpPr>
          <p:cNvPr id="510" name="Google Shape;510;p31"/>
          <p:cNvSpPr/>
          <p:nvPr/>
        </p:nvSpPr>
        <p:spPr>
          <a:xfrm>
            <a:off x="342900" y="2983230"/>
            <a:ext cx="4011930" cy="21945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800"/>
              <a:buFont typeface="Consolas"/>
              <a:buNone/>
            </a:pPr>
            <a:r>
              <a:rPr b="1" i="0" lang="en" sz="800" u="none" cap="none" strike="noStrike">
                <a:solidFill>
                  <a:srgbClr val="1B1E1D"/>
                </a:solidFill>
                <a:latin typeface="Consolas"/>
                <a:ea typeface="Consolas"/>
                <a:cs typeface="Consolas"/>
                <a:sym typeface="Consolas"/>
              </a:rPr>
              <a:t>passwd name</a:t>
            </a:r>
            <a:endParaRPr b="0" i="0" sz="800" u="none" cap="none" strike="noStrike">
              <a:solidFill>
                <a:schemeClr val="dk1"/>
              </a:solidFill>
              <a:latin typeface="Calibri"/>
              <a:ea typeface="Calibri"/>
              <a:cs typeface="Calibri"/>
              <a:sym typeface="Calibri"/>
            </a:endParaRPr>
          </a:p>
        </p:txBody>
      </p:sp>
      <p:sp>
        <p:nvSpPr>
          <p:cNvPr id="511" name="Google Shape;511;p31"/>
          <p:cNvSpPr/>
          <p:nvPr/>
        </p:nvSpPr>
        <p:spPr>
          <a:xfrm>
            <a:off x="342900" y="3202686"/>
            <a:ext cx="401193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Set or reset a password</a:t>
            </a:r>
            <a:endParaRPr b="0" i="0" sz="800" u="none" cap="none" strike="noStrike">
              <a:solidFill>
                <a:schemeClr val="dk1"/>
              </a:solidFill>
              <a:latin typeface="Calibri"/>
              <a:ea typeface="Calibri"/>
              <a:cs typeface="Calibri"/>
              <a:sym typeface="Calibri"/>
            </a:endParaRPr>
          </a:p>
        </p:txBody>
      </p:sp>
      <p:sp>
        <p:nvSpPr>
          <p:cNvPr id="512" name="Google Shape;512;p31"/>
          <p:cNvSpPr/>
          <p:nvPr/>
        </p:nvSpPr>
        <p:spPr>
          <a:xfrm>
            <a:off x="342900" y="3566160"/>
            <a:ext cx="4011930" cy="21945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800"/>
              <a:buFont typeface="Consolas"/>
              <a:buNone/>
            </a:pPr>
            <a:r>
              <a:rPr b="1" i="0" lang="en" sz="800" u="none" cap="none" strike="noStrike">
                <a:solidFill>
                  <a:srgbClr val="1B1E1D"/>
                </a:solidFill>
                <a:latin typeface="Consolas"/>
                <a:ea typeface="Consolas"/>
                <a:cs typeface="Consolas"/>
                <a:sym typeface="Consolas"/>
              </a:rPr>
              <a:t>chage -l name</a:t>
            </a:r>
            <a:endParaRPr b="0" i="0" sz="800" u="none" cap="none" strike="noStrike">
              <a:solidFill>
                <a:schemeClr val="dk1"/>
              </a:solidFill>
              <a:latin typeface="Calibri"/>
              <a:ea typeface="Calibri"/>
              <a:cs typeface="Calibri"/>
              <a:sym typeface="Calibri"/>
            </a:endParaRPr>
          </a:p>
        </p:txBody>
      </p:sp>
      <p:sp>
        <p:nvSpPr>
          <p:cNvPr id="513" name="Google Shape;513;p31"/>
          <p:cNvSpPr/>
          <p:nvPr/>
        </p:nvSpPr>
        <p:spPr>
          <a:xfrm>
            <a:off x="342900" y="3785616"/>
            <a:ext cx="401193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List password aging info</a:t>
            </a:r>
            <a:endParaRPr b="0" i="0" sz="800" u="none" cap="none" strike="noStrike">
              <a:solidFill>
                <a:schemeClr val="dk1"/>
              </a:solidFill>
              <a:latin typeface="Calibri"/>
              <a:ea typeface="Calibri"/>
              <a:cs typeface="Calibri"/>
              <a:sym typeface="Calibri"/>
            </a:endParaRPr>
          </a:p>
        </p:txBody>
      </p:sp>
      <p:sp>
        <p:nvSpPr>
          <p:cNvPr id="514" name="Google Shape;514;p31"/>
          <p:cNvSpPr/>
          <p:nvPr/>
        </p:nvSpPr>
        <p:spPr>
          <a:xfrm>
            <a:off x="342900" y="4149090"/>
            <a:ext cx="4011930" cy="21945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800"/>
              <a:buFont typeface="Consolas"/>
              <a:buNone/>
            </a:pPr>
            <a:r>
              <a:rPr b="1" i="0" lang="en" sz="800" u="none" cap="none" strike="noStrike">
                <a:solidFill>
                  <a:srgbClr val="1B1E1D"/>
                </a:solidFill>
                <a:latin typeface="Consolas"/>
                <a:ea typeface="Consolas"/>
                <a:cs typeface="Consolas"/>
                <a:sym typeface="Consolas"/>
              </a:rPr>
              <a:t>deluser --remove-home name</a:t>
            </a:r>
            <a:endParaRPr b="0" i="0" sz="800" u="none" cap="none" strike="noStrike">
              <a:solidFill>
                <a:schemeClr val="dk1"/>
              </a:solidFill>
              <a:latin typeface="Calibri"/>
              <a:ea typeface="Calibri"/>
              <a:cs typeface="Calibri"/>
              <a:sym typeface="Calibri"/>
            </a:endParaRPr>
          </a:p>
        </p:txBody>
      </p:sp>
      <p:sp>
        <p:nvSpPr>
          <p:cNvPr id="515" name="Google Shape;515;p31"/>
          <p:cNvSpPr/>
          <p:nvPr/>
        </p:nvSpPr>
        <p:spPr>
          <a:xfrm>
            <a:off x="342900" y="4368546"/>
            <a:ext cx="401193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Delete a user and their home directory</a:t>
            </a:r>
            <a:endParaRPr b="0" i="0" sz="800" u="none" cap="none" strike="noStrike">
              <a:solidFill>
                <a:schemeClr val="dk1"/>
              </a:solidFill>
              <a:latin typeface="Calibri"/>
              <a:ea typeface="Calibri"/>
              <a:cs typeface="Calibri"/>
              <a:sym typeface="Calibri"/>
            </a:endParaRPr>
          </a:p>
        </p:txBody>
      </p:sp>
      <p:sp>
        <p:nvSpPr>
          <p:cNvPr id="516" name="Google Shape;516;p31"/>
          <p:cNvSpPr/>
          <p:nvPr/>
        </p:nvSpPr>
        <p:spPr>
          <a:xfrm>
            <a:off x="4766310" y="1474470"/>
            <a:ext cx="401193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60000"/>
              </a:buClr>
              <a:buSzPts val="1300"/>
              <a:buFont typeface="Cambria"/>
              <a:buNone/>
            </a:pPr>
            <a:r>
              <a:rPr b="1" i="0" lang="en" sz="1300" u="none" cap="none" strike="noStrike">
                <a:solidFill>
                  <a:srgbClr val="660000"/>
                </a:solidFill>
                <a:latin typeface="Cambria"/>
                <a:ea typeface="Cambria"/>
                <a:cs typeface="Cambria"/>
                <a:sym typeface="Cambria"/>
              </a:rPr>
              <a:t>WINDOWS</a:t>
            </a:r>
            <a:endParaRPr b="0" i="0" sz="1300" u="none" cap="none" strike="noStrike">
              <a:solidFill>
                <a:schemeClr val="dk1"/>
              </a:solidFill>
              <a:latin typeface="Calibri"/>
              <a:ea typeface="Calibri"/>
              <a:cs typeface="Calibri"/>
              <a:sym typeface="Calibri"/>
            </a:endParaRPr>
          </a:p>
        </p:txBody>
      </p:sp>
      <p:sp>
        <p:nvSpPr>
          <p:cNvPr id="517" name="Google Shape;517;p31"/>
          <p:cNvSpPr/>
          <p:nvPr/>
        </p:nvSpPr>
        <p:spPr>
          <a:xfrm>
            <a:off x="4766310" y="1817370"/>
            <a:ext cx="4011930" cy="21945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800"/>
              <a:buFont typeface="Consolas"/>
              <a:buNone/>
            </a:pPr>
            <a:r>
              <a:rPr b="1" i="0" lang="en" sz="800" u="none" cap="none" strike="noStrike">
                <a:solidFill>
                  <a:srgbClr val="1B1E1D"/>
                </a:solidFill>
                <a:latin typeface="Consolas"/>
                <a:ea typeface="Consolas"/>
                <a:cs typeface="Consolas"/>
                <a:sym typeface="Consolas"/>
              </a:rPr>
              <a:t>net user name password /add</a:t>
            </a:r>
            <a:endParaRPr b="0" i="0" sz="800" u="none" cap="none" strike="noStrike">
              <a:solidFill>
                <a:schemeClr val="dk1"/>
              </a:solidFill>
              <a:latin typeface="Calibri"/>
              <a:ea typeface="Calibri"/>
              <a:cs typeface="Calibri"/>
              <a:sym typeface="Calibri"/>
            </a:endParaRPr>
          </a:p>
        </p:txBody>
      </p:sp>
      <p:sp>
        <p:nvSpPr>
          <p:cNvPr id="518" name="Google Shape;518;p31"/>
          <p:cNvSpPr/>
          <p:nvPr/>
        </p:nvSpPr>
        <p:spPr>
          <a:xfrm>
            <a:off x="4766310" y="2036826"/>
            <a:ext cx="401193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Create a local user</a:t>
            </a:r>
            <a:endParaRPr b="0" i="0" sz="800" u="none" cap="none" strike="noStrike">
              <a:solidFill>
                <a:schemeClr val="dk1"/>
              </a:solidFill>
              <a:latin typeface="Calibri"/>
              <a:ea typeface="Calibri"/>
              <a:cs typeface="Calibri"/>
              <a:sym typeface="Calibri"/>
            </a:endParaRPr>
          </a:p>
        </p:txBody>
      </p:sp>
      <p:sp>
        <p:nvSpPr>
          <p:cNvPr id="519" name="Google Shape;519;p31"/>
          <p:cNvSpPr/>
          <p:nvPr/>
        </p:nvSpPr>
        <p:spPr>
          <a:xfrm>
            <a:off x="4766310" y="2400300"/>
            <a:ext cx="4011930" cy="21945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800"/>
              <a:buFont typeface="Consolas"/>
              <a:buNone/>
            </a:pPr>
            <a:r>
              <a:rPr b="1" i="0" lang="en" sz="800" u="none" cap="none" strike="noStrike">
                <a:solidFill>
                  <a:srgbClr val="1B1E1D"/>
                </a:solidFill>
                <a:latin typeface="Consolas"/>
                <a:ea typeface="Consolas"/>
                <a:cs typeface="Consolas"/>
                <a:sym typeface="Consolas"/>
              </a:rPr>
              <a:t>net localgroup Administrators name /add</a:t>
            </a:r>
            <a:endParaRPr b="0" i="0" sz="800" u="none" cap="none" strike="noStrike">
              <a:solidFill>
                <a:schemeClr val="dk1"/>
              </a:solidFill>
              <a:latin typeface="Calibri"/>
              <a:ea typeface="Calibri"/>
              <a:cs typeface="Calibri"/>
              <a:sym typeface="Calibri"/>
            </a:endParaRPr>
          </a:p>
        </p:txBody>
      </p:sp>
      <p:sp>
        <p:nvSpPr>
          <p:cNvPr id="520" name="Google Shape;520;p31"/>
          <p:cNvSpPr/>
          <p:nvPr/>
        </p:nvSpPr>
        <p:spPr>
          <a:xfrm>
            <a:off x="4766310" y="2619756"/>
            <a:ext cx="401193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Add a user to a local group</a:t>
            </a:r>
            <a:endParaRPr b="0" i="0" sz="800" u="none" cap="none" strike="noStrike">
              <a:solidFill>
                <a:schemeClr val="dk1"/>
              </a:solidFill>
              <a:latin typeface="Calibri"/>
              <a:ea typeface="Calibri"/>
              <a:cs typeface="Calibri"/>
              <a:sym typeface="Calibri"/>
            </a:endParaRPr>
          </a:p>
        </p:txBody>
      </p:sp>
      <p:sp>
        <p:nvSpPr>
          <p:cNvPr id="521" name="Google Shape;521;p31"/>
          <p:cNvSpPr/>
          <p:nvPr/>
        </p:nvSpPr>
        <p:spPr>
          <a:xfrm>
            <a:off x="4766310" y="2983230"/>
            <a:ext cx="4011930" cy="21945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800"/>
              <a:buFont typeface="Consolas"/>
              <a:buNone/>
            </a:pPr>
            <a:r>
              <a:rPr b="1" i="0" lang="en" sz="800" u="none" cap="none" strike="noStrike">
                <a:solidFill>
                  <a:srgbClr val="1B1E1D"/>
                </a:solidFill>
                <a:latin typeface="Consolas"/>
                <a:ea typeface="Consolas"/>
                <a:cs typeface="Consolas"/>
                <a:sym typeface="Consolas"/>
              </a:rPr>
              <a:t>net user name /active:no</a:t>
            </a:r>
            <a:endParaRPr b="0" i="0" sz="800" u="none" cap="none" strike="noStrike">
              <a:solidFill>
                <a:schemeClr val="dk1"/>
              </a:solidFill>
              <a:latin typeface="Calibri"/>
              <a:ea typeface="Calibri"/>
              <a:cs typeface="Calibri"/>
              <a:sym typeface="Calibri"/>
            </a:endParaRPr>
          </a:p>
        </p:txBody>
      </p:sp>
      <p:sp>
        <p:nvSpPr>
          <p:cNvPr id="522" name="Google Shape;522;p31"/>
          <p:cNvSpPr/>
          <p:nvPr/>
        </p:nvSpPr>
        <p:spPr>
          <a:xfrm>
            <a:off x="4766310" y="3202686"/>
            <a:ext cx="401193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Disable an account without deleting it</a:t>
            </a:r>
            <a:endParaRPr b="0" i="0" sz="800" u="none" cap="none" strike="noStrike">
              <a:solidFill>
                <a:schemeClr val="dk1"/>
              </a:solidFill>
              <a:latin typeface="Calibri"/>
              <a:ea typeface="Calibri"/>
              <a:cs typeface="Calibri"/>
              <a:sym typeface="Calibri"/>
            </a:endParaRPr>
          </a:p>
        </p:txBody>
      </p:sp>
      <p:sp>
        <p:nvSpPr>
          <p:cNvPr id="523" name="Google Shape;523;p31"/>
          <p:cNvSpPr/>
          <p:nvPr/>
        </p:nvSpPr>
        <p:spPr>
          <a:xfrm>
            <a:off x="4766310" y="3566160"/>
            <a:ext cx="4011930" cy="21945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800"/>
              <a:buFont typeface="Consolas"/>
              <a:buNone/>
            </a:pPr>
            <a:r>
              <a:rPr b="1" i="0" lang="en" sz="800" u="none" cap="none" strike="noStrike">
                <a:solidFill>
                  <a:srgbClr val="1B1E1D"/>
                </a:solidFill>
                <a:latin typeface="Consolas"/>
                <a:ea typeface="Consolas"/>
                <a:cs typeface="Consolas"/>
                <a:sym typeface="Consolas"/>
              </a:rPr>
              <a:t>Get-ADUser -Filter *</a:t>
            </a:r>
            <a:endParaRPr b="0" i="0" sz="800" u="none" cap="none" strike="noStrike">
              <a:solidFill>
                <a:schemeClr val="dk1"/>
              </a:solidFill>
              <a:latin typeface="Calibri"/>
              <a:ea typeface="Calibri"/>
              <a:cs typeface="Calibri"/>
              <a:sym typeface="Calibri"/>
            </a:endParaRPr>
          </a:p>
        </p:txBody>
      </p:sp>
      <p:sp>
        <p:nvSpPr>
          <p:cNvPr id="524" name="Google Shape;524;p31"/>
          <p:cNvSpPr/>
          <p:nvPr/>
        </p:nvSpPr>
        <p:spPr>
          <a:xfrm>
            <a:off x="4766310" y="3785616"/>
            <a:ext cx="401193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List every domain user, PowerShell</a:t>
            </a:r>
            <a:endParaRPr b="0" i="0" sz="800" u="none" cap="none" strike="noStrike">
              <a:solidFill>
                <a:schemeClr val="dk1"/>
              </a:solidFill>
              <a:latin typeface="Calibri"/>
              <a:ea typeface="Calibri"/>
              <a:cs typeface="Calibri"/>
              <a:sym typeface="Calibri"/>
            </a:endParaRPr>
          </a:p>
        </p:txBody>
      </p:sp>
      <p:sp>
        <p:nvSpPr>
          <p:cNvPr id="525" name="Google Shape;525;p31"/>
          <p:cNvSpPr/>
          <p:nvPr/>
        </p:nvSpPr>
        <p:spPr>
          <a:xfrm>
            <a:off x="4766310" y="4149090"/>
            <a:ext cx="4011930" cy="21945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800"/>
              <a:buFont typeface="Consolas"/>
              <a:buNone/>
            </a:pPr>
            <a:r>
              <a:rPr b="1" i="0" lang="en" sz="800" u="none" cap="none" strike="noStrike">
                <a:solidFill>
                  <a:srgbClr val="1B1E1D"/>
                </a:solidFill>
                <a:latin typeface="Consolas"/>
                <a:ea typeface="Consolas"/>
                <a:cs typeface="Consolas"/>
                <a:sym typeface="Consolas"/>
              </a:rPr>
              <a:t>net user name /delete</a:t>
            </a:r>
            <a:endParaRPr b="0" i="0" sz="800" u="none" cap="none" strike="noStrike">
              <a:solidFill>
                <a:schemeClr val="dk1"/>
              </a:solidFill>
              <a:latin typeface="Calibri"/>
              <a:ea typeface="Calibri"/>
              <a:cs typeface="Calibri"/>
              <a:sym typeface="Calibri"/>
            </a:endParaRPr>
          </a:p>
        </p:txBody>
      </p:sp>
      <p:sp>
        <p:nvSpPr>
          <p:cNvPr id="526" name="Google Shape;526;p31"/>
          <p:cNvSpPr/>
          <p:nvPr/>
        </p:nvSpPr>
        <p:spPr>
          <a:xfrm>
            <a:off x="4766310" y="4368546"/>
            <a:ext cx="401193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Delete a local user</a:t>
            </a:r>
            <a:endParaRPr b="0" i="0" sz="800" u="none" cap="none" strike="noStrike">
              <a:solidFill>
                <a:schemeClr val="dk1"/>
              </a:solidFill>
              <a:latin typeface="Calibri"/>
              <a:ea typeface="Calibri"/>
              <a:cs typeface="Calibri"/>
              <a:sym typeface="Calibri"/>
            </a:endParaRPr>
          </a:p>
        </p:txBody>
      </p:sp>
      <p:sp>
        <p:nvSpPr>
          <p:cNvPr id="527" name="Google Shape;527;p31"/>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QUICK COMMANDS</a:t>
            </a:r>
            <a:endParaRPr b="0" i="0" sz="700" u="none" cap="none" strike="noStrike">
              <a:solidFill>
                <a:schemeClr val="dk1"/>
              </a:solidFill>
              <a:latin typeface="Calibri"/>
              <a:ea typeface="Calibri"/>
              <a:cs typeface="Calibri"/>
              <a:sym typeface="Calibri"/>
            </a:endParaRPr>
          </a:p>
        </p:txBody>
      </p:sp>
      <p:sp>
        <p:nvSpPr>
          <p:cNvPr id="528" name="Google Shape;528;p31"/>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533" name="Shape 533"/>
        <p:cNvGrpSpPr/>
        <p:nvPr/>
      </p:nvGrpSpPr>
      <p:grpSpPr>
        <a:xfrm>
          <a:off x="0" y="0"/>
          <a:ext cx="0" cy="0"/>
          <a:chOff x="0" y="0"/>
          <a:chExt cx="0" cy="0"/>
        </a:xfrm>
      </p:grpSpPr>
      <p:sp>
        <p:nvSpPr>
          <p:cNvPr id="534" name="Google Shape;534;p32"/>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USER ADMINISTRATION</a:t>
            </a:r>
            <a:endParaRPr b="0" i="0" sz="1000" u="none" cap="none" strike="noStrike">
              <a:solidFill>
                <a:schemeClr val="dk1"/>
              </a:solidFill>
              <a:latin typeface="Calibri"/>
              <a:ea typeface="Calibri"/>
              <a:cs typeface="Calibri"/>
              <a:sym typeface="Calibri"/>
            </a:endParaRPr>
          </a:p>
        </p:txBody>
      </p:sp>
      <p:sp>
        <p:nvSpPr>
          <p:cNvPr id="535" name="Google Shape;535;p32"/>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300"/>
              <a:buFont typeface="Cambria"/>
              <a:buNone/>
            </a:pPr>
            <a:r>
              <a:rPr b="1" i="0" lang="en" sz="2300" u="none" cap="none" strike="noStrike">
                <a:solidFill>
                  <a:srgbClr val="FFFFFF"/>
                </a:solidFill>
                <a:latin typeface="Cambria"/>
                <a:ea typeface="Cambria"/>
                <a:cs typeface="Cambria"/>
                <a:sym typeface="Cambria"/>
              </a:rPr>
              <a:t>Group and batch account management</a:t>
            </a:r>
            <a:endParaRPr b="0" i="0" sz="2300" u="none" cap="none" strike="noStrike">
              <a:solidFill>
                <a:schemeClr val="dk1"/>
              </a:solidFill>
              <a:latin typeface="Calibri"/>
              <a:ea typeface="Calibri"/>
              <a:cs typeface="Calibri"/>
              <a:sym typeface="Calibri"/>
            </a:endParaRPr>
          </a:p>
        </p:txBody>
      </p:sp>
      <p:sp>
        <p:nvSpPr>
          <p:cNvPr id="536" name="Google Shape;536;p32"/>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6E1D6"/>
              </a:buClr>
              <a:buSzPts val="1100"/>
              <a:buFont typeface="Calibri"/>
              <a:buNone/>
            </a:pPr>
            <a:r>
              <a:rPr b="0" i="0" lang="en" sz="1100" u="none" cap="none" strike="noStrike">
                <a:solidFill>
                  <a:srgbClr val="E6E1D6"/>
                </a:solidFill>
                <a:latin typeface="Calibri"/>
                <a:ea typeface="Calibri"/>
                <a:cs typeface="Calibri"/>
                <a:sym typeface="Calibri"/>
              </a:rPr>
              <a:t>Handling many accounts at once</a:t>
            </a:r>
            <a:endParaRPr b="0" i="0" sz="1100" u="none" cap="none" strike="noStrike">
              <a:solidFill>
                <a:schemeClr val="dk1"/>
              </a:solidFill>
              <a:latin typeface="Calibri"/>
              <a:ea typeface="Calibri"/>
              <a:cs typeface="Calibri"/>
              <a:sym typeface="Calibri"/>
            </a:endParaRPr>
          </a:p>
        </p:txBody>
      </p:sp>
      <p:sp>
        <p:nvSpPr>
          <p:cNvPr id="537" name="Google Shape;537;p32"/>
          <p:cNvSpPr/>
          <p:nvPr/>
        </p:nvSpPr>
        <p:spPr>
          <a:xfrm>
            <a:off x="342900" y="1474470"/>
            <a:ext cx="80924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gpasswd administers /etc/group and /etc/gshadow directly</a:t>
            </a:r>
            <a:endParaRPr b="0" i="0" sz="1000" u="none" cap="none" strike="noStrike">
              <a:solidFill>
                <a:schemeClr val="dk1"/>
              </a:solidFill>
              <a:latin typeface="Calibri"/>
              <a:ea typeface="Calibri"/>
              <a:cs typeface="Calibri"/>
              <a:sym typeface="Calibri"/>
            </a:endParaRPr>
          </a:p>
        </p:txBody>
      </p:sp>
      <p:sp>
        <p:nvSpPr>
          <p:cNvPr id="538" name="Google Shape;538;p32"/>
          <p:cNvSpPr/>
          <p:nvPr/>
        </p:nvSpPr>
        <p:spPr>
          <a:xfrm>
            <a:off x="342900" y="1783080"/>
            <a:ext cx="1885950" cy="685800"/>
          </a:xfrm>
          <a:prstGeom prst="roundRect">
            <a:avLst>
              <a:gd fmla="val 8000" name="adj"/>
            </a:avLst>
          </a:prstGeom>
          <a:solidFill>
            <a:srgbClr val="242826"/>
          </a:solidFill>
          <a:ln cap="flat" cmpd="sng" w="12700">
            <a:solidFill>
              <a:srgbClr val="3A3E3B"/>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9" name="Google Shape;539;p32"/>
          <p:cNvSpPr/>
          <p:nvPr/>
        </p:nvSpPr>
        <p:spPr>
          <a:xfrm>
            <a:off x="445770" y="1865376"/>
            <a:ext cx="17145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AD4C4"/>
              </a:buClr>
              <a:buSzPts val="1100"/>
              <a:buFont typeface="Consolas"/>
              <a:buNone/>
            </a:pPr>
            <a:r>
              <a:rPr b="1" i="0" lang="en" sz="1100" u="none" cap="none" strike="noStrike">
                <a:solidFill>
                  <a:srgbClr val="4AD4C4"/>
                </a:solidFill>
                <a:latin typeface="Consolas"/>
                <a:ea typeface="Consolas"/>
                <a:cs typeface="Consolas"/>
                <a:sym typeface="Consolas"/>
              </a:rPr>
              <a:t>-a user</a:t>
            </a:r>
            <a:endParaRPr b="0" i="0" sz="1100" u="none" cap="none" strike="noStrike">
              <a:solidFill>
                <a:schemeClr val="dk1"/>
              </a:solidFill>
              <a:latin typeface="Calibri"/>
              <a:ea typeface="Calibri"/>
              <a:cs typeface="Calibri"/>
              <a:sym typeface="Calibri"/>
            </a:endParaRPr>
          </a:p>
        </p:txBody>
      </p:sp>
      <p:sp>
        <p:nvSpPr>
          <p:cNvPr id="540" name="Google Shape;540;p32"/>
          <p:cNvSpPr/>
          <p:nvPr/>
        </p:nvSpPr>
        <p:spPr>
          <a:xfrm>
            <a:off x="445770" y="2139696"/>
            <a:ext cx="1714500" cy="308610"/>
          </a:xfrm>
          <a:prstGeom prst="rect">
            <a:avLst/>
          </a:prstGeom>
          <a:noFill/>
          <a:ln>
            <a:noFill/>
          </a:ln>
        </p:spPr>
        <p:txBody>
          <a:bodyPr anchorCtr="0" anchor="ctr" bIns="0" lIns="0" spcFirstLastPara="1" rIns="0" wrap="square" tIns="0">
            <a:noAutofit/>
          </a:bodyPr>
          <a:lstStyle/>
          <a:p>
            <a:pPr indent="0" lvl="0" marL="0" marR="0" rtl="0" algn="l">
              <a:lnSpc>
                <a:spcPct val="126315"/>
              </a:lnSpc>
              <a:spcBef>
                <a:spcPts val="0"/>
              </a:spcBef>
              <a:spcAft>
                <a:spcPts val="0"/>
              </a:spcAft>
              <a:buClr>
                <a:srgbClr val="E6E1D6"/>
              </a:buClr>
              <a:buSzPts val="700"/>
              <a:buFont typeface="Calibri"/>
              <a:buNone/>
            </a:pPr>
            <a:r>
              <a:rPr b="0" i="0" lang="en" sz="700" u="none" cap="none" strike="noStrike">
                <a:solidFill>
                  <a:srgbClr val="E6E1D6"/>
                </a:solidFill>
                <a:latin typeface="Calibri"/>
                <a:ea typeface="Calibri"/>
                <a:cs typeface="Calibri"/>
                <a:sym typeface="Calibri"/>
              </a:rPr>
              <a:t>Add a user to the group</a:t>
            </a:r>
            <a:endParaRPr b="0" i="0" sz="700" u="none" cap="none" strike="noStrike">
              <a:solidFill>
                <a:schemeClr val="dk1"/>
              </a:solidFill>
              <a:latin typeface="Calibri"/>
              <a:ea typeface="Calibri"/>
              <a:cs typeface="Calibri"/>
              <a:sym typeface="Calibri"/>
            </a:endParaRPr>
          </a:p>
        </p:txBody>
      </p:sp>
      <p:sp>
        <p:nvSpPr>
          <p:cNvPr id="541" name="Google Shape;541;p32"/>
          <p:cNvSpPr/>
          <p:nvPr/>
        </p:nvSpPr>
        <p:spPr>
          <a:xfrm>
            <a:off x="2331720" y="1783080"/>
            <a:ext cx="1885950" cy="685800"/>
          </a:xfrm>
          <a:prstGeom prst="roundRect">
            <a:avLst>
              <a:gd fmla="val 8000" name="adj"/>
            </a:avLst>
          </a:prstGeom>
          <a:solidFill>
            <a:srgbClr val="242826"/>
          </a:solidFill>
          <a:ln cap="flat" cmpd="sng" w="12700">
            <a:solidFill>
              <a:srgbClr val="3A3E3B"/>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2" name="Google Shape;542;p32"/>
          <p:cNvSpPr/>
          <p:nvPr/>
        </p:nvSpPr>
        <p:spPr>
          <a:xfrm>
            <a:off x="2434590" y="1865376"/>
            <a:ext cx="17145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AD4C4"/>
              </a:buClr>
              <a:buSzPts val="1100"/>
              <a:buFont typeface="Consolas"/>
              <a:buNone/>
            </a:pPr>
            <a:r>
              <a:rPr b="1" i="0" lang="en" sz="1100" u="none" cap="none" strike="noStrike">
                <a:solidFill>
                  <a:srgbClr val="4AD4C4"/>
                </a:solidFill>
                <a:latin typeface="Consolas"/>
                <a:ea typeface="Consolas"/>
                <a:cs typeface="Consolas"/>
                <a:sym typeface="Consolas"/>
              </a:rPr>
              <a:t>-d user</a:t>
            </a:r>
            <a:endParaRPr b="0" i="0" sz="1100" u="none" cap="none" strike="noStrike">
              <a:solidFill>
                <a:schemeClr val="dk1"/>
              </a:solidFill>
              <a:latin typeface="Calibri"/>
              <a:ea typeface="Calibri"/>
              <a:cs typeface="Calibri"/>
              <a:sym typeface="Calibri"/>
            </a:endParaRPr>
          </a:p>
        </p:txBody>
      </p:sp>
      <p:sp>
        <p:nvSpPr>
          <p:cNvPr id="543" name="Google Shape;543;p32"/>
          <p:cNvSpPr/>
          <p:nvPr/>
        </p:nvSpPr>
        <p:spPr>
          <a:xfrm>
            <a:off x="2434590" y="2139696"/>
            <a:ext cx="1714500" cy="308610"/>
          </a:xfrm>
          <a:prstGeom prst="rect">
            <a:avLst/>
          </a:prstGeom>
          <a:noFill/>
          <a:ln>
            <a:noFill/>
          </a:ln>
        </p:spPr>
        <p:txBody>
          <a:bodyPr anchorCtr="0" anchor="ctr" bIns="0" lIns="0" spcFirstLastPara="1" rIns="0" wrap="square" tIns="0">
            <a:noAutofit/>
          </a:bodyPr>
          <a:lstStyle/>
          <a:p>
            <a:pPr indent="0" lvl="0" marL="0" marR="0" rtl="0" algn="l">
              <a:lnSpc>
                <a:spcPct val="126315"/>
              </a:lnSpc>
              <a:spcBef>
                <a:spcPts val="0"/>
              </a:spcBef>
              <a:spcAft>
                <a:spcPts val="0"/>
              </a:spcAft>
              <a:buClr>
                <a:srgbClr val="E6E1D6"/>
              </a:buClr>
              <a:buSzPts val="700"/>
              <a:buFont typeface="Calibri"/>
              <a:buNone/>
            </a:pPr>
            <a:r>
              <a:rPr b="0" i="0" lang="en" sz="700" u="none" cap="none" strike="noStrike">
                <a:solidFill>
                  <a:srgbClr val="E6E1D6"/>
                </a:solidFill>
                <a:latin typeface="Calibri"/>
                <a:ea typeface="Calibri"/>
                <a:cs typeface="Calibri"/>
                <a:sym typeface="Calibri"/>
              </a:rPr>
              <a:t>Remove a user from the group</a:t>
            </a:r>
            <a:endParaRPr b="0" i="0" sz="700" u="none" cap="none" strike="noStrike">
              <a:solidFill>
                <a:schemeClr val="dk1"/>
              </a:solidFill>
              <a:latin typeface="Calibri"/>
              <a:ea typeface="Calibri"/>
              <a:cs typeface="Calibri"/>
              <a:sym typeface="Calibri"/>
            </a:endParaRPr>
          </a:p>
        </p:txBody>
      </p:sp>
      <p:sp>
        <p:nvSpPr>
          <p:cNvPr id="544" name="Google Shape;544;p32"/>
          <p:cNvSpPr/>
          <p:nvPr/>
        </p:nvSpPr>
        <p:spPr>
          <a:xfrm>
            <a:off x="4320540" y="1783080"/>
            <a:ext cx="1885950" cy="685800"/>
          </a:xfrm>
          <a:prstGeom prst="roundRect">
            <a:avLst>
              <a:gd fmla="val 8000" name="adj"/>
            </a:avLst>
          </a:prstGeom>
          <a:solidFill>
            <a:srgbClr val="242826"/>
          </a:solidFill>
          <a:ln cap="flat" cmpd="sng" w="12700">
            <a:solidFill>
              <a:srgbClr val="3A3E3B"/>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5" name="Google Shape;545;p32"/>
          <p:cNvSpPr/>
          <p:nvPr/>
        </p:nvSpPr>
        <p:spPr>
          <a:xfrm>
            <a:off x="4423410" y="1865376"/>
            <a:ext cx="17145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AD4C4"/>
              </a:buClr>
              <a:buSzPts val="1100"/>
              <a:buFont typeface="Consolas"/>
              <a:buNone/>
            </a:pPr>
            <a:r>
              <a:rPr b="1" i="0" lang="en" sz="1100" u="none" cap="none" strike="noStrike">
                <a:solidFill>
                  <a:srgbClr val="4AD4C4"/>
                </a:solidFill>
                <a:latin typeface="Consolas"/>
                <a:ea typeface="Consolas"/>
                <a:cs typeface="Consolas"/>
                <a:sym typeface="Consolas"/>
              </a:rPr>
              <a:t>-A user,...</a:t>
            </a:r>
            <a:endParaRPr b="0" i="0" sz="1100" u="none" cap="none" strike="noStrike">
              <a:solidFill>
                <a:schemeClr val="dk1"/>
              </a:solidFill>
              <a:latin typeface="Calibri"/>
              <a:ea typeface="Calibri"/>
              <a:cs typeface="Calibri"/>
              <a:sym typeface="Calibri"/>
            </a:endParaRPr>
          </a:p>
        </p:txBody>
      </p:sp>
      <p:sp>
        <p:nvSpPr>
          <p:cNvPr id="546" name="Google Shape;546;p32"/>
          <p:cNvSpPr/>
          <p:nvPr/>
        </p:nvSpPr>
        <p:spPr>
          <a:xfrm>
            <a:off x="4423410" y="2139696"/>
            <a:ext cx="1714500" cy="308610"/>
          </a:xfrm>
          <a:prstGeom prst="rect">
            <a:avLst/>
          </a:prstGeom>
          <a:noFill/>
          <a:ln>
            <a:noFill/>
          </a:ln>
        </p:spPr>
        <p:txBody>
          <a:bodyPr anchorCtr="0" anchor="ctr" bIns="0" lIns="0" spcFirstLastPara="1" rIns="0" wrap="square" tIns="0">
            <a:noAutofit/>
          </a:bodyPr>
          <a:lstStyle/>
          <a:p>
            <a:pPr indent="0" lvl="0" marL="0" marR="0" rtl="0" algn="l">
              <a:lnSpc>
                <a:spcPct val="126315"/>
              </a:lnSpc>
              <a:spcBef>
                <a:spcPts val="0"/>
              </a:spcBef>
              <a:spcAft>
                <a:spcPts val="0"/>
              </a:spcAft>
              <a:buClr>
                <a:srgbClr val="E6E1D6"/>
              </a:buClr>
              <a:buSzPts val="700"/>
              <a:buFont typeface="Calibri"/>
              <a:buNone/>
            </a:pPr>
            <a:r>
              <a:rPr b="0" i="0" lang="en" sz="700" u="none" cap="none" strike="noStrike">
                <a:solidFill>
                  <a:srgbClr val="E6E1D6"/>
                </a:solidFill>
                <a:latin typeface="Calibri"/>
                <a:ea typeface="Calibri"/>
                <a:cs typeface="Calibri"/>
                <a:sym typeface="Calibri"/>
              </a:rPr>
              <a:t>Set the group's administrators</a:t>
            </a:r>
            <a:endParaRPr b="0" i="0" sz="700" u="none" cap="none" strike="noStrike">
              <a:solidFill>
                <a:schemeClr val="dk1"/>
              </a:solidFill>
              <a:latin typeface="Calibri"/>
              <a:ea typeface="Calibri"/>
              <a:cs typeface="Calibri"/>
              <a:sym typeface="Calibri"/>
            </a:endParaRPr>
          </a:p>
        </p:txBody>
      </p:sp>
      <p:sp>
        <p:nvSpPr>
          <p:cNvPr id="547" name="Google Shape;547;p32"/>
          <p:cNvSpPr/>
          <p:nvPr/>
        </p:nvSpPr>
        <p:spPr>
          <a:xfrm>
            <a:off x="6309360" y="1783080"/>
            <a:ext cx="1885950" cy="685800"/>
          </a:xfrm>
          <a:prstGeom prst="roundRect">
            <a:avLst>
              <a:gd fmla="val 8000" name="adj"/>
            </a:avLst>
          </a:prstGeom>
          <a:solidFill>
            <a:srgbClr val="242826"/>
          </a:solidFill>
          <a:ln cap="flat" cmpd="sng" w="12700">
            <a:solidFill>
              <a:srgbClr val="3A3E3B"/>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8" name="Google Shape;548;p32"/>
          <p:cNvSpPr/>
          <p:nvPr/>
        </p:nvSpPr>
        <p:spPr>
          <a:xfrm>
            <a:off x="6412230" y="1865376"/>
            <a:ext cx="17145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AD4C4"/>
              </a:buClr>
              <a:buSzPts val="1100"/>
              <a:buFont typeface="Consolas"/>
              <a:buNone/>
            </a:pPr>
            <a:r>
              <a:rPr b="1" i="0" lang="en" sz="1100" u="none" cap="none" strike="noStrike">
                <a:solidFill>
                  <a:srgbClr val="4AD4C4"/>
                </a:solidFill>
                <a:latin typeface="Consolas"/>
                <a:ea typeface="Consolas"/>
                <a:cs typeface="Consolas"/>
                <a:sym typeface="Consolas"/>
              </a:rPr>
              <a:t>-M user,...</a:t>
            </a:r>
            <a:endParaRPr b="0" i="0" sz="1100" u="none" cap="none" strike="noStrike">
              <a:solidFill>
                <a:schemeClr val="dk1"/>
              </a:solidFill>
              <a:latin typeface="Calibri"/>
              <a:ea typeface="Calibri"/>
              <a:cs typeface="Calibri"/>
              <a:sym typeface="Calibri"/>
            </a:endParaRPr>
          </a:p>
        </p:txBody>
      </p:sp>
      <p:sp>
        <p:nvSpPr>
          <p:cNvPr id="549" name="Google Shape;549;p32"/>
          <p:cNvSpPr/>
          <p:nvPr/>
        </p:nvSpPr>
        <p:spPr>
          <a:xfrm>
            <a:off x="6412230" y="2139696"/>
            <a:ext cx="1714500" cy="308610"/>
          </a:xfrm>
          <a:prstGeom prst="rect">
            <a:avLst/>
          </a:prstGeom>
          <a:noFill/>
          <a:ln>
            <a:noFill/>
          </a:ln>
        </p:spPr>
        <p:txBody>
          <a:bodyPr anchorCtr="0" anchor="ctr" bIns="0" lIns="0" spcFirstLastPara="1" rIns="0" wrap="square" tIns="0">
            <a:noAutofit/>
          </a:bodyPr>
          <a:lstStyle/>
          <a:p>
            <a:pPr indent="0" lvl="0" marL="0" marR="0" rtl="0" algn="l">
              <a:lnSpc>
                <a:spcPct val="126315"/>
              </a:lnSpc>
              <a:spcBef>
                <a:spcPts val="0"/>
              </a:spcBef>
              <a:spcAft>
                <a:spcPts val="0"/>
              </a:spcAft>
              <a:buClr>
                <a:srgbClr val="E6E1D6"/>
              </a:buClr>
              <a:buSzPts val="700"/>
              <a:buFont typeface="Calibri"/>
              <a:buNone/>
            </a:pPr>
            <a:r>
              <a:rPr b="0" i="0" lang="en" sz="700" u="none" cap="none" strike="noStrike">
                <a:solidFill>
                  <a:srgbClr val="E6E1D6"/>
                </a:solidFill>
                <a:latin typeface="Calibri"/>
                <a:ea typeface="Calibri"/>
                <a:cs typeface="Calibri"/>
                <a:sym typeface="Calibri"/>
              </a:rPr>
              <a:t>Takes a list of users, sets them all at once</a:t>
            </a:r>
            <a:endParaRPr b="0" i="0" sz="700" u="none" cap="none" strike="noStrike">
              <a:solidFill>
                <a:schemeClr val="dk1"/>
              </a:solidFill>
              <a:latin typeface="Calibri"/>
              <a:ea typeface="Calibri"/>
              <a:cs typeface="Calibri"/>
              <a:sym typeface="Calibri"/>
            </a:endParaRPr>
          </a:p>
        </p:txBody>
      </p:sp>
      <p:sp>
        <p:nvSpPr>
          <p:cNvPr id="550" name="Google Shape;550;p32"/>
          <p:cNvSpPr/>
          <p:nvPr/>
        </p:nvSpPr>
        <p:spPr>
          <a:xfrm>
            <a:off x="342900" y="2571750"/>
            <a:ext cx="80924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A39A8C"/>
              </a:buClr>
              <a:buSzPts val="800"/>
              <a:buFont typeface="Calibri"/>
              <a:buNone/>
            </a:pPr>
            <a:r>
              <a:rPr b="0" i="1" lang="en" sz="800" u="none" cap="none" strike="noStrike">
                <a:solidFill>
                  <a:srgbClr val="A39A8C"/>
                </a:solidFill>
                <a:latin typeface="Calibri"/>
                <a:ea typeface="Calibri"/>
                <a:cs typeface="Calibri"/>
                <a:sym typeface="Calibri"/>
              </a:rPr>
              <a:t>gpasswd -M alice,bob,carol admins sets that group's whole membership in one command, not one user at a time.</a:t>
            </a:r>
            <a:endParaRPr b="0" i="0" sz="800" u="none" cap="none" strike="noStrike">
              <a:solidFill>
                <a:schemeClr val="dk1"/>
              </a:solidFill>
              <a:latin typeface="Calibri"/>
              <a:ea typeface="Calibri"/>
              <a:cs typeface="Calibri"/>
              <a:sym typeface="Calibri"/>
            </a:endParaRPr>
          </a:p>
        </p:txBody>
      </p:sp>
      <p:sp>
        <p:nvSpPr>
          <p:cNvPr id="551" name="Google Shape;551;p32"/>
          <p:cNvSpPr/>
          <p:nvPr/>
        </p:nvSpPr>
        <p:spPr>
          <a:xfrm>
            <a:off x="342900" y="2914650"/>
            <a:ext cx="80924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Other batch tools worth knowing</a:t>
            </a:r>
            <a:endParaRPr b="0" i="0" sz="1000" u="none" cap="none" strike="noStrike">
              <a:solidFill>
                <a:schemeClr val="dk1"/>
              </a:solidFill>
              <a:latin typeface="Calibri"/>
              <a:ea typeface="Calibri"/>
              <a:cs typeface="Calibri"/>
              <a:sym typeface="Calibri"/>
            </a:endParaRPr>
          </a:p>
        </p:txBody>
      </p:sp>
      <p:sp>
        <p:nvSpPr>
          <p:cNvPr id="552" name="Google Shape;552;p32"/>
          <p:cNvSpPr/>
          <p:nvPr/>
        </p:nvSpPr>
        <p:spPr>
          <a:xfrm>
            <a:off x="342900" y="3188970"/>
            <a:ext cx="233172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AD4C4"/>
              </a:buClr>
              <a:buSzPts val="900"/>
              <a:buFont typeface="Consolas"/>
              <a:buNone/>
            </a:pPr>
            <a:r>
              <a:rPr b="1" i="0" lang="en" sz="900" u="none" cap="none" strike="noStrike">
                <a:solidFill>
                  <a:srgbClr val="4AD4C4"/>
                </a:solidFill>
                <a:latin typeface="Consolas"/>
                <a:ea typeface="Consolas"/>
                <a:cs typeface="Consolas"/>
                <a:sym typeface="Consolas"/>
              </a:rPr>
              <a:t>chpasswd</a:t>
            </a:r>
            <a:endParaRPr b="0" i="0" sz="900" u="none" cap="none" strike="noStrike">
              <a:solidFill>
                <a:schemeClr val="dk1"/>
              </a:solidFill>
              <a:latin typeface="Calibri"/>
              <a:ea typeface="Calibri"/>
              <a:cs typeface="Calibri"/>
              <a:sym typeface="Calibri"/>
            </a:endParaRPr>
          </a:p>
        </p:txBody>
      </p:sp>
      <p:sp>
        <p:nvSpPr>
          <p:cNvPr id="553" name="Google Shape;553;p32"/>
          <p:cNvSpPr/>
          <p:nvPr/>
        </p:nvSpPr>
        <p:spPr>
          <a:xfrm>
            <a:off x="2674620" y="3188970"/>
            <a:ext cx="576072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Reads username:password pairs from stdin. Resets many passwords in one pass.</a:t>
            </a:r>
            <a:endParaRPr b="0" i="0" sz="800" u="none" cap="none" strike="noStrike">
              <a:solidFill>
                <a:schemeClr val="dk1"/>
              </a:solidFill>
              <a:latin typeface="Calibri"/>
              <a:ea typeface="Calibri"/>
              <a:cs typeface="Calibri"/>
              <a:sym typeface="Calibri"/>
            </a:endParaRPr>
          </a:p>
        </p:txBody>
      </p:sp>
      <p:sp>
        <p:nvSpPr>
          <p:cNvPr id="554" name="Google Shape;554;p32"/>
          <p:cNvSpPr/>
          <p:nvPr/>
        </p:nvSpPr>
        <p:spPr>
          <a:xfrm>
            <a:off x="342900" y="3531870"/>
            <a:ext cx="233172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AD4C4"/>
              </a:buClr>
              <a:buSzPts val="900"/>
              <a:buFont typeface="Consolas"/>
              <a:buNone/>
            </a:pPr>
            <a:r>
              <a:rPr b="1" i="0" lang="en" sz="900" u="none" cap="none" strike="noStrike">
                <a:solidFill>
                  <a:srgbClr val="4AD4C4"/>
                </a:solidFill>
                <a:latin typeface="Consolas"/>
                <a:ea typeface="Consolas"/>
                <a:cs typeface="Consolas"/>
                <a:sym typeface="Consolas"/>
              </a:rPr>
              <a:t>newusers</a:t>
            </a:r>
            <a:endParaRPr b="0" i="0" sz="900" u="none" cap="none" strike="noStrike">
              <a:solidFill>
                <a:schemeClr val="dk1"/>
              </a:solidFill>
              <a:latin typeface="Calibri"/>
              <a:ea typeface="Calibri"/>
              <a:cs typeface="Calibri"/>
              <a:sym typeface="Calibri"/>
            </a:endParaRPr>
          </a:p>
        </p:txBody>
      </p:sp>
      <p:sp>
        <p:nvSpPr>
          <p:cNvPr id="555" name="Google Shape;555;p32"/>
          <p:cNvSpPr/>
          <p:nvPr/>
        </p:nvSpPr>
        <p:spPr>
          <a:xfrm>
            <a:off x="2674620" y="3531870"/>
            <a:ext cx="576072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Reads a passwd-style file and creates or updates many accounts at once.</a:t>
            </a:r>
            <a:endParaRPr b="0" i="0" sz="800" u="none" cap="none" strike="noStrike">
              <a:solidFill>
                <a:schemeClr val="dk1"/>
              </a:solidFill>
              <a:latin typeface="Calibri"/>
              <a:ea typeface="Calibri"/>
              <a:cs typeface="Calibri"/>
              <a:sym typeface="Calibri"/>
            </a:endParaRPr>
          </a:p>
        </p:txBody>
      </p:sp>
      <p:sp>
        <p:nvSpPr>
          <p:cNvPr id="556" name="Google Shape;556;p32"/>
          <p:cNvSpPr/>
          <p:nvPr/>
        </p:nvSpPr>
        <p:spPr>
          <a:xfrm>
            <a:off x="342900" y="3874770"/>
            <a:ext cx="233172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AD4C4"/>
              </a:buClr>
              <a:buSzPts val="900"/>
              <a:buFont typeface="Consolas"/>
              <a:buNone/>
            </a:pPr>
            <a:r>
              <a:rPr b="1" i="0" lang="en" sz="900" u="none" cap="none" strike="noStrike">
                <a:solidFill>
                  <a:srgbClr val="4AD4C4"/>
                </a:solidFill>
                <a:latin typeface="Consolas"/>
                <a:ea typeface="Consolas"/>
                <a:cs typeface="Consolas"/>
                <a:sym typeface="Consolas"/>
              </a:rPr>
              <a:t>pwck / grpck</a:t>
            </a:r>
            <a:endParaRPr b="0" i="0" sz="900" u="none" cap="none" strike="noStrike">
              <a:solidFill>
                <a:schemeClr val="dk1"/>
              </a:solidFill>
              <a:latin typeface="Calibri"/>
              <a:ea typeface="Calibri"/>
              <a:cs typeface="Calibri"/>
              <a:sym typeface="Calibri"/>
            </a:endParaRPr>
          </a:p>
        </p:txBody>
      </p:sp>
      <p:sp>
        <p:nvSpPr>
          <p:cNvPr id="557" name="Google Shape;557;p32"/>
          <p:cNvSpPr/>
          <p:nvPr/>
        </p:nvSpPr>
        <p:spPr>
          <a:xfrm>
            <a:off x="2674620" y="3874770"/>
            <a:ext cx="576072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Check /etc/passwd, /etc/shadow, /etc/group, and /etc/gshadow for consistency.</a:t>
            </a:r>
            <a:endParaRPr b="0" i="0" sz="800" u="none" cap="none" strike="noStrike">
              <a:solidFill>
                <a:schemeClr val="dk1"/>
              </a:solidFill>
              <a:latin typeface="Calibri"/>
              <a:ea typeface="Calibri"/>
              <a:cs typeface="Calibri"/>
              <a:sym typeface="Calibri"/>
            </a:endParaRPr>
          </a:p>
        </p:txBody>
      </p:sp>
      <p:sp>
        <p:nvSpPr>
          <p:cNvPr id="558" name="Google Shape;558;p32"/>
          <p:cNvSpPr/>
          <p:nvPr/>
        </p:nvSpPr>
        <p:spPr>
          <a:xfrm>
            <a:off x="342900" y="4217670"/>
            <a:ext cx="233172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AD4C4"/>
              </a:buClr>
              <a:buSzPts val="900"/>
              <a:buFont typeface="Consolas"/>
              <a:buNone/>
            </a:pPr>
            <a:r>
              <a:rPr b="1" i="0" lang="en" sz="900" u="none" cap="none" strike="noStrike">
                <a:solidFill>
                  <a:srgbClr val="4AD4C4"/>
                </a:solidFill>
                <a:latin typeface="Consolas"/>
                <a:ea typeface="Consolas"/>
                <a:cs typeface="Consolas"/>
                <a:sym typeface="Consolas"/>
              </a:rPr>
              <a:t>usermod -aG g1,g2 user</a:t>
            </a:r>
            <a:endParaRPr b="0" i="0" sz="900" u="none" cap="none" strike="noStrike">
              <a:solidFill>
                <a:schemeClr val="dk1"/>
              </a:solidFill>
              <a:latin typeface="Calibri"/>
              <a:ea typeface="Calibri"/>
              <a:cs typeface="Calibri"/>
              <a:sym typeface="Calibri"/>
            </a:endParaRPr>
          </a:p>
        </p:txBody>
      </p:sp>
      <p:sp>
        <p:nvSpPr>
          <p:cNvPr id="559" name="Google Shape;559;p32"/>
          <p:cNvSpPr/>
          <p:nvPr/>
        </p:nvSpPr>
        <p:spPr>
          <a:xfrm>
            <a:off x="2674620" y="4217670"/>
            <a:ext cx="576072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Add one user to several groups in a single command.</a:t>
            </a:r>
            <a:endParaRPr b="0" i="0" sz="800" u="none" cap="none" strike="noStrike">
              <a:solidFill>
                <a:schemeClr val="dk1"/>
              </a:solidFill>
              <a:latin typeface="Calibri"/>
              <a:ea typeface="Calibri"/>
              <a:cs typeface="Calibri"/>
              <a:sym typeface="Calibri"/>
            </a:endParaRPr>
          </a:p>
        </p:txBody>
      </p:sp>
      <p:sp>
        <p:nvSpPr>
          <p:cNvPr id="560" name="Google Shape;560;p32"/>
          <p:cNvSpPr/>
          <p:nvPr/>
        </p:nvSpPr>
        <p:spPr>
          <a:xfrm>
            <a:off x="342900" y="4629150"/>
            <a:ext cx="8455914"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A39A8C"/>
              </a:buClr>
              <a:buSzPts val="700"/>
              <a:buFont typeface="Calibri"/>
              <a:buNone/>
            </a:pPr>
            <a:r>
              <a:rPr b="0" i="1" lang="en" sz="700" u="none" cap="none" strike="noStrike">
                <a:solidFill>
                  <a:srgbClr val="A39A8C"/>
                </a:solidFill>
                <a:latin typeface="Calibri"/>
                <a:ea typeface="Calibri"/>
                <a:cs typeface="Calibri"/>
                <a:sym typeface="Calibri"/>
              </a:rPr>
              <a:t>Source: gpasswd(1), Linux man-pages. Part of the shadow-utils package.</a:t>
            </a:r>
            <a:endParaRPr b="0" i="0" sz="700" u="none" cap="none" strike="noStrike">
              <a:solidFill>
                <a:schemeClr val="dk1"/>
              </a:solidFill>
              <a:latin typeface="Calibri"/>
              <a:ea typeface="Calibri"/>
              <a:cs typeface="Calibri"/>
              <a:sym typeface="Calibri"/>
            </a:endParaRPr>
          </a:p>
        </p:txBody>
      </p:sp>
      <p:sp>
        <p:nvSpPr>
          <p:cNvPr id="561" name="Google Shape;561;p32"/>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GROUP AND BATCH MANAGEMENT</a:t>
            </a:r>
            <a:endParaRPr b="0" i="0" sz="700" u="none" cap="none" strike="noStrike">
              <a:solidFill>
                <a:schemeClr val="dk1"/>
              </a:solidFill>
              <a:latin typeface="Calibri"/>
              <a:ea typeface="Calibri"/>
              <a:cs typeface="Calibri"/>
              <a:sym typeface="Calibri"/>
            </a:endParaRPr>
          </a:p>
        </p:txBody>
      </p:sp>
      <p:sp>
        <p:nvSpPr>
          <p:cNvPr id="562" name="Google Shape;562;p32"/>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
        <p:nvSpPr>
          <p:cNvPr id="563" name="Google Shape;563;p32"/>
          <p:cNvSpPr/>
          <p:nvPr/>
        </p:nvSpPr>
        <p:spPr>
          <a:xfrm>
            <a:off x="7600950" y="342900"/>
            <a:ext cx="1200150" cy="292100"/>
          </a:xfrm>
          <a:prstGeom prst="roundRect">
            <a:avLst>
              <a:gd fmla="val 50000" name="adj"/>
            </a:avLst>
          </a:prstGeom>
          <a:solidFill>
            <a:srgbClr val="1C7268"/>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000" u="none" cap="none" strike="noStrike">
                <a:solidFill>
                  <a:srgbClr val="FFFFFF"/>
                </a:solidFill>
                <a:latin typeface="Calibri"/>
                <a:ea typeface="Calibri"/>
                <a:cs typeface="Calibri"/>
                <a:sym typeface="Calibri"/>
              </a:rPr>
              <a:t>LINUX</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568" name="Shape 568"/>
        <p:cNvGrpSpPr/>
        <p:nvPr/>
      </p:nvGrpSpPr>
      <p:grpSpPr>
        <a:xfrm>
          <a:off x="0" y="0"/>
          <a:ext cx="0" cy="0"/>
          <a:chOff x="0" y="0"/>
          <a:chExt cx="0" cy="0"/>
        </a:xfrm>
      </p:grpSpPr>
      <p:sp>
        <p:nvSpPr>
          <p:cNvPr id="569" name="Google Shape;569;p33"/>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USER ADMINISTRATION</a:t>
            </a:r>
            <a:endParaRPr b="0" i="0" sz="1000" u="none" cap="none" strike="noStrike">
              <a:solidFill>
                <a:schemeClr val="dk1"/>
              </a:solidFill>
              <a:latin typeface="Calibri"/>
              <a:ea typeface="Calibri"/>
              <a:cs typeface="Calibri"/>
              <a:sym typeface="Calibri"/>
            </a:endParaRPr>
          </a:p>
        </p:txBody>
      </p:sp>
      <p:sp>
        <p:nvSpPr>
          <p:cNvPr id="570" name="Google Shape;570;p33"/>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300"/>
              <a:buFont typeface="Cambria"/>
              <a:buNone/>
            </a:pPr>
            <a:r>
              <a:rPr b="1" i="0" lang="en" sz="2300" u="none" cap="none" strike="noStrike">
                <a:solidFill>
                  <a:srgbClr val="FFFFFF"/>
                </a:solidFill>
                <a:latin typeface="Cambria"/>
                <a:ea typeface="Cambria"/>
                <a:cs typeface="Cambria"/>
                <a:sym typeface="Cambria"/>
              </a:rPr>
              <a:t>Generating passwords quickly</a:t>
            </a:r>
            <a:endParaRPr b="0" i="0" sz="2300" u="none" cap="none" strike="noStrike">
              <a:solidFill>
                <a:schemeClr val="dk1"/>
              </a:solidFill>
              <a:latin typeface="Calibri"/>
              <a:ea typeface="Calibri"/>
              <a:cs typeface="Calibri"/>
              <a:sym typeface="Calibri"/>
            </a:endParaRPr>
          </a:p>
        </p:txBody>
      </p:sp>
      <p:sp>
        <p:nvSpPr>
          <p:cNvPr id="571" name="Google Shape;571;p33"/>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6E1D6"/>
              </a:buClr>
              <a:buSzPts val="1100"/>
              <a:buFont typeface="Calibri"/>
              <a:buNone/>
            </a:pPr>
            <a:r>
              <a:t/>
            </a:r>
            <a:endParaRPr b="0" i="0" sz="1100" u="none" cap="none" strike="noStrike">
              <a:solidFill>
                <a:schemeClr val="dk1"/>
              </a:solidFill>
              <a:latin typeface="Calibri"/>
              <a:ea typeface="Calibri"/>
              <a:cs typeface="Calibri"/>
              <a:sym typeface="Calibri"/>
            </a:endParaRPr>
          </a:p>
        </p:txBody>
      </p:sp>
      <p:sp>
        <p:nvSpPr>
          <p:cNvPr id="572" name="Google Shape;572;p33"/>
          <p:cNvSpPr/>
          <p:nvPr/>
        </p:nvSpPr>
        <p:spPr>
          <a:xfrm>
            <a:off x="161225" y="1426470"/>
            <a:ext cx="8455800" cy="2126100"/>
          </a:xfrm>
          <a:prstGeom prst="roundRect">
            <a:avLst>
              <a:gd fmla="val 1935" name="adj"/>
            </a:avLst>
          </a:prstGeom>
          <a:solidFill>
            <a:srgbClr val="1B1E1D"/>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3" name="Google Shape;573;p33"/>
          <p:cNvSpPr/>
          <p:nvPr/>
        </p:nvSpPr>
        <p:spPr>
          <a:xfrm>
            <a:off x="483414" y="1752995"/>
            <a:ext cx="8154300" cy="1680300"/>
          </a:xfrm>
          <a:prstGeom prst="rect">
            <a:avLst/>
          </a:prstGeom>
          <a:noFill/>
          <a:ln>
            <a:noFill/>
          </a:ln>
        </p:spPr>
        <p:txBody>
          <a:bodyPr anchorCtr="0" anchor="ctr" bIns="0" lIns="0" spcFirstLastPara="1" rIns="0" wrap="square" tIns="0">
            <a:noAutofit/>
          </a:bodyPr>
          <a:lstStyle/>
          <a:p>
            <a:pPr indent="0" lvl="0" marL="0" marR="0" rtl="0" algn="l">
              <a:lnSpc>
                <a:spcPct val="146153"/>
              </a:lnSpc>
              <a:spcBef>
                <a:spcPts val="0"/>
              </a:spcBef>
              <a:spcAft>
                <a:spcPts val="0"/>
              </a:spcAft>
              <a:buClr>
                <a:srgbClr val="4AD4C4"/>
              </a:buClr>
              <a:buSzPts val="1000"/>
              <a:buFont typeface="Consolas"/>
              <a:buNone/>
            </a:pPr>
            <a:r>
              <a:rPr b="0" i="0" lang="en" sz="1000" u="none" cap="none" strike="noStrike">
                <a:solidFill>
                  <a:srgbClr val="4AD4C4"/>
                </a:solidFill>
                <a:latin typeface="Consolas"/>
                <a:ea typeface="Consolas"/>
                <a:cs typeface="Consolas"/>
                <a:sym typeface="Consolas"/>
              </a:rPr>
              <a:t>pwgen -sy 20 1</a:t>
            </a:r>
            <a:br>
              <a:rPr b="0" i="0" lang="en" sz="1000" u="none" cap="none" strike="noStrike">
                <a:solidFill>
                  <a:srgbClr val="4AD4C4"/>
                </a:solidFill>
                <a:latin typeface="Consolas"/>
                <a:ea typeface="Consolas"/>
                <a:cs typeface="Consolas"/>
                <a:sym typeface="Consolas"/>
              </a:rPr>
            </a:br>
            <a:r>
              <a:rPr b="0" i="0" lang="en" sz="1000" u="none" cap="none" strike="noStrike">
                <a:solidFill>
                  <a:srgbClr val="A39A8C"/>
                </a:solidFill>
                <a:latin typeface="Consolas"/>
                <a:ea typeface="Consolas"/>
                <a:cs typeface="Consolas"/>
                <a:sym typeface="Consolas"/>
              </a:rPr>
              <a:t>  # 20 characters, secure, with symbols</a:t>
            </a:r>
            <a:br>
              <a:rPr b="0" i="0" lang="en" sz="1000" u="none" cap="none" strike="noStrike">
                <a:solidFill>
                  <a:srgbClr val="A39A8C"/>
                </a:solidFill>
                <a:latin typeface="Consolas"/>
                <a:ea typeface="Consolas"/>
                <a:cs typeface="Consolas"/>
                <a:sym typeface="Consolas"/>
              </a:rPr>
            </a:br>
            <a:br>
              <a:rPr b="0" i="0" lang="en" sz="1000" u="none" cap="none" strike="noStrike">
                <a:solidFill>
                  <a:srgbClr val="A39A8C"/>
                </a:solidFill>
                <a:latin typeface="Consolas"/>
                <a:ea typeface="Consolas"/>
                <a:cs typeface="Consolas"/>
                <a:sym typeface="Consolas"/>
              </a:rPr>
            </a:br>
            <a:r>
              <a:rPr b="0" i="0" lang="en" sz="1000" u="none" cap="none" strike="noStrike">
                <a:solidFill>
                  <a:srgbClr val="4AD4C4"/>
                </a:solidFill>
                <a:latin typeface="Consolas"/>
                <a:ea typeface="Consolas"/>
                <a:cs typeface="Consolas"/>
                <a:sym typeface="Consolas"/>
              </a:rPr>
              <a:t>openssl rand -base64 16</a:t>
            </a:r>
            <a:br>
              <a:rPr b="0" i="0" lang="en" sz="1000" u="none" cap="none" strike="noStrike">
                <a:solidFill>
                  <a:srgbClr val="4AD4C4"/>
                </a:solidFill>
                <a:latin typeface="Consolas"/>
                <a:ea typeface="Consolas"/>
                <a:cs typeface="Consolas"/>
                <a:sym typeface="Consolas"/>
              </a:rPr>
            </a:br>
            <a:r>
              <a:rPr b="0" i="0" lang="en" sz="1000" u="none" cap="none" strike="noStrike">
                <a:solidFill>
                  <a:srgbClr val="A39A8C"/>
                </a:solidFill>
                <a:latin typeface="Consolas"/>
                <a:ea typeface="Consolas"/>
                <a:cs typeface="Consolas"/>
                <a:sym typeface="Consolas"/>
              </a:rPr>
              <a:t>  # 16 random bytes, base64 encoded</a:t>
            </a:r>
            <a:br>
              <a:rPr b="0" i="0" lang="en" sz="1000" u="none" cap="none" strike="noStrike">
                <a:solidFill>
                  <a:srgbClr val="A39A8C"/>
                </a:solidFill>
                <a:latin typeface="Consolas"/>
                <a:ea typeface="Consolas"/>
                <a:cs typeface="Consolas"/>
                <a:sym typeface="Consolas"/>
              </a:rPr>
            </a:br>
            <a:br>
              <a:rPr b="0" i="0" lang="en" sz="1000" u="none" cap="none" strike="noStrike">
                <a:solidFill>
                  <a:srgbClr val="A39A8C"/>
                </a:solidFill>
                <a:latin typeface="Consolas"/>
                <a:ea typeface="Consolas"/>
                <a:cs typeface="Consolas"/>
                <a:sym typeface="Consolas"/>
              </a:rPr>
            </a:br>
            <a:r>
              <a:rPr b="0" i="0" lang="en" sz="1000" u="none" cap="none" strike="noStrike">
                <a:solidFill>
                  <a:srgbClr val="4AD4C4"/>
                </a:solidFill>
                <a:latin typeface="Consolas"/>
                <a:ea typeface="Consolas"/>
                <a:cs typeface="Consolas"/>
                <a:sym typeface="Consolas"/>
              </a:rPr>
              <a:t>tr -dc 'A-Za-z0-9!@#%' &lt;/dev/urandom | head -c 20; echo</a:t>
            </a:r>
            <a:br>
              <a:rPr b="0" i="0" lang="en" sz="1000" u="none" cap="none" strike="noStrike">
                <a:solidFill>
                  <a:srgbClr val="4AD4C4"/>
                </a:solidFill>
                <a:latin typeface="Consolas"/>
                <a:ea typeface="Consolas"/>
                <a:cs typeface="Consolas"/>
                <a:sym typeface="Consolas"/>
              </a:rPr>
            </a:br>
            <a:r>
              <a:rPr b="0" i="0" lang="en" sz="1000" u="none" cap="none" strike="noStrike">
                <a:solidFill>
                  <a:srgbClr val="A39A8C"/>
                </a:solidFill>
                <a:latin typeface="Consolas"/>
                <a:ea typeface="Consolas"/>
                <a:cs typeface="Consolas"/>
                <a:sym typeface="Consolas"/>
              </a:rPr>
              <a:t>  # no extra tools required</a:t>
            </a:r>
            <a:br>
              <a:rPr b="0" i="0" lang="en" sz="1000" u="none" cap="none" strike="noStrike">
                <a:solidFill>
                  <a:srgbClr val="A39A8C"/>
                </a:solidFill>
                <a:latin typeface="Consolas"/>
                <a:ea typeface="Consolas"/>
                <a:cs typeface="Consolas"/>
                <a:sym typeface="Consolas"/>
              </a:rPr>
            </a:br>
            <a:br>
              <a:rPr b="0" i="0" lang="en" sz="1000" u="none" cap="none" strike="noStrike">
                <a:solidFill>
                  <a:srgbClr val="A39A8C"/>
                </a:solidFill>
                <a:latin typeface="Consolas"/>
                <a:ea typeface="Consolas"/>
                <a:cs typeface="Consolas"/>
                <a:sym typeface="Consolas"/>
              </a:rPr>
            </a:br>
            <a:r>
              <a:rPr b="0" i="0" lang="en" sz="1000" u="none" cap="none" strike="noStrike">
                <a:solidFill>
                  <a:srgbClr val="4AD4C4"/>
                </a:solidFill>
                <a:latin typeface="Consolas"/>
                <a:ea typeface="Consolas"/>
                <a:cs typeface="Consolas"/>
                <a:sym typeface="Consolas"/>
              </a:rPr>
              <a:t>mkpasswd -m yescrypt</a:t>
            </a:r>
            <a:br>
              <a:rPr b="0" i="0" lang="en" sz="1000" u="none" cap="none" strike="noStrike">
                <a:solidFill>
                  <a:srgbClr val="4AD4C4"/>
                </a:solidFill>
                <a:latin typeface="Consolas"/>
                <a:ea typeface="Consolas"/>
                <a:cs typeface="Consolas"/>
                <a:sym typeface="Consolas"/>
              </a:rPr>
            </a:br>
            <a:r>
              <a:rPr b="0" i="0" lang="en" sz="1000" u="none" cap="none" strike="noStrike">
                <a:solidFill>
                  <a:srgbClr val="A39A8C"/>
                </a:solidFill>
                <a:latin typeface="Consolas"/>
                <a:ea typeface="Consolas"/>
                <a:cs typeface="Consolas"/>
                <a:sym typeface="Consolas"/>
              </a:rPr>
              <a:t>  # hash a password for /etc/shadow directly</a:t>
            </a:r>
            <a:endParaRPr b="0" i="0" sz="1000" u="none" cap="none" strike="noStrike">
              <a:solidFill>
                <a:schemeClr val="dk1"/>
              </a:solidFill>
              <a:latin typeface="Calibri"/>
              <a:ea typeface="Calibri"/>
              <a:cs typeface="Calibri"/>
              <a:sym typeface="Calibri"/>
            </a:endParaRPr>
          </a:p>
        </p:txBody>
      </p:sp>
      <p:sp>
        <p:nvSpPr>
          <p:cNvPr id="574" name="Google Shape;574;p33"/>
          <p:cNvSpPr/>
          <p:nvPr/>
        </p:nvSpPr>
        <p:spPr>
          <a:xfrm>
            <a:off x="342900" y="3737610"/>
            <a:ext cx="8092440" cy="41148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900"/>
              <a:buFont typeface="Calibri"/>
              <a:buNone/>
            </a:pPr>
            <a:r>
              <a:rPr b="0" i="1" lang="en" sz="900" u="none" cap="none" strike="noStrike">
                <a:solidFill>
                  <a:srgbClr val="E6E1D6"/>
                </a:solidFill>
                <a:latin typeface="Calibri"/>
                <a:ea typeface="Calibri"/>
                <a:cs typeface="Calibri"/>
                <a:sym typeface="Calibri"/>
              </a:rPr>
              <a:t>On Windows, PowerShell's Add-Type with System.Web can call GeneratePassword, or just use a password manager's generator. Never reuse a generated password across accounts.</a:t>
            </a:r>
            <a:endParaRPr b="0" i="0" sz="900" u="none" cap="none" strike="noStrike">
              <a:solidFill>
                <a:schemeClr val="dk1"/>
              </a:solidFill>
              <a:latin typeface="Calibri"/>
              <a:ea typeface="Calibri"/>
              <a:cs typeface="Calibri"/>
              <a:sym typeface="Calibri"/>
            </a:endParaRPr>
          </a:p>
        </p:txBody>
      </p:sp>
      <p:sp>
        <p:nvSpPr>
          <p:cNvPr id="575" name="Google Shape;575;p33"/>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GENERATING PASSWORDS</a:t>
            </a:r>
            <a:endParaRPr b="0" i="0" sz="700" u="none" cap="none" strike="noStrike">
              <a:solidFill>
                <a:schemeClr val="dk1"/>
              </a:solidFill>
              <a:latin typeface="Calibri"/>
              <a:ea typeface="Calibri"/>
              <a:cs typeface="Calibri"/>
              <a:sym typeface="Calibri"/>
            </a:endParaRPr>
          </a:p>
        </p:txBody>
      </p:sp>
      <p:sp>
        <p:nvSpPr>
          <p:cNvPr id="576" name="Google Shape;576;p33"/>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
        <p:nvSpPr>
          <p:cNvPr id="577" name="Google Shape;577;p33"/>
          <p:cNvSpPr/>
          <p:nvPr/>
        </p:nvSpPr>
        <p:spPr>
          <a:xfrm>
            <a:off x="7600950" y="342900"/>
            <a:ext cx="1200150" cy="292100"/>
          </a:xfrm>
          <a:prstGeom prst="roundRect">
            <a:avLst>
              <a:gd fmla="val 50000" name="adj"/>
            </a:avLst>
          </a:prstGeom>
          <a:solidFill>
            <a:srgbClr val="1C7268"/>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000" u="none" cap="none" strike="noStrike">
                <a:solidFill>
                  <a:srgbClr val="FFFFFF"/>
                </a:solidFill>
                <a:latin typeface="Calibri"/>
                <a:ea typeface="Calibri"/>
                <a:cs typeface="Calibri"/>
                <a:sym typeface="Calibri"/>
              </a:rPr>
              <a:t>LINUX</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582" name="Shape 582"/>
        <p:cNvGrpSpPr/>
        <p:nvPr/>
      </p:nvGrpSpPr>
      <p:grpSpPr>
        <a:xfrm>
          <a:off x="0" y="0"/>
          <a:ext cx="0" cy="0"/>
          <a:chOff x="0" y="0"/>
          <a:chExt cx="0" cy="0"/>
        </a:xfrm>
      </p:grpSpPr>
      <p:sp>
        <p:nvSpPr>
          <p:cNvPr id="583" name="Google Shape;583;p34"/>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ADMINISTRATION RIGHTS</a:t>
            </a:r>
            <a:endParaRPr b="0" i="0" sz="1000" u="none" cap="none" strike="noStrike">
              <a:solidFill>
                <a:schemeClr val="dk1"/>
              </a:solidFill>
              <a:latin typeface="Calibri"/>
              <a:ea typeface="Calibri"/>
              <a:cs typeface="Calibri"/>
              <a:sym typeface="Calibri"/>
            </a:endParaRPr>
          </a:p>
        </p:txBody>
      </p:sp>
      <p:sp>
        <p:nvSpPr>
          <p:cNvPr id="584" name="Google Shape;584;p34"/>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300"/>
              <a:buFont typeface="Cambria"/>
              <a:buNone/>
            </a:pPr>
            <a:r>
              <a:rPr b="1" i="0" lang="en" sz="2300" u="none" cap="none" strike="noStrike">
                <a:solidFill>
                  <a:srgbClr val="FFFFFF"/>
                </a:solidFill>
                <a:latin typeface="Cambria"/>
                <a:ea typeface="Cambria"/>
                <a:cs typeface="Cambria"/>
                <a:sym typeface="Cambria"/>
              </a:rPr>
              <a:t>sudo: temporary root, one command at a time</a:t>
            </a:r>
            <a:endParaRPr b="0" i="0" sz="2300" u="none" cap="none" strike="noStrike">
              <a:solidFill>
                <a:schemeClr val="dk1"/>
              </a:solidFill>
              <a:latin typeface="Calibri"/>
              <a:ea typeface="Calibri"/>
              <a:cs typeface="Calibri"/>
              <a:sym typeface="Calibri"/>
            </a:endParaRPr>
          </a:p>
        </p:txBody>
      </p:sp>
      <p:sp>
        <p:nvSpPr>
          <p:cNvPr id="585" name="Google Shape;585;p34"/>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6E1D6"/>
              </a:buClr>
              <a:buSzPts val="1100"/>
              <a:buFont typeface="Calibri"/>
              <a:buNone/>
            </a:pPr>
            <a:r>
              <a:rPr b="0" i="0" lang="en" sz="1100" u="none" cap="none" strike="noStrike">
                <a:solidFill>
                  <a:srgbClr val="E6E1D6"/>
                </a:solidFill>
                <a:latin typeface="Calibri"/>
                <a:ea typeface="Calibri"/>
                <a:cs typeface="Calibri"/>
                <a:sym typeface="Calibri"/>
              </a:rPr>
              <a:t>A short lived escalation, checked and logged on every use</a:t>
            </a:r>
            <a:endParaRPr b="0" i="0" sz="1100" u="none" cap="none" strike="noStrike">
              <a:solidFill>
                <a:schemeClr val="dk1"/>
              </a:solidFill>
              <a:latin typeface="Calibri"/>
              <a:ea typeface="Calibri"/>
              <a:cs typeface="Calibri"/>
              <a:sym typeface="Calibri"/>
            </a:endParaRPr>
          </a:p>
        </p:txBody>
      </p:sp>
      <p:sp>
        <p:nvSpPr>
          <p:cNvPr id="586" name="Google Shape;586;p34"/>
          <p:cNvSpPr/>
          <p:nvPr/>
        </p:nvSpPr>
        <p:spPr>
          <a:xfrm>
            <a:off x="342900" y="1543050"/>
            <a:ext cx="1563624" cy="1371600"/>
          </a:xfrm>
          <a:prstGeom prst="roundRect">
            <a:avLst>
              <a:gd fmla="val 4000" name="adj"/>
            </a:avLst>
          </a:prstGeom>
          <a:solidFill>
            <a:srgbClr val="242826"/>
          </a:solidFill>
          <a:ln cap="flat" cmpd="sng" w="12700">
            <a:solidFill>
              <a:srgbClr val="3A3E3B"/>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7" name="Google Shape;587;p34"/>
          <p:cNvSpPr/>
          <p:nvPr/>
        </p:nvSpPr>
        <p:spPr>
          <a:xfrm>
            <a:off x="936117" y="171450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users-white.png" id="588" name="Google Shape;588;p34"/>
          <p:cNvPicPr preferRelativeResize="0"/>
          <p:nvPr/>
        </p:nvPicPr>
        <p:blipFill rotWithShape="1">
          <a:blip r:embed="rId3">
            <a:alphaModFix/>
          </a:blip>
          <a:srcRect b="0" l="0" r="0" t="0"/>
          <a:stretch/>
        </p:blipFill>
        <p:spPr>
          <a:xfrm>
            <a:off x="1034186" y="1812569"/>
            <a:ext cx="181051" cy="181051"/>
          </a:xfrm>
          <a:prstGeom prst="rect">
            <a:avLst/>
          </a:prstGeom>
          <a:noFill/>
          <a:ln>
            <a:noFill/>
          </a:ln>
        </p:spPr>
      </p:pic>
      <p:sp>
        <p:nvSpPr>
          <p:cNvPr id="589" name="Google Shape;589;p34"/>
          <p:cNvSpPr/>
          <p:nvPr/>
        </p:nvSpPr>
        <p:spPr>
          <a:xfrm>
            <a:off x="425196" y="2194560"/>
            <a:ext cx="1399032" cy="377190"/>
          </a:xfrm>
          <a:prstGeom prst="rect">
            <a:avLst/>
          </a:prstGeom>
          <a:noFill/>
          <a:ln>
            <a:noFill/>
          </a:ln>
        </p:spPr>
        <p:txBody>
          <a:bodyPr anchorCtr="0" anchor="ctr" bIns="0" lIns="0" spcFirstLastPara="1" rIns="0" wrap="square" tIns="0">
            <a:noAutofit/>
          </a:bodyPr>
          <a:lstStyle/>
          <a:p>
            <a:pPr indent="0" lvl="0" marL="0" marR="0" rtl="0" algn="ctr">
              <a:lnSpc>
                <a:spcPct val="113043"/>
              </a:lnSpc>
              <a:spcBef>
                <a:spcPts val="0"/>
              </a:spcBef>
              <a:spcAft>
                <a:spcPts val="0"/>
              </a:spcAft>
              <a:buClr>
                <a:srgbClr val="FFFFFF"/>
              </a:buClr>
              <a:buSzPts val="900"/>
              <a:buFont typeface="Calibri"/>
              <a:buNone/>
            </a:pPr>
            <a:r>
              <a:rPr b="1" i="0" lang="en" sz="900" u="none" cap="none" strike="noStrike">
                <a:solidFill>
                  <a:srgbClr val="FFFFFF"/>
                </a:solidFill>
                <a:latin typeface="Calibri"/>
                <a:ea typeface="Calibri"/>
                <a:cs typeface="Calibri"/>
                <a:sym typeface="Calibri"/>
              </a:rPr>
              <a:t>User runs a command</a:t>
            </a:r>
            <a:endParaRPr b="0" i="0" sz="900" u="none" cap="none" strike="noStrike">
              <a:solidFill>
                <a:schemeClr val="dk1"/>
              </a:solidFill>
              <a:latin typeface="Calibri"/>
              <a:ea typeface="Calibri"/>
              <a:cs typeface="Calibri"/>
              <a:sym typeface="Calibri"/>
            </a:endParaRPr>
          </a:p>
        </p:txBody>
      </p:sp>
      <p:sp>
        <p:nvSpPr>
          <p:cNvPr id="590" name="Google Shape;590;p34"/>
          <p:cNvSpPr/>
          <p:nvPr/>
        </p:nvSpPr>
        <p:spPr>
          <a:xfrm>
            <a:off x="425196" y="2571750"/>
            <a:ext cx="1399032" cy="30861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700"/>
              <a:buFont typeface="Consolas"/>
              <a:buNone/>
            </a:pPr>
            <a:r>
              <a:rPr b="0" i="0" lang="en" sz="700" u="none" cap="none" strike="noStrike">
                <a:solidFill>
                  <a:srgbClr val="4AD4C4"/>
                </a:solidFill>
                <a:latin typeface="Consolas"/>
                <a:ea typeface="Consolas"/>
                <a:cs typeface="Consolas"/>
                <a:sym typeface="Consolas"/>
              </a:rPr>
              <a:t>sudo apt update</a:t>
            </a:r>
            <a:endParaRPr b="0" i="0" sz="700" u="none" cap="none" strike="noStrike">
              <a:solidFill>
                <a:schemeClr val="dk1"/>
              </a:solidFill>
              <a:latin typeface="Calibri"/>
              <a:ea typeface="Calibri"/>
              <a:cs typeface="Calibri"/>
              <a:sym typeface="Calibri"/>
            </a:endParaRPr>
          </a:p>
        </p:txBody>
      </p:sp>
      <p:sp>
        <p:nvSpPr>
          <p:cNvPr id="591" name="Google Shape;591;p34"/>
          <p:cNvSpPr/>
          <p:nvPr/>
        </p:nvSpPr>
        <p:spPr>
          <a:xfrm>
            <a:off x="1906524" y="1645920"/>
            <a:ext cx="109728" cy="342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1100"/>
              <a:buFont typeface="Calibri"/>
              <a:buNone/>
            </a:pPr>
            <a:r>
              <a:rPr b="1" i="0" lang="en" sz="1100" u="none" cap="none" strike="noStrike">
                <a:solidFill>
                  <a:srgbClr val="4AD4C4"/>
                </a:solidFill>
                <a:latin typeface="Calibri"/>
                <a:ea typeface="Calibri"/>
                <a:cs typeface="Calibri"/>
                <a:sym typeface="Calibri"/>
              </a:rPr>
              <a:t>→</a:t>
            </a:r>
            <a:endParaRPr b="0" i="0" sz="1100" u="none" cap="none" strike="noStrike">
              <a:solidFill>
                <a:schemeClr val="dk1"/>
              </a:solidFill>
              <a:latin typeface="Calibri"/>
              <a:ea typeface="Calibri"/>
              <a:cs typeface="Calibri"/>
              <a:sym typeface="Calibri"/>
            </a:endParaRPr>
          </a:p>
        </p:txBody>
      </p:sp>
      <p:sp>
        <p:nvSpPr>
          <p:cNvPr id="592" name="Google Shape;592;p34"/>
          <p:cNvSpPr/>
          <p:nvPr/>
        </p:nvSpPr>
        <p:spPr>
          <a:xfrm>
            <a:off x="2016252" y="1543050"/>
            <a:ext cx="1563624" cy="1371600"/>
          </a:xfrm>
          <a:prstGeom prst="roundRect">
            <a:avLst>
              <a:gd fmla="val 4000" name="adj"/>
            </a:avLst>
          </a:prstGeom>
          <a:solidFill>
            <a:srgbClr val="242826"/>
          </a:solidFill>
          <a:ln cap="flat" cmpd="sng" w="12700">
            <a:solidFill>
              <a:srgbClr val="3A3E3B"/>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3" name="Google Shape;593;p34"/>
          <p:cNvSpPr/>
          <p:nvPr/>
        </p:nvSpPr>
        <p:spPr>
          <a:xfrm>
            <a:off x="2609469" y="171450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book-white.png" id="594" name="Google Shape;594;p34"/>
          <p:cNvPicPr preferRelativeResize="0"/>
          <p:nvPr/>
        </p:nvPicPr>
        <p:blipFill rotWithShape="1">
          <a:blip r:embed="rId4">
            <a:alphaModFix/>
          </a:blip>
          <a:srcRect b="0" l="0" r="0" t="0"/>
          <a:stretch/>
        </p:blipFill>
        <p:spPr>
          <a:xfrm>
            <a:off x="2707538" y="1812569"/>
            <a:ext cx="181051" cy="181051"/>
          </a:xfrm>
          <a:prstGeom prst="rect">
            <a:avLst/>
          </a:prstGeom>
          <a:noFill/>
          <a:ln>
            <a:noFill/>
          </a:ln>
        </p:spPr>
      </p:pic>
      <p:sp>
        <p:nvSpPr>
          <p:cNvPr id="595" name="Google Shape;595;p34"/>
          <p:cNvSpPr/>
          <p:nvPr/>
        </p:nvSpPr>
        <p:spPr>
          <a:xfrm>
            <a:off x="2098548" y="2194560"/>
            <a:ext cx="1399032" cy="377190"/>
          </a:xfrm>
          <a:prstGeom prst="rect">
            <a:avLst/>
          </a:prstGeom>
          <a:noFill/>
          <a:ln>
            <a:noFill/>
          </a:ln>
        </p:spPr>
        <p:txBody>
          <a:bodyPr anchorCtr="0" anchor="ctr" bIns="0" lIns="0" spcFirstLastPara="1" rIns="0" wrap="square" tIns="0">
            <a:noAutofit/>
          </a:bodyPr>
          <a:lstStyle/>
          <a:p>
            <a:pPr indent="0" lvl="0" marL="0" marR="0" rtl="0" algn="ctr">
              <a:lnSpc>
                <a:spcPct val="113043"/>
              </a:lnSpc>
              <a:spcBef>
                <a:spcPts val="0"/>
              </a:spcBef>
              <a:spcAft>
                <a:spcPts val="0"/>
              </a:spcAft>
              <a:buClr>
                <a:srgbClr val="FFFFFF"/>
              </a:buClr>
              <a:buSzPts val="900"/>
              <a:buFont typeface="Calibri"/>
              <a:buNone/>
            </a:pPr>
            <a:r>
              <a:rPr b="1" i="0" lang="en" sz="900" u="none" cap="none" strike="noStrike">
                <a:solidFill>
                  <a:srgbClr val="FFFFFF"/>
                </a:solidFill>
                <a:latin typeface="Calibri"/>
                <a:ea typeface="Calibri"/>
                <a:cs typeface="Calibri"/>
                <a:sym typeface="Calibri"/>
              </a:rPr>
              <a:t>sudoers is checked</a:t>
            </a:r>
            <a:endParaRPr b="0" i="0" sz="900" u="none" cap="none" strike="noStrike">
              <a:solidFill>
                <a:schemeClr val="dk1"/>
              </a:solidFill>
              <a:latin typeface="Calibri"/>
              <a:ea typeface="Calibri"/>
              <a:cs typeface="Calibri"/>
              <a:sym typeface="Calibri"/>
            </a:endParaRPr>
          </a:p>
        </p:txBody>
      </p:sp>
      <p:sp>
        <p:nvSpPr>
          <p:cNvPr id="596" name="Google Shape;596;p34"/>
          <p:cNvSpPr/>
          <p:nvPr/>
        </p:nvSpPr>
        <p:spPr>
          <a:xfrm>
            <a:off x="2098548" y="2571750"/>
            <a:ext cx="1399032" cy="30861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700"/>
              <a:buFont typeface="Consolas"/>
              <a:buNone/>
            </a:pPr>
            <a:r>
              <a:rPr b="0" i="0" lang="en" sz="700" u="none" cap="none" strike="noStrike">
                <a:solidFill>
                  <a:srgbClr val="4AD4C4"/>
                </a:solidFill>
                <a:latin typeface="Consolas"/>
                <a:ea typeface="Consolas"/>
                <a:cs typeface="Consolas"/>
                <a:sym typeface="Consolas"/>
              </a:rPr>
              <a:t>/etc/sudoers defines who can run what</a:t>
            </a:r>
            <a:endParaRPr b="0" i="0" sz="700" u="none" cap="none" strike="noStrike">
              <a:solidFill>
                <a:schemeClr val="dk1"/>
              </a:solidFill>
              <a:latin typeface="Calibri"/>
              <a:ea typeface="Calibri"/>
              <a:cs typeface="Calibri"/>
              <a:sym typeface="Calibri"/>
            </a:endParaRPr>
          </a:p>
        </p:txBody>
      </p:sp>
      <p:sp>
        <p:nvSpPr>
          <p:cNvPr id="597" name="Google Shape;597;p34"/>
          <p:cNvSpPr/>
          <p:nvPr/>
        </p:nvSpPr>
        <p:spPr>
          <a:xfrm>
            <a:off x="3579876" y="1645920"/>
            <a:ext cx="109728" cy="342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1100"/>
              <a:buFont typeface="Calibri"/>
              <a:buNone/>
            </a:pPr>
            <a:r>
              <a:rPr b="1" i="0" lang="en" sz="1100" u="none" cap="none" strike="noStrike">
                <a:solidFill>
                  <a:srgbClr val="4AD4C4"/>
                </a:solidFill>
                <a:latin typeface="Calibri"/>
                <a:ea typeface="Calibri"/>
                <a:cs typeface="Calibri"/>
                <a:sym typeface="Calibri"/>
              </a:rPr>
              <a:t>→</a:t>
            </a:r>
            <a:endParaRPr b="0" i="0" sz="1100" u="none" cap="none" strike="noStrike">
              <a:solidFill>
                <a:schemeClr val="dk1"/>
              </a:solidFill>
              <a:latin typeface="Calibri"/>
              <a:ea typeface="Calibri"/>
              <a:cs typeface="Calibri"/>
              <a:sym typeface="Calibri"/>
            </a:endParaRPr>
          </a:p>
        </p:txBody>
      </p:sp>
      <p:sp>
        <p:nvSpPr>
          <p:cNvPr id="598" name="Google Shape;598;p34"/>
          <p:cNvSpPr/>
          <p:nvPr/>
        </p:nvSpPr>
        <p:spPr>
          <a:xfrm>
            <a:off x="3689604" y="1543050"/>
            <a:ext cx="1563624" cy="1371600"/>
          </a:xfrm>
          <a:prstGeom prst="roundRect">
            <a:avLst>
              <a:gd fmla="val 4000" name="adj"/>
            </a:avLst>
          </a:prstGeom>
          <a:solidFill>
            <a:srgbClr val="242826"/>
          </a:solidFill>
          <a:ln cap="flat" cmpd="sng" w="12700">
            <a:solidFill>
              <a:srgbClr val="3A3E3B"/>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9" name="Google Shape;599;p34"/>
          <p:cNvSpPr/>
          <p:nvPr/>
        </p:nvSpPr>
        <p:spPr>
          <a:xfrm>
            <a:off x="4282821" y="171450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key-white.png" id="600" name="Google Shape;600;p34"/>
          <p:cNvPicPr preferRelativeResize="0"/>
          <p:nvPr/>
        </p:nvPicPr>
        <p:blipFill rotWithShape="1">
          <a:blip r:embed="rId5">
            <a:alphaModFix/>
          </a:blip>
          <a:srcRect b="0" l="0" r="0" t="0"/>
          <a:stretch/>
        </p:blipFill>
        <p:spPr>
          <a:xfrm>
            <a:off x="4380890" y="1812569"/>
            <a:ext cx="181051" cy="181051"/>
          </a:xfrm>
          <a:prstGeom prst="rect">
            <a:avLst/>
          </a:prstGeom>
          <a:noFill/>
          <a:ln>
            <a:noFill/>
          </a:ln>
        </p:spPr>
      </p:pic>
      <p:sp>
        <p:nvSpPr>
          <p:cNvPr id="601" name="Google Shape;601;p34"/>
          <p:cNvSpPr/>
          <p:nvPr/>
        </p:nvSpPr>
        <p:spPr>
          <a:xfrm>
            <a:off x="3771900" y="2194560"/>
            <a:ext cx="1399032" cy="377190"/>
          </a:xfrm>
          <a:prstGeom prst="rect">
            <a:avLst/>
          </a:prstGeom>
          <a:noFill/>
          <a:ln>
            <a:noFill/>
          </a:ln>
        </p:spPr>
        <p:txBody>
          <a:bodyPr anchorCtr="0" anchor="ctr" bIns="0" lIns="0" spcFirstLastPara="1" rIns="0" wrap="square" tIns="0">
            <a:noAutofit/>
          </a:bodyPr>
          <a:lstStyle/>
          <a:p>
            <a:pPr indent="0" lvl="0" marL="0" marR="0" rtl="0" algn="ctr">
              <a:lnSpc>
                <a:spcPct val="113043"/>
              </a:lnSpc>
              <a:spcBef>
                <a:spcPts val="0"/>
              </a:spcBef>
              <a:spcAft>
                <a:spcPts val="0"/>
              </a:spcAft>
              <a:buClr>
                <a:srgbClr val="FFFFFF"/>
              </a:buClr>
              <a:buSzPts val="900"/>
              <a:buFont typeface="Calibri"/>
              <a:buNone/>
            </a:pPr>
            <a:r>
              <a:rPr b="1" i="0" lang="en" sz="900" u="none" cap="none" strike="noStrike">
                <a:solidFill>
                  <a:srgbClr val="FFFFFF"/>
                </a:solidFill>
                <a:latin typeface="Calibri"/>
                <a:ea typeface="Calibri"/>
                <a:cs typeface="Calibri"/>
                <a:sym typeface="Calibri"/>
              </a:rPr>
              <a:t>Password is confirmed</a:t>
            </a:r>
            <a:endParaRPr b="0" i="0" sz="900" u="none" cap="none" strike="noStrike">
              <a:solidFill>
                <a:schemeClr val="dk1"/>
              </a:solidFill>
              <a:latin typeface="Calibri"/>
              <a:ea typeface="Calibri"/>
              <a:cs typeface="Calibri"/>
              <a:sym typeface="Calibri"/>
            </a:endParaRPr>
          </a:p>
        </p:txBody>
      </p:sp>
      <p:sp>
        <p:nvSpPr>
          <p:cNvPr id="602" name="Google Shape;602;p34"/>
          <p:cNvSpPr/>
          <p:nvPr/>
        </p:nvSpPr>
        <p:spPr>
          <a:xfrm>
            <a:off x="3771900" y="2571750"/>
            <a:ext cx="1399032" cy="30861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700"/>
              <a:buFont typeface="Consolas"/>
              <a:buNone/>
            </a:pPr>
            <a:r>
              <a:rPr b="0" i="0" lang="en" sz="700" u="none" cap="none" strike="noStrike">
                <a:solidFill>
                  <a:srgbClr val="4AD4C4"/>
                </a:solidFill>
                <a:latin typeface="Consolas"/>
                <a:ea typeface="Consolas"/>
                <a:cs typeface="Consolas"/>
                <a:sym typeface="Consolas"/>
              </a:rPr>
              <a:t>Cached for a few minutes by default</a:t>
            </a:r>
            <a:endParaRPr b="0" i="0" sz="700" u="none" cap="none" strike="noStrike">
              <a:solidFill>
                <a:schemeClr val="dk1"/>
              </a:solidFill>
              <a:latin typeface="Calibri"/>
              <a:ea typeface="Calibri"/>
              <a:cs typeface="Calibri"/>
              <a:sym typeface="Calibri"/>
            </a:endParaRPr>
          </a:p>
        </p:txBody>
      </p:sp>
      <p:sp>
        <p:nvSpPr>
          <p:cNvPr id="603" name="Google Shape;603;p34"/>
          <p:cNvSpPr/>
          <p:nvPr/>
        </p:nvSpPr>
        <p:spPr>
          <a:xfrm>
            <a:off x="5253228" y="1645920"/>
            <a:ext cx="109728" cy="342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1100"/>
              <a:buFont typeface="Calibri"/>
              <a:buNone/>
            </a:pPr>
            <a:r>
              <a:rPr b="1" i="0" lang="en" sz="1100" u="none" cap="none" strike="noStrike">
                <a:solidFill>
                  <a:srgbClr val="4AD4C4"/>
                </a:solidFill>
                <a:latin typeface="Calibri"/>
                <a:ea typeface="Calibri"/>
                <a:cs typeface="Calibri"/>
                <a:sym typeface="Calibri"/>
              </a:rPr>
              <a:t>→</a:t>
            </a:r>
            <a:endParaRPr b="0" i="0" sz="1100" u="none" cap="none" strike="noStrike">
              <a:solidFill>
                <a:schemeClr val="dk1"/>
              </a:solidFill>
              <a:latin typeface="Calibri"/>
              <a:ea typeface="Calibri"/>
              <a:cs typeface="Calibri"/>
              <a:sym typeface="Calibri"/>
            </a:endParaRPr>
          </a:p>
        </p:txBody>
      </p:sp>
      <p:sp>
        <p:nvSpPr>
          <p:cNvPr id="604" name="Google Shape;604;p34"/>
          <p:cNvSpPr/>
          <p:nvPr/>
        </p:nvSpPr>
        <p:spPr>
          <a:xfrm>
            <a:off x="5362956" y="1543050"/>
            <a:ext cx="1563624" cy="1371600"/>
          </a:xfrm>
          <a:prstGeom prst="roundRect">
            <a:avLst>
              <a:gd fmla="val 4000" name="adj"/>
            </a:avLst>
          </a:prstGeom>
          <a:solidFill>
            <a:srgbClr val="242826"/>
          </a:solidFill>
          <a:ln cap="flat" cmpd="sng" w="12700">
            <a:solidFill>
              <a:srgbClr val="3A3E3B"/>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5" name="Google Shape;605;p34"/>
          <p:cNvSpPr/>
          <p:nvPr/>
        </p:nvSpPr>
        <p:spPr>
          <a:xfrm>
            <a:off x="5956173" y="171450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terminal-white.png" id="606" name="Google Shape;606;p34"/>
          <p:cNvPicPr preferRelativeResize="0"/>
          <p:nvPr/>
        </p:nvPicPr>
        <p:blipFill rotWithShape="1">
          <a:blip r:embed="rId6">
            <a:alphaModFix/>
          </a:blip>
          <a:srcRect b="0" l="0" r="0" t="0"/>
          <a:stretch/>
        </p:blipFill>
        <p:spPr>
          <a:xfrm>
            <a:off x="6054242" y="1812569"/>
            <a:ext cx="181051" cy="181051"/>
          </a:xfrm>
          <a:prstGeom prst="rect">
            <a:avLst/>
          </a:prstGeom>
          <a:noFill/>
          <a:ln>
            <a:noFill/>
          </a:ln>
        </p:spPr>
      </p:pic>
      <p:sp>
        <p:nvSpPr>
          <p:cNvPr id="607" name="Google Shape;607;p34"/>
          <p:cNvSpPr/>
          <p:nvPr/>
        </p:nvSpPr>
        <p:spPr>
          <a:xfrm>
            <a:off x="5445252" y="2194560"/>
            <a:ext cx="1399032" cy="377190"/>
          </a:xfrm>
          <a:prstGeom prst="rect">
            <a:avLst/>
          </a:prstGeom>
          <a:noFill/>
          <a:ln>
            <a:noFill/>
          </a:ln>
        </p:spPr>
        <p:txBody>
          <a:bodyPr anchorCtr="0" anchor="ctr" bIns="0" lIns="0" spcFirstLastPara="1" rIns="0" wrap="square" tIns="0">
            <a:noAutofit/>
          </a:bodyPr>
          <a:lstStyle/>
          <a:p>
            <a:pPr indent="0" lvl="0" marL="0" marR="0" rtl="0" algn="ctr">
              <a:lnSpc>
                <a:spcPct val="113043"/>
              </a:lnSpc>
              <a:spcBef>
                <a:spcPts val="0"/>
              </a:spcBef>
              <a:spcAft>
                <a:spcPts val="0"/>
              </a:spcAft>
              <a:buClr>
                <a:srgbClr val="FFFFFF"/>
              </a:buClr>
              <a:buSzPts val="900"/>
              <a:buFont typeface="Calibri"/>
              <a:buNone/>
            </a:pPr>
            <a:r>
              <a:rPr b="1" i="0" lang="en" sz="900" u="none" cap="none" strike="noStrike">
                <a:solidFill>
                  <a:srgbClr val="FFFFFF"/>
                </a:solidFill>
                <a:latin typeface="Calibri"/>
                <a:ea typeface="Calibri"/>
                <a:cs typeface="Calibri"/>
                <a:sym typeface="Calibri"/>
              </a:rPr>
              <a:t>Command runs as root</a:t>
            </a:r>
            <a:endParaRPr b="0" i="0" sz="900" u="none" cap="none" strike="noStrike">
              <a:solidFill>
                <a:schemeClr val="dk1"/>
              </a:solidFill>
              <a:latin typeface="Calibri"/>
              <a:ea typeface="Calibri"/>
              <a:cs typeface="Calibri"/>
              <a:sym typeface="Calibri"/>
            </a:endParaRPr>
          </a:p>
        </p:txBody>
      </p:sp>
      <p:sp>
        <p:nvSpPr>
          <p:cNvPr id="608" name="Google Shape;608;p34"/>
          <p:cNvSpPr/>
          <p:nvPr/>
        </p:nvSpPr>
        <p:spPr>
          <a:xfrm>
            <a:off x="5445252" y="2571750"/>
            <a:ext cx="1399032" cy="30861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700"/>
              <a:buFont typeface="Consolas"/>
              <a:buNone/>
            </a:pPr>
            <a:r>
              <a:rPr b="0" i="0" lang="en" sz="700" u="none" cap="none" strike="noStrike">
                <a:solidFill>
                  <a:srgbClr val="4AD4C4"/>
                </a:solidFill>
                <a:latin typeface="Consolas"/>
                <a:ea typeface="Consolas"/>
                <a:cs typeface="Consolas"/>
                <a:sym typeface="Consolas"/>
              </a:rPr>
              <a:t>Only for that one command</a:t>
            </a:r>
            <a:endParaRPr b="0" i="0" sz="700" u="none" cap="none" strike="noStrike">
              <a:solidFill>
                <a:schemeClr val="dk1"/>
              </a:solidFill>
              <a:latin typeface="Calibri"/>
              <a:ea typeface="Calibri"/>
              <a:cs typeface="Calibri"/>
              <a:sym typeface="Calibri"/>
            </a:endParaRPr>
          </a:p>
        </p:txBody>
      </p:sp>
      <p:sp>
        <p:nvSpPr>
          <p:cNvPr id="609" name="Google Shape;609;p34"/>
          <p:cNvSpPr/>
          <p:nvPr/>
        </p:nvSpPr>
        <p:spPr>
          <a:xfrm>
            <a:off x="6926580" y="1645920"/>
            <a:ext cx="109728" cy="342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1100"/>
              <a:buFont typeface="Calibri"/>
              <a:buNone/>
            </a:pPr>
            <a:r>
              <a:rPr b="1" i="0" lang="en" sz="1100" u="none" cap="none" strike="noStrike">
                <a:solidFill>
                  <a:srgbClr val="4AD4C4"/>
                </a:solidFill>
                <a:latin typeface="Calibri"/>
                <a:ea typeface="Calibri"/>
                <a:cs typeface="Calibri"/>
                <a:sym typeface="Calibri"/>
              </a:rPr>
              <a:t>→</a:t>
            </a:r>
            <a:endParaRPr b="0" i="0" sz="1100" u="none" cap="none" strike="noStrike">
              <a:solidFill>
                <a:schemeClr val="dk1"/>
              </a:solidFill>
              <a:latin typeface="Calibri"/>
              <a:ea typeface="Calibri"/>
              <a:cs typeface="Calibri"/>
              <a:sym typeface="Calibri"/>
            </a:endParaRPr>
          </a:p>
        </p:txBody>
      </p:sp>
      <p:sp>
        <p:nvSpPr>
          <p:cNvPr id="610" name="Google Shape;610;p34"/>
          <p:cNvSpPr/>
          <p:nvPr/>
        </p:nvSpPr>
        <p:spPr>
          <a:xfrm>
            <a:off x="7036308" y="1543050"/>
            <a:ext cx="1563624" cy="1371600"/>
          </a:xfrm>
          <a:prstGeom prst="roundRect">
            <a:avLst>
              <a:gd fmla="val 4000" name="adj"/>
            </a:avLst>
          </a:prstGeom>
          <a:solidFill>
            <a:srgbClr val="242826"/>
          </a:solidFill>
          <a:ln cap="flat" cmpd="sng" w="12700">
            <a:solidFill>
              <a:srgbClr val="3A3E3B"/>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1" name="Google Shape;611;p34"/>
          <p:cNvSpPr/>
          <p:nvPr/>
        </p:nvSpPr>
        <p:spPr>
          <a:xfrm>
            <a:off x="7629525" y="171450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filetext-white.png" id="612" name="Google Shape;612;p34"/>
          <p:cNvPicPr preferRelativeResize="0"/>
          <p:nvPr/>
        </p:nvPicPr>
        <p:blipFill rotWithShape="1">
          <a:blip r:embed="rId7">
            <a:alphaModFix/>
          </a:blip>
          <a:srcRect b="0" l="0" r="0" t="0"/>
          <a:stretch/>
        </p:blipFill>
        <p:spPr>
          <a:xfrm>
            <a:off x="7727594" y="1812569"/>
            <a:ext cx="181051" cy="181051"/>
          </a:xfrm>
          <a:prstGeom prst="rect">
            <a:avLst/>
          </a:prstGeom>
          <a:noFill/>
          <a:ln>
            <a:noFill/>
          </a:ln>
        </p:spPr>
      </p:pic>
      <p:sp>
        <p:nvSpPr>
          <p:cNvPr id="613" name="Google Shape;613;p34"/>
          <p:cNvSpPr/>
          <p:nvPr/>
        </p:nvSpPr>
        <p:spPr>
          <a:xfrm>
            <a:off x="7118604" y="2194560"/>
            <a:ext cx="1399032" cy="377190"/>
          </a:xfrm>
          <a:prstGeom prst="rect">
            <a:avLst/>
          </a:prstGeom>
          <a:noFill/>
          <a:ln>
            <a:noFill/>
          </a:ln>
        </p:spPr>
        <p:txBody>
          <a:bodyPr anchorCtr="0" anchor="ctr" bIns="0" lIns="0" spcFirstLastPara="1" rIns="0" wrap="square" tIns="0">
            <a:noAutofit/>
          </a:bodyPr>
          <a:lstStyle/>
          <a:p>
            <a:pPr indent="0" lvl="0" marL="0" marR="0" rtl="0" algn="ctr">
              <a:lnSpc>
                <a:spcPct val="113043"/>
              </a:lnSpc>
              <a:spcBef>
                <a:spcPts val="0"/>
              </a:spcBef>
              <a:spcAft>
                <a:spcPts val="0"/>
              </a:spcAft>
              <a:buClr>
                <a:srgbClr val="FFFFFF"/>
              </a:buClr>
              <a:buSzPts val="900"/>
              <a:buFont typeface="Calibri"/>
              <a:buNone/>
            </a:pPr>
            <a:r>
              <a:rPr b="1" i="0" lang="en" sz="900" u="none" cap="none" strike="noStrike">
                <a:solidFill>
                  <a:srgbClr val="FFFFFF"/>
                </a:solidFill>
                <a:latin typeface="Calibri"/>
                <a:ea typeface="Calibri"/>
                <a:cs typeface="Calibri"/>
                <a:sym typeface="Calibri"/>
              </a:rPr>
              <a:t>Action is logged</a:t>
            </a:r>
            <a:endParaRPr b="0" i="0" sz="900" u="none" cap="none" strike="noStrike">
              <a:solidFill>
                <a:schemeClr val="dk1"/>
              </a:solidFill>
              <a:latin typeface="Calibri"/>
              <a:ea typeface="Calibri"/>
              <a:cs typeface="Calibri"/>
              <a:sym typeface="Calibri"/>
            </a:endParaRPr>
          </a:p>
        </p:txBody>
      </p:sp>
      <p:sp>
        <p:nvSpPr>
          <p:cNvPr id="614" name="Google Shape;614;p34"/>
          <p:cNvSpPr/>
          <p:nvPr/>
        </p:nvSpPr>
        <p:spPr>
          <a:xfrm>
            <a:off x="7118604" y="2571750"/>
            <a:ext cx="1399032" cy="30861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700"/>
              <a:buFont typeface="Consolas"/>
              <a:buNone/>
            </a:pPr>
            <a:r>
              <a:rPr b="0" i="0" lang="en" sz="700" u="none" cap="none" strike="noStrike">
                <a:solidFill>
                  <a:srgbClr val="4AD4C4"/>
                </a:solidFill>
                <a:latin typeface="Consolas"/>
                <a:ea typeface="Consolas"/>
                <a:cs typeface="Consolas"/>
                <a:sym typeface="Consolas"/>
              </a:rPr>
              <a:t>/var/log/auth.log records it</a:t>
            </a:r>
            <a:endParaRPr b="0" i="0" sz="700" u="none" cap="none" strike="noStrike">
              <a:solidFill>
                <a:schemeClr val="dk1"/>
              </a:solidFill>
              <a:latin typeface="Calibri"/>
              <a:ea typeface="Calibri"/>
              <a:cs typeface="Calibri"/>
              <a:sym typeface="Calibri"/>
            </a:endParaRPr>
          </a:p>
        </p:txBody>
      </p:sp>
      <p:sp>
        <p:nvSpPr>
          <p:cNvPr id="615" name="Google Shape;615;p34"/>
          <p:cNvSpPr/>
          <p:nvPr/>
        </p:nvSpPr>
        <p:spPr>
          <a:xfrm>
            <a:off x="342900" y="4629150"/>
            <a:ext cx="8455914"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A39A8C"/>
              </a:buClr>
              <a:buSzPts val="700"/>
              <a:buFont typeface="Calibri"/>
              <a:buNone/>
            </a:pPr>
            <a:r>
              <a:rPr b="0" i="1" lang="en" sz="700" u="none" cap="none" strike="noStrike">
                <a:solidFill>
                  <a:srgbClr val="A39A8C"/>
                </a:solidFill>
                <a:latin typeface="Calibri"/>
                <a:ea typeface="Calibri"/>
                <a:cs typeface="Calibri"/>
                <a:sym typeface="Calibri"/>
              </a:rPr>
              <a:t>Source: Sudo Project, "A Brief History of Sudo." First written around 1980 by Bob Coggeshall and Cliff Spencer, SUNY Buffalo.</a:t>
            </a:r>
            <a:endParaRPr b="0" i="0" sz="700" u="none" cap="none" strike="noStrike">
              <a:solidFill>
                <a:schemeClr val="dk1"/>
              </a:solidFill>
              <a:latin typeface="Calibri"/>
              <a:ea typeface="Calibri"/>
              <a:cs typeface="Calibri"/>
              <a:sym typeface="Calibri"/>
            </a:endParaRPr>
          </a:p>
        </p:txBody>
      </p:sp>
      <p:sp>
        <p:nvSpPr>
          <p:cNvPr id="616" name="Google Shape;616;p34"/>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SUDO</a:t>
            </a:r>
            <a:endParaRPr b="0" i="0" sz="700" u="none" cap="none" strike="noStrike">
              <a:solidFill>
                <a:schemeClr val="dk1"/>
              </a:solidFill>
              <a:latin typeface="Calibri"/>
              <a:ea typeface="Calibri"/>
              <a:cs typeface="Calibri"/>
              <a:sym typeface="Calibri"/>
            </a:endParaRPr>
          </a:p>
        </p:txBody>
      </p:sp>
      <p:sp>
        <p:nvSpPr>
          <p:cNvPr id="617" name="Google Shape;617;p34"/>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
        <p:nvSpPr>
          <p:cNvPr id="618" name="Google Shape;618;p34"/>
          <p:cNvSpPr/>
          <p:nvPr/>
        </p:nvSpPr>
        <p:spPr>
          <a:xfrm>
            <a:off x="7600950" y="342900"/>
            <a:ext cx="1200150" cy="292100"/>
          </a:xfrm>
          <a:prstGeom prst="roundRect">
            <a:avLst>
              <a:gd fmla="val 50000" name="adj"/>
            </a:avLst>
          </a:prstGeom>
          <a:solidFill>
            <a:srgbClr val="1C7268"/>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000" u="none" cap="none" strike="noStrike">
                <a:solidFill>
                  <a:srgbClr val="FFFFFF"/>
                </a:solidFill>
                <a:latin typeface="Calibri"/>
                <a:ea typeface="Calibri"/>
                <a:cs typeface="Calibri"/>
                <a:sym typeface="Calibri"/>
              </a:rPr>
              <a:t>LINUX</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623" name="Shape 623"/>
        <p:cNvGrpSpPr/>
        <p:nvPr/>
      </p:nvGrpSpPr>
      <p:grpSpPr>
        <a:xfrm>
          <a:off x="0" y="0"/>
          <a:ext cx="0" cy="0"/>
          <a:chOff x="0" y="0"/>
          <a:chExt cx="0" cy="0"/>
        </a:xfrm>
      </p:grpSpPr>
      <p:sp>
        <p:nvSpPr>
          <p:cNvPr id="624" name="Google Shape;624;p35"/>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ADMINISTRATION RIGHTS</a:t>
            </a:r>
            <a:endParaRPr b="0" i="0" sz="1000" u="none" cap="none" strike="noStrike">
              <a:solidFill>
                <a:schemeClr val="dk1"/>
              </a:solidFill>
              <a:latin typeface="Calibri"/>
              <a:ea typeface="Calibri"/>
              <a:cs typeface="Calibri"/>
              <a:sym typeface="Calibri"/>
            </a:endParaRPr>
          </a:p>
        </p:txBody>
      </p:sp>
      <p:sp>
        <p:nvSpPr>
          <p:cNvPr id="625" name="Google Shape;625;p35"/>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2300"/>
              <a:buFont typeface="Cambria"/>
              <a:buNone/>
            </a:pPr>
            <a:r>
              <a:rPr b="1" i="0" lang="en" sz="2300" u="none" cap="none" strike="noStrike">
                <a:solidFill>
                  <a:srgbClr val="1B1E1D"/>
                </a:solidFill>
                <a:latin typeface="Cambria"/>
                <a:ea typeface="Cambria"/>
                <a:cs typeface="Cambria"/>
                <a:sym typeface="Cambria"/>
              </a:rPr>
              <a:t>UAC: Windows asks before it elevates</a:t>
            </a:r>
            <a:endParaRPr b="0" i="0" sz="2300" u="none" cap="none" strike="noStrike">
              <a:solidFill>
                <a:schemeClr val="dk1"/>
              </a:solidFill>
              <a:latin typeface="Calibri"/>
              <a:ea typeface="Calibri"/>
              <a:cs typeface="Calibri"/>
              <a:sym typeface="Calibri"/>
            </a:endParaRPr>
          </a:p>
        </p:txBody>
      </p:sp>
      <p:sp>
        <p:nvSpPr>
          <p:cNvPr id="626" name="Google Shape;626;p35"/>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1100"/>
              <a:buFont typeface="Calibri"/>
              <a:buNone/>
            </a:pPr>
            <a:r>
              <a:rPr b="0" i="0" lang="en" sz="1100" u="none" cap="none" strike="noStrike">
                <a:solidFill>
                  <a:srgbClr val="6B6560"/>
                </a:solidFill>
                <a:latin typeface="Calibri"/>
                <a:ea typeface="Calibri"/>
                <a:cs typeface="Calibri"/>
                <a:sym typeface="Calibri"/>
              </a:rPr>
              <a:t>Introduced in Windows Vista, 2007</a:t>
            </a:r>
            <a:endParaRPr b="0" i="0" sz="1100" u="none" cap="none" strike="noStrike">
              <a:solidFill>
                <a:schemeClr val="dk1"/>
              </a:solidFill>
              <a:latin typeface="Calibri"/>
              <a:ea typeface="Calibri"/>
              <a:cs typeface="Calibri"/>
              <a:sym typeface="Calibri"/>
            </a:endParaRPr>
          </a:p>
        </p:txBody>
      </p:sp>
      <p:sp>
        <p:nvSpPr>
          <p:cNvPr id="627" name="Google Shape;627;p35"/>
          <p:cNvSpPr/>
          <p:nvPr/>
        </p:nvSpPr>
        <p:spPr>
          <a:xfrm>
            <a:off x="342900" y="1371600"/>
            <a:ext cx="8092440" cy="445770"/>
          </a:xfrm>
          <a:prstGeom prst="rect">
            <a:avLst/>
          </a:prstGeom>
          <a:noFill/>
          <a:ln>
            <a:noFill/>
          </a:ln>
        </p:spPr>
        <p:txBody>
          <a:bodyPr anchorCtr="0" anchor="ctr" bIns="0" lIns="0" spcFirstLastPara="1" rIns="0" wrap="square" tIns="0">
            <a:noAutofit/>
          </a:bodyPr>
          <a:lstStyle/>
          <a:p>
            <a:pPr indent="0" lvl="0" marL="0" marR="0" rtl="0" algn="l">
              <a:lnSpc>
                <a:spcPct val="130769"/>
              </a:lnSpc>
              <a:spcBef>
                <a:spcPts val="0"/>
              </a:spcBef>
              <a:spcAft>
                <a:spcPts val="0"/>
              </a:spcAft>
              <a:buClr>
                <a:srgbClr val="6B6560"/>
              </a:buClr>
              <a:buSzPts val="1000"/>
              <a:buFont typeface="Calibri"/>
              <a:buNone/>
            </a:pPr>
            <a:r>
              <a:rPr b="0" i="0" lang="en" sz="1000" u="none" cap="none" strike="noStrike">
                <a:solidFill>
                  <a:srgbClr val="6B6560"/>
                </a:solidFill>
                <a:latin typeface="Calibri"/>
                <a:ea typeface="Calibri"/>
                <a:cs typeface="Calibri"/>
                <a:sym typeface="Calibri"/>
              </a:rPr>
              <a:t>Every user, including administrators, normally runs with a limited token. A program that needs more access triggers a consent prompt before it gets a full administrator token.</a:t>
            </a:r>
            <a:endParaRPr b="0" i="0" sz="1000" u="none" cap="none" strike="noStrike">
              <a:solidFill>
                <a:schemeClr val="dk1"/>
              </a:solidFill>
              <a:latin typeface="Calibri"/>
              <a:ea typeface="Calibri"/>
              <a:cs typeface="Calibri"/>
              <a:sym typeface="Calibri"/>
            </a:endParaRPr>
          </a:p>
        </p:txBody>
      </p:sp>
      <p:sp>
        <p:nvSpPr>
          <p:cNvPr id="628" name="Google Shape;628;p35"/>
          <p:cNvSpPr/>
          <p:nvPr/>
        </p:nvSpPr>
        <p:spPr>
          <a:xfrm>
            <a:off x="342900" y="1954530"/>
            <a:ext cx="2708910" cy="1577340"/>
          </a:xfrm>
          <a:prstGeom prst="roundRect">
            <a:avLst>
              <a:gd fmla="val 3478"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9" name="Google Shape;629;p35"/>
          <p:cNvSpPr/>
          <p:nvPr/>
        </p:nvSpPr>
        <p:spPr>
          <a:xfrm>
            <a:off x="548640" y="216027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users-white.png" id="630" name="Google Shape;630;p35"/>
          <p:cNvPicPr preferRelativeResize="0"/>
          <p:nvPr/>
        </p:nvPicPr>
        <p:blipFill rotWithShape="1">
          <a:blip r:embed="rId3">
            <a:alphaModFix/>
          </a:blip>
          <a:srcRect b="0" l="0" r="0" t="0"/>
          <a:stretch/>
        </p:blipFill>
        <p:spPr>
          <a:xfrm>
            <a:off x="646709" y="2258339"/>
            <a:ext cx="181051" cy="181051"/>
          </a:xfrm>
          <a:prstGeom prst="rect">
            <a:avLst/>
          </a:prstGeom>
          <a:noFill/>
          <a:ln>
            <a:noFill/>
          </a:ln>
        </p:spPr>
      </p:pic>
      <p:sp>
        <p:nvSpPr>
          <p:cNvPr id="631" name="Google Shape;631;p35"/>
          <p:cNvSpPr/>
          <p:nvPr/>
        </p:nvSpPr>
        <p:spPr>
          <a:xfrm>
            <a:off x="548640" y="2640330"/>
            <a:ext cx="229743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Filtered token</a:t>
            </a:r>
            <a:endParaRPr b="0" i="0" sz="1000" u="none" cap="none" strike="noStrike">
              <a:solidFill>
                <a:schemeClr val="dk1"/>
              </a:solidFill>
              <a:latin typeface="Calibri"/>
              <a:ea typeface="Calibri"/>
              <a:cs typeface="Calibri"/>
              <a:sym typeface="Calibri"/>
            </a:endParaRPr>
          </a:p>
        </p:txBody>
      </p:sp>
      <p:sp>
        <p:nvSpPr>
          <p:cNvPr id="632" name="Google Shape;632;p35"/>
          <p:cNvSpPr/>
          <p:nvPr/>
        </p:nvSpPr>
        <p:spPr>
          <a:xfrm>
            <a:off x="548640" y="2914650"/>
            <a:ext cx="2297430" cy="58293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What a program gets by default. Standard user rights only, even if the account is an administrator.</a:t>
            </a:r>
            <a:endParaRPr b="0" i="0" sz="800" u="none" cap="none" strike="noStrike">
              <a:solidFill>
                <a:schemeClr val="dk1"/>
              </a:solidFill>
              <a:latin typeface="Calibri"/>
              <a:ea typeface="Calibri"/>
              <a:cs typeface="Calibri"/>
              <a:sym typeface="Calibri"/>
            </a:endParaRPr>
          </a:p>
        </p:txBody>
      </p:sp>
      <p:sp>
        <p:nvSpPr>
          <p:cNvPr id="633" name="Google Shape;633;p35"/>
          <p:cNvSpPr/>
          <p:nvPr/>
        </p:nvSpPr>
        <p:spPr>
          <a:xfrm>
            <a:off x="3216402" y="1954530"/>
            <a:ext cx="2708910" cy="1577340"/>
          </a:xfrm>
          <a:prstGeom prst="roundRect">
            <a:avLst>
              <a:gd fmla="val 3478"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 name="Google Shape;634;p35"/>
          <p:cNvSpPr/>
          <p:nvPr/>
        </p:nvSpPr>
        <p:spPr>
          <a:xfrm>
            <a:off x="3422142" y="216027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key-white.png" id="635" name="Google Shape;635;p35"/>
          <p:cNvPicPr preferRelativeResize="0"/>
          <p:nvPr/>
        </p:nvPicPr>
        <p:blipFill rotWithShape="1">
          <a:blip r:embed="rId4">
            <a:alphaModFix/>
          </a:blip>
          <a:srcRect b="0" l="0" r="0" t="0"/>
          <a:stretch/>
        </p:blipFill>
        <p:spPr>
          <a:xfrm>
            <a:off x="3520211" y="2258339"/>
            <a:ext cx="181051" cy="181051"/>
          </a:xfrm>
          <a:prstGeom prst="rect">
            <a:avLst/>
          </a:prstGeom>
          <a:noFill/>
          <a:ln>
            <a:noFill/>
          </a:ln>
        </p:spPr>
      </p:pic>
      <p:sp>
        <p:nvSpPr>
          <p:cNvPr id="636" name="Google Shape;636;p35"/>
          <p:cNvSpPr/>
          <p:nvPr/>
        </p:nvSpPr>
        <p:spPr>
          <a:xfrm>
            <a:off x="3422142" y="2640330"/>
            <a:ext cx="229743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Full token</a:t>
            </a:r>
            <a:endParaRPr b="0" i="0" sz="1000" u="none" cap="none" strike="noStrike">
              <a:solidFill>
                <a:schemeClr val="dk1"/>
              </a:solidFill>
              <a:latin typeface="Calibri"/>
              <a:ea typeface="Calibri"/>
              <a:cs typeface="Calibri"/>
              <a:sym typeface="Calibri"/>
            </a:endParaRPr>
          </a:p>
        </p:txBody>
      </p:sp>
      <p:sp>
        <p:nvSpPr>
          <p:cNvPr id="637" name="Google Shape;637;p35"/>
          <p:cNvSpPr/>
          <p:nvPr/>
        </p:nvSpPr>
        <p:spPr>
          <a:xfrm>
            <a:off x="3422142" y="2914650"/>
            <a:ext cx="2297430" cy="58293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Granted only after the user approves the consent prompt.</a:t>
            </a:r>
            <a:endParaRPr b="0" i="0" sz="800" u="none" cap="none" strike="noStrike">
              <a:solidFill>
                <a:schemeClr val="dk1"/>
              </a:solidFill>
              <a:latin typeface="Calibri"/>
              <a:ea typeface="Calibri"/>
              <a:cs typeface="Calibri"/>
              <a:sym typeface="Calibri"/>
            </a:endParaRPr>
          </a:p>
        </p:txBody>
      </p:sp>
      <p:sp>
        <p:nvSpPr>
          <p:cNvPr id="638" name="Google Shape;638;p35"/>
          <p:cNvSpPr/>
          <p:nvPr/>
        </p:nvSpPr>
        <p:spPr>
          <a:xfrm>
            <a:off x="6089904" y="1954530"/>
            <a:ext cx="2708910" cy="1577340"/>
          </a:xfrm>
          <a:prstGeom prst="roundRect">
            <a:avLst>
              <a:gd fmla="val 3478"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9" name="Google Shape;639;p35"/>
          <p:cNvSpPr/>
          <p:nvPr/>
        </p:nvSpPr>
        <p:spPr>
          <a:xfrm>
            <a:off x="6295644" y="216027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shield-white.png" id="640" name="Google Shape;640;p35"/>
          <p:cNvPicPr preferRelativeResize="0"/>
          <p:nvPr/>
        </p:nvPicPr>
        <p:blipFill rotWithShape="1">
          <a:blip r:embed="rId5">
            <a:alphaModFix/>
          </a:blip>
          <a:srcRect b="0" l="0" r="0" t="0"/>
          <a:stretch/>
        </p:blipFill>
        <p:spPr>
          <a:xfrm>
            <a:off x="6393713" y="2258339"/>
            <a:ext cx="181051" cy="181051"/>
          </a:xfrm>
          <a:prstGeom prst="rect">
            <a:avLst/>
          </a:prstGeom>
          <a:noFill/>
          <a:ln>
            <a:noFill/>
          </a:ln>
        </p:spPr>
      </p:pic>
      <p:sp>
        <p:nvSpPr>
          <p:cNvPr id="641" name="Google Shape;641;p35"/>
          <p:cNvSpPr/>
          <p:nvPr/>
        </p:nvSpPr>
        <p:spPr>
          <a:xfrm>
            <a:off x="6295644" y="2640330"/>
            <a:ext cx="229743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Integrity levels</a:t>
            </a:r>
            <a:endParaRPr b="0" i="0" sz="1000" u="none" cap="none" strike="noStrike">
              <a:solidFill>
                <a:schemeClr val="dk1"/>
              </a:solidFill>
              <a:latin typeface="Calibri"/>
              <a:ea typeface="Calibri"/>
              <a:cs typeface="Calibri"/>
              <a:sym typeface="Calibri"/>
            </a:endParaRPr>
          </a:p>
        </p:txBody>
      </p:sp>
      <p:sp>
        <p:nvSpPr>
          <p:cNvPr id="642" name="Google Shape;642;p35"/>
          <p:cNvSpPr/>
          <p:nvPr/>
        </p:nvSpPr>
        <p:spPr>
          <a:xfrm>
            <a:off x="6295644" y="2914650"/>
            <a:ext cx="2297430" cy="58293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Low, Medium, High, and System. Higher integrity processes are protected from lower integrity ones.</a:t>
            </a:r>
            <a:endParaRPr b="0" i="0" sz="800" u="none" cap="none" strike="noStrike">
              <a:solidFill>
                <a:schemeClr val="dk1"/>
              </a:solidFill>
              <a:latin typeface="Calibri"/>
              <a:ea typeface="Calibri"/>
              <a:cs typeface="Calibri"/>
              <a:sym typeface="Calibri"/>
            </a:endParaRPr>
          </a:p>
        </p:txBody>
      </p:sp>
      <p:sp>
        <p:nvSpPr>
          <p:cNvPr id="643" name="Google Shape;643;p35"/>
          <p:cNvSpPr/>
          <p:nvPr/>
        </p:nvSpPr>
        <p:spPr>
          <a:xfrm>
            <a:off x="342900" y="4629150"/>
            <a:ext cx="8455914"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1" lang="en" sz="700" u="none" cap="none" strike="noStrike">
                <a:solidFill>
                  <a:srgbClr val="6B6560"/>
                </a:solidFill>
                <a:latin typeface="Calibri"/>
                <a:ea typeface="Calibri"/>
                <a:cs typeface="Calibri"/>
                <a:sym typeface="Calibri"/>
              </a:rPr>
              <a:t>Source: Microsoft Learn, "How User Account Control Works."</a:t>
            </a:r>
            <a:endParaRPr b="0" i="0" sz="700" u="none" cap="none" strike="noStrike">
              <a:solidFill>
                <a:schemeClr val="dk1"/>
              </a:solidFill>
              <a:latin typeface="Calibri"/>
              <a:ea typeface="Calibri"/>
              <a:cs typeface="Calibri"/>
              <a:sym typeface="Calibri"/>
            </a:endParaRPr>
          </a:p>
        </p:txBody>
      </p:sp>
      <p:sp>
        <p:nvSpPr>
          <p:cNvPr id="644" name="Google Shape;644;p35"/>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UAC</a:t>
            </a:r>
            <a:endParaRPr b="0" i="0" sz="700" u="none" cap="none" strike="noStrike">
              <a:solidFill>
                <a:schemeClr val="dk1"/>
              </a:solidFill>
              <a:latin typeface="Calibri"/>
              <a:ea typeface="Calibri"/>
              <a:cs typeface="Calibri"/>
              <a:sym typeface="Calibri"/>
            </a:endParaRPr>
          </a:p>
        </p:txBody>
      </p:sp>
      <p:sp>
        <p:nvSpPr>
          <p:cNvPr id="645" name="Google Shape;645;p35"/>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
        <p:nvSpPr>
          <p:cNvPr id="646" name="Google Shape;646;p35"/>
          <p:cNvSpPr/>
          <p:nvPr/>
        </p:nvSpPr>
        <p:spPr>
          <a:xfrm>
            <a:off x="7600950" y="342900"/>
            <a:ext cx="1200150" cy="292100"/>
          </a:xfrm>
          <a:prstGeom prst="roundRect">
            <a:avLst>
              <a:gd fmla="val 50000" name="adj"/>
            </a:avLst>
          </a:prstGeom>
          <a:solidFill>
            <a:srgbClr val="E88888"/>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000" u="none" cap="none" strike="noStrike">
                <a:solidFill>
                  <a:srgbClr val="FFFFFF"/>
                </a:solidFill>
                <a:latin typeface="Calibri"/>
                <a:ea typeface="Calibri"/>
                <a:cs typeface="Calibri"/>
                <a:sym typeface="Calibri"/>
              </a:rPr>
              <a:t>WINDOWS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651" name="Shape 651"/>
        <p:cNvGrpSpPr/>
        <p:nvPr/>
      </p:nvGrpSpPr>
      <p:grpSpPr>
        <a:xfrm>
          <a:off x="0" y="0"/>
          <a:ext cx="0" cy="0"/>
          <a:chOff x="0" y="0"/>
          <a:chExt cx="0" cy="0"/>
        </a:xfrm>
      </p:grpSpPr>
      <p:sp>
        <p:nvSpPr>
          <p:cNvPr id="652" name="Google Shape;652;p36"/>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FILE PERMISSIONS</a:t>
            </a:r>
            <a:endParaRPr b="0" i="0" sz="1000" u="none" cap="none" strike="noStrike">
              <a:solidFill>
                <a:schemeClr val="dk1"/>
              </a:solidFill>
              <a:latin typeface="Calibri"/>
              <a:ea typeface="Calibri"/>
              <a:cs typeface="Calibri"/>
              <a:sym typeface="Calibri"/>
            </a:endParaRPr>
          </a:p>
        </p:txBody>
      </p:sp>
      <p:sp>
        <p:nvSpPr>
          <p:cNvPr id="653" name="Google Shape;653;p36"/>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2300"/>
              <a:buFont typeface="Cambria"/>
              <a:buNone/>
            </a:pPr>
            <a:r>
              <a:rPr b="1" i="0" lang="en" sz="2300" u="none" cap="none" strike="noStrike">
                <a:solidFill>
                  <a:srgbClr val="1B1E1D"/>
                </a:solidFill>
                <a:latin typeface="Cambria"/>
                <a:ea typeface="Cambria"/>
                <a:cs typeface="Cambria"/>
                <a:sym typeface="Cambria"/>
              </a:rPr>
              <a:t>Linux file permissions: rwx</a:t>
            </a:r>
            <a:endParaRPr b="0" i="0" sz="2300" u="none" cap="none" strike="noStrike">
              <a:solidFill>
                <a:schemeClr val="dk1"/>
              </a:solidFill>
              <a:latin typeface="Calibri"/>
              <a:ea typeface="Calibri"/>
              <a:cs typeface="Calibri"/>
              <a:sym typeface="Calibri"/>
            </a:endParaRPr>
          </a:p>
        </p:txBody>
      </p:sp>
      <p:sp>
        <p:nvSpPr>
          <p:cNvPr id="654" name="Google Shape;654;p36"/>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1100"/>
              <a:buFont typeface="Calibri"/>
              <a:buNone/>
            </a:pPr>
            <a:r>
              <a:rPr b="0" i="0" lang="en" sz="1100" u="none" cap="none" strike="noStrike">
                <a:solidFill>
                  <a:srgbClr val="6B6560"/>
                </a:solidFill>
                <a:latin typeface="Calibri"/>
                <a:ea typeface="Calibri"/>
                <a:cs typeface="Calibri"/>
                <a:sym typeface="Calibri"/>
              </a:rPr>
              <a:t>Ten characters, read left to right</a:t>
            </a:r>
            <a:endParaRPr b="0" i="0" sz="1100" u="none" cap="none" strike="noStrike">
              <a:solidFill>
                <a:schemeClr val="dk1"/>
              </a:solidFill>
              <a:latin typeface="Calibri"/>
              <a:ea typeface="Calibri"/>
              <a:cs typeface="Calibri"/>
              <a:sym typeface="Calibri"/>
            </a:endParaRPr>
          </a:p>
        </p:txBody>
      </p:sp>
      <p:sp>
        <p:nvSpPr>
          <p:cNvPr id="655" name="Google Shape;655;p36"/>
          <p:cNvSpPr/>
          <p:nvPr/>
        </p:nvSpPr>
        <p:spPr>
          <a:xfrm>
            <a:off x="342900" y="1474470"/>
            <a:ext cx="425196" cy="514350"/>
          </a:xfrm>
          <a:prstGeom prst="rect">
            <a:avLst/>
          </a:prstGeom>
          <a:solidFill>
            <a:srgbClr val="EDE6DC"/>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6" name="Google Shape;656;p36"/>
          <p:cNvSpPr/>
          <p:nvPr/>
        </p:nvSpPr>
        <p:spPr>
          <a:xfrm>
            <a:off x="342900" y="1474470"/>
            <a:ext cx="425196" cy="51435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6B6560"/>
              </a:buClr>
              <a:buSzPts val="1700"/>
              <a:buFont typeface="Consolas"/>
              <a:buNone/>
            </a:pPr>
            <a:r>
              <a:rPr b="1" i="0" lang="en" sz="1700" u="none" cap="none" strike="noStrike">
                <a:solidFill>
                  <a:srgbClr val="6B6560"/>
                </a:solidFill>
                <a:latin typeface="Consolas"/>
                <a:ea typeface="Consolas"/>
                <a:cs typeface="Consolas"/>
                <a:sym typeface="Consolas"/>
              </a:rPr>
              <a:t>-</a:t>
            </a:r>
            <a:endParaRPr b="0" i="0" sz="1700" u="none" cap="none" strike="noStrike">
              <a:solidFill>
                <a:schemeClr val="dk1"/>
              </a:solidFill>
              <a:latin typeface="Calibri"/>
              <a:ea typeface="Calibri"/>
              <a:cs typeface="Calibri"/>
              <a:sym typeface="Calibri"/>
            </a:endParaRPr>
          </a:p>
        </p:txBody>
      </p:sp>
      <p:sp>
        <p:nvSpPr>
          <p:cNvPr id="657" name="Google Shape;657;p36"/>
          <p:cNvSpPr/>
          <p:nvPr/>
        </p:nvSpPr>
        <p:spPr>
          <a:xfrm>
            <a:off x="768096" y="1474470"/>
            <a:ext cx="425196" cy="514350"/>
          </a:xfrm>
          <a:prstGeom prst="rect">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8" name="Google Shape;658;p36"/>
          <p:cNvSpPr/>
          <p:nvPr/>
        </p:nvSpPr>
        <p:spPr>
          <a:xfrm>
            <a:off x="768096" y="1474470"/>
            <a:ext cx="425196" cy="51435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C7268"/>
              </a:buClr>
              <a:buSzPts val="1700"/>
              <a:buFont typeface="Consolas"/>
              <a:buNone/>
            </a:pPr>
            <a:r>
              <a:rPr b="1" i="0" lang="en" sz="1700" u="none" cap="none" strike="noStrike">
                <a:solidFill>
                  <a:srgbClr val="1C7268"/>
                </a:solidFill>
                <a:latin typeface="Consolas"/>
                <a:ea typeface="Consolas"/>
                <a:cs typeface="Consolas"/>
                <a:sym typeface="Consolas"/>
              </a:rPr>
              <a:t>r</a:t>
            </a:r>
            <a:endParaRPr b="0" i="0" sz="1700" u="none" cap="none" strike="noStrike">
              <a:solidFill>
                <a:schemeClr val="dk1"/>
              </a:solidFill>
              <a:latin typeface="Calibri"/>
              <a:ea typeface="Calibri"/>
              <a:cs typeface="Calibri"/>
              <a:sym typeface="Calibri"/>
            </a:endParaRPr>
          </a:p>
        </p:txBody>
      </p:sp>
      <p:sp>
        <p:nvSpPr>
          <p:cNvPr id="659" name="Google Shape;659;p36"/>
          <p:cNvSpPr/>
          <p:nvPr/>
        </p:nvSpPr>
        <p:spPr>
          <a:xfrm>
            <a:off x="1193292" y="1474470"/>
            <a:ext cx="425196" cy="514350"/>
          </a:xfrm>
          <a:prstGeom prst="rect">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0" name="Google Shape;660;p36"/>
          <p:cNvSpPr/>
          <p:nvPr/>
        </p:nvSpPr>
        <p:spPr>
          <a:xfrm>
            <a:off x="1193292" y="1474470"/>
            <a:ext cx="425196" cy="51435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C7268"/>
              </a:buClr>
              <a:buSzPts val="1700"/>
              <a:buFont typeface="Consolas"/>
              <a:buNone/>
            </a:pPr>
            <a:r>
              <a:rPr b="1" i="0" lang="en" sz="1700" u="none" cap="none" strike="noStrike">
                <a:solidFill>
                  <a:srgbClr val="1C7268"/>
                </a:solidFill>
                <a:latin typeface="Consolas"/>
                <a:ea typeface="Consolas"/>
                <a:cs typeface="Consolas"/>
                <a:sym typeface="Consolas"/>
              </a:rPr>
              <a:t>w</a:t>
            </a:r>
            <a:endParaRPr b="0" i="0" sz="1700" u="none" cap="none" strike="noStrike">
              <a:solidFill>
                <a:schemeClr val="dk1"/>
              </a:solidFill>
              <a:latin typeface="Calibri"/>
              <a:ea typeface="Calibri"/>
              <a:cs typeface="Calibri"/>
              <a:sym typeface="Calibri"/>
            </a:endParaRPr>
          </a:p>
        </p:txBody>
      </p:sp>
      <p:sp>
        <p:nvSpPr>
          <p:cNvPr id="661" name="Google Shape;661;p36"/>
          <p:cNvSpPr/>
          <p:nvPr/>
        </p:nvSpPr>
        <p:spPr>
          <a:xfrm>
            <a:off x="1618488" y="1474470"/>
            <a:ext cx="425196" cy="514350"/>
          </a:xfrm>
          <a:prstGeom prst="rect">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2" name="Google Shape;662;p36"/>
          <p:cNvSpPr/>
          <p:nvPr/>
        </p:nvSpPr>
        <p:spPr>
          <a:xfrm>
            <a:off x="1618488" y="1474470"/>
            <a:ext cx="425196" cy="51435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C7268"/>
              </a:buClr>
              <a:buSzPts val="1700"/>
              <a:buFont typeface="Consolas"/>
              <a:buNone/>
            </a:pPr>
            <a:r>
              <a:rPr b="1" i="0" lang="en" sz="1700" u="none" cap="none" strike="noStrike">
                <a:solidFill>
                  <a:srgbClr val="1C7268"/>
                </a:solidFill>
                <a:latin typeface="Consolas"/>
                <a:ea typeface="Consolas"/>
                <a:cs typeface="Consolas"/>
                <a:sym typeface="Consolas"/>
              </a:rPr>
              <a:t>x</a:t>
            </a:r>
            <a:endParaRPr b="0" i="0" sz="1700" u="none" cap="none" strike="noStrike">
              <a:solidFill>
                <a:schemeClr val="dk1"/>
              </a:solidFill>
              <a:latin typeface="Calibri"/>
              <a:ea typeface="Calibri"/>
              <a:cs typeface="Calibri"/>
              <a:sym typeface="Calibri"/>
            </a:endParaRPr>
          </a:p>
        </p:txBody>
      </p:sp>
      <p:sp>
        <p:nvSpPr>
          <p:cNvPr id="663" name="Google Shape;663;p36"/>
          <p:cNvSpPr/>
          <p:nvPr/>
        </p:nvSpPr>
        <p:spPr>
          <a:xfrm>
            <a:off x="2043684" y="1474470"/>
            <a:ext cx="425196" cy="514350"/>
          </a:xfrm>
          <a:prstGeom prst="rect">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4" name="Google Shape;664;p36"/>
          <p:cNvSpPr/>
          <p:nvPr/>
        </p:nvSpPr>
        <p:spPr>
          <a:xfrm>
            <a:off x="2043684" y="1474470"/>
            <a:ext cx="425196" cy="51435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660000"/>
              </a:buClr>
              <a:buSzPts val="1700"/>
              <a:buFont typeface="Consolas"/>
              <a:buNone/>
            </a:pPr>
            <a:r>
              <a:rPr b="1" i="0" lang="en" sz="1700" u="none" cap="none" strike="noStrike">
                <a:solidFill>
                  <a:srgbClr val="660000"/>
                </a:solidFill>
                <a:latin typeface="Consolas"/>
                <a:ea typeface="Consolas"/>
                <a:cs typeface="Consolas"/>
                <a:sym typeface="Consolas"/>
              </a:rPr>
              <a:t>r</a:t>
            </a:r>
            <a:endParaRPr b="0" i="0" sz="1700" u="none" cap="none" strike="noStrike">
              <a:solidFill>
                <a:schemeClr val="dk1"/>
              </a:solidFill>
              <a:latin typeface="Calibri"/>
              <a:ea typeface="Calibri"/>
              <a:cs typeface="Calibri"/>
              <a:sym typeface="Calibri"/>
            </a:endParaRPr>
          </a:p>
        </p:txBody>
      </p:sp>
      <p:sp>
        <p:nvSpPr>
          <p:cNvPr id="665" name="Google Shape;665;p36"/>
          <p:cNvSpPr/>
          <p:nvPr/>
        </p:nvSpPr>
        <p:spPr>
          <a:xfrm>
            <a:off x="2468880" y="1474470"/>
            <a:ext cx="425196" cy="514350"/>
          </a:xfrm>
          <a:prstGeom prst="rect">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6" name="Google Shape;666;p36"/>
          <p:cNvSpPr/>
          <p:nvPr/>
        </p:nvSpPr>
        <p:spPr>
          <a:xfrm>
            <a:off x="2468880" y="1474470"/>
            <a:ext cx="425196" cy="51435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660000"/>
              </a:buClr>
              <a:buSzPts val="1700"/>
              <a:buFont typeface="Consolas"/>
              <a:buNone/>
            </a:pPr>
            <a:r>
              <a:rPr b="1" i="0" lang="en" sz="1700" u="none" cap="none" strike="noStrike">
                <a:solidFill>
                  <a:srgbClr val="660000"/>
                </a:solidFill>
                <a:latin typeface="Consolas"/>
                <a:ea typeface="Consolas"/>
                <a:cs typeface="Consolas"/>
                <a:sym typeface="Consolas"/>
              </a:rPr>
              <a:t>-</a:t>
            </a:r>
            <a:endParaRPr b="0" i="0" sz="1700" u="none" cap="none" strike="noStrike">
              <a:solidFill>
                <a:schemeClr val="dk1"/>
              </a:solidFill>
              <a:latin typeface="Calibri"/>
              <a:ea typeface="Calibri"/>
              <a:cs typeface="Calibri"/>
              <a:sym typeface="Calibri"/>
            </a:endParaRPr>
          </a:p>
        </p:txBody>
      </p:sp>
      <p:sp>
        <p:nvSpPr>
          <p:cNvPr id="667" name="Google Shape;667;p36"/>
          <p:cNvSpPr/>
          <p:nvPr/>
        </p:nvSpPr>
        <p:spPr>
          <a:xfrm>
            <a:off x="2894076" y="1474470"/>
            <a:ext cx="425196" cy="514350"/>
          </a:xfrm>
          <a:prstGeom prst="rect">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8" name="Google Shape;668;p36"/>
          <p:cNvSpPr/>
          <p:nvPr/>
        </p:nvSpPr>
        <p:spPr>
          <a:xfrm>
            <a:off x="2894076" y="1474470"/>
            <a:ext cx="425196" cy="51435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660000"/>
              </a:buClr>
              <a:buSzPts val="1700"/>
              <a:buFont typeface="Consolas"/>
              <a:buNone/>
            </a:pPr>
            <a:r>
              <a:rPr b="1" i="0" lang="en" sz="1700" u="none" cap="none" strike="noStrike">
                <a:solidFill>
                  <a:srgbClr val="660000"/>
                </a:solidFill>
                <a:latin typeface="Consolas"/>
                <a:ea typeface="Consolas"/>
                <a:cs typeface="Consolas"/>
                <a:sym typeface="Consolas"/>
              </a:rPr>
              <a:t>x</a:t>
            </a:r>
            <a:endParaRPr b="0" i="0" sz="1700" u="none" cap="none" strike="noStrike">
              <a:solidFill>
                <a:schemeClr val="dk1"/>
              </a:solidFill>
              <a:latin typeface="Calibri"/>
              <a:ea typeface="Calibri"/>
              <a:cs typeface="Calibri"/>
              <a:sym typeface="Calibri"/>
            </a:endParaRPr>
          </a:p>
        </p:txBody>
      </p:sp>
      <p:sp>
        <p:nvSpPr>
          <p:cNvPr id="669" name="Google Shape;669;p36"/>
          <p:cNvSpPr/>
          <p:nvPr/>
        </p:nvSpPr>
        <p:spPr>
          <a:xfrm>
            <a:off x="3319272" y="1474470"/>
            <a:ext cx="425196" cy="514350"/>
          </a:xfrm>
          <a:prstGeom prst="rect">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0" name="Google Shape;670;p36"/>
          <p:cNvSpPr/>
          <p:nvPr/>
        </p:nvSpPr>
        <p:spPr>
          <a:xfrm>
            <a:off x="3319272" y="1474470"/>
            <a:ext cx="425196" cy="51435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BFA87C"/>
              </a:buClr>
              <a:buSzPts val="1700"/>
              <a:buFont typeface="Consolas"/>
              <a:buNone/>
            </a:pPr>
            <a:r>
              <a:rPr b="1" i="0" lang="en" sz="1700" u="none" cap="none" strike="noStrike">
                <a:solidFill>
                  <a:srgbClr val="BFA87C"/>
                </a:solidFill>
                <a:latin typeface="Consolas"/>
                <a:ea typeface="Consolas"/>
                <a:cs typeface="Consolas"/>
                <a:sym typeface="Consolas"/>
              </a:rPr>
              <a:t>r</a:t>
            </a:r>
            <a:endParaRPr b="0" i="0" sz="1700" u="none" cap="none" strike="noStrike">
              <a:solidFill>
                <a:schemeClr val="dk1"/>
              </a:solidFill>
              <a:latin typeface="Calibri"/>
              <a:ea typeface="Calibri"/>
              <a:cs typeface="Calibri"/>
              <a:sym typeface="Calibri"/>
            </a:endParaRPr>
          </a:p>
        </p:txBody>
      </p:sp>
      <p:sp>
        <p:nvSpPr>
          <p:cNvPr id="671" name="Google Shape;671;p36"/>
          <p:cNvSpPr/>
          <p:nvPr/>
        </p:nvSpPr>
        <p:spPr>
          <a:xfrm>
            <a:off x="3744468" y="1474470"/>
            <a:ext cx="425196" cy="514350"/>
          </a:xfrm>
          <a:prstGeom prst="rect">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2" name="Google Shape;672;p36"/>
          <p:cNvSpPr/>
          <p:nvPr/>
        </p:nvSpPr>
        <p:spPr>
          <a:xfrm>
            <a:off x="3744468" y="1474470"/>
            <a:ext cx="425196" cy="51435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BFA87C"/>
              </a:buClr>
              <a:buSzPts val="1700"/>
              <a:buFont typeface="Consolas"/>
              <a:buNone/>
            </a:pPr>
            <a:r>
              <a:rPr b="1" i="0" lang="en" sz="1700" u="none" cap="none" strike="noStrike">
                <a:solidFill>
                  <a:srgbClr val="BFA87C"/>
                </a:solidFill>
                <a:latin typeface="Consolas"/>
                <a:ea typeface="Consolas"/>
                <a:cs typeface="Consolas"/>
                <a:sym typeface="Consolas"/>
              </a:rPr>
              <a:t>-</a:t>
            </a:r>
            <a:endParaRPr b="0" i="0" sz="1700" u="none" cap="none" strike="noStrike">
              <a:solidFill>
                <a:schemeClr val="dk1"/>
              </a:solidFill>
              <a:latin typeface="Calibri"/>
              <a:ea typeface="Calibri"/>
              <a:cs typeface="Calibri"/>
              <a:sym typeface="Calibri"/>
            </a:endParaRPr>
          </a:p>
        </p:txBody>
      </p:sp>
      <p:sp>
        <p:nvSpPr>
          <p:cNvPr id="673" name="Google Shape;673;p36"/>
          <p:cNvSpPr/>
          <p:nvPr/>
        </p:nvSpPr>
        <p:spPr>
          <a:xfrm>
            <a:off x="4169664" y="1474470"/>
            <a:ext cx="425196" cy="514350"/>
          </a:xfrm>
          <a:prstGeom prst="rect">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4" name="Google Shape;674;p36"/>
          <p:cNvSpPr/>
          <p:nvPr/>
        </p:nvSpPr>
        <p:spPr>
          <a:xfrm>
            <a:off x="4169664" y="1474470"/>
            <a:ext cx="425196" cy="51435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BFA87C"/>
              </a:buClr>
              <a:buSzPts val="1700"/>
              <a:buFont typeface="Consolas"/>
              <a:buNone/>
            </a:pPr>
            <a:r>
              <a:rPr b="1" i="0" lang="en" sz="1700" u="none" cap="none" strike="noStrike">
                <a:solidFill>
                  <a:srgbClr val="BFA87C"/>
                </a:solidFill>
                <a:latin typeface="Consolas"/>
                <a:ea typeface="Consolas"/>
                <a:cs typeface="Consolas"/>
                <a:sym typeface="Consolas"/>
              </a:rPr>
              <a:t>-</a:t>
            </a:r>
            <a:endParaRPr b="0" i="0" sz="1700" u="none" cap="none" strike="noStrike">
              <a:solidFill>
                <a:schemeClr val="dk1"/>
              </a:solidFill>
              <a:latin typeface="Calibri"/>
              <a:ea typeface="Calibri"/>
              <a:cs typeface="Calibri"/>
              <a:sym typeface="Calibri"/>
            </a:endParaRPr>
          </a:p>
        </p:txBody>
      </p:sp>
      <p:sp>
        <p:nvSpPr>
          <p:cNvPr id="675" name="Google Shape;675;p36"/>
          <p:cNvSpPr/>
          <p:nvPr/>
        </p:nvSpPr>
        <p:spPr>
          <a:xfrm>
            <a:off x="342900" y="2057400"/>
            <a:ext cx="425196"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1E1D"/>
              </a:buClr>
              <a:buSzPts val="800"/>
              <a:buFont typeface="Calibri"/>
              <a:buNone/>
            </a:pPr>
            <a:r>
              <a:rPr b="1" i="0" lang="en" sz="800" u="none" cap="none" strike="noStrike">
                <a:solidFill>
                  <a:srgbClr val="1B1E1D"/>
                </a:solidFill>
                <a:latin typeface="Calibri"/>
                <a:ea typeface="Calibri"/>
                <a:cs typeface="Calibri"/>
                <a:sym typeface="Calibri"/>
              </a:rPr>
              <a:t>File type</a:t>
            </a:r>
            <a:endParaRPr b="0" i="0" sz="800" u="none" cap="none" strike="noStrike">
              <a:solidFill>
                <a:schemeClr val="dk1"/>
              </a:solidFill>
              <a:latin typeface="Calibri"/>
              <a:ea typeface="Calibri"/>
              <a:cs typeface="Calibri"/>
              <a:sym typeface="Calibri"/>
            </a:endParaRPr>
          </a:p>
        </p:txBody>
      </p:sp>
      <p:sp>
        <p:nvSpPr>
          <p:cNvPr id="676" name="Google Shape;676;p36"/>
          <p:cNvSpPr/>
          <p:nvPr/>
        </p:nvSpPr>
        <p:spPr>
          <a:xfrm>
            <a:off x="768096" y="2057400"/>
            <a:ext cx="1275588"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1E1D"/>
              </a:buClr>
              <a:buSzPts val="800"/>
              <a:buFont typeface="Calibri"/>
              <a:buNone/>
            </a:pPr>
            <a:r>
              <a:rPr b="1" i="0" lang="en" sz="800" u="none" cap="none" strike="noStrike">
                <a:solidFill>
                  <a:srgbClr val="1B1E1D"/>
                </a:solidFill>
                <a:latin typeface="Calibri"/>
                <a:ea typeface="Calibri"/>
                <a:cs typeface="Calibri"/>
                <a:sym typeface="Calibri"/>
              </a:rPr>
              <a:t>Owner</a:t>
            </a:r>
            <a:endParaRPr b="0" i="0" sz="800" u="none" cap="none" strike="noStrike">
              <a:solidFill>
                <a:schemeClr val="dk1"/>
              </a:solidFill>
              <a:latin typeface="Calibri"/>
              <a:ea typeface="Calibri"/>
              <a:cs typeface="Calibri"/>
              <a:sym typeface="Calibri"/>
            </a:endParaRPr>
          </a:p>
        </p:txBody>
      </p:sp>
      <p:sp>
        <p:nvSpPr>
          <p:cNvPr id="677" name="Google Shape;677;p36"/>
          <p:cNvSpPr/>
          <p:nvPr/>
        </p:nvSpPr>
        <p:spPr>
          <a:xfrm>
            <a:off x="2043684" y="2057400"/>
            <a:ext cx="1275588"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1E1D"/>
              </a:buClr>
              <a:buSzPts val="800"/>
              <a:buFont typeface="Calibri"/>
              <a:buNone/>
            </a:pPr>
            <a:r>
              <a:rPr b="1" i="0" lang="en" sz="800" u="none" cap="none" strike="noStrike">
                <a:solidFill>
                  <a:srgbClr val="1B1E1D"/>
                </a:solidFill>
                <a:latin typeface="Calibri"/>
                <a:ea typeface="Calibri"/>
                <a:cs typeface="Calibri"/>
                <a:sym typeface="Calibri"/>
              </a:rPr>
              <a:t>Group</a:t>
            </a:r>
            <a:endParaRPr b="0" i="0" sz="800" u="none" cap="none" strike="noStrike">
              <a:solidFill>
                <a:schemeClr val="dk1"/>
              </a:solidFill>
              <a:latin typeface="Calibri"/>
              <a:ea typeface="Calibri"/>
              <a:cs typeface="Calibri"/>
              <a:sym typeface="Calibri"/>
            </a:endParaRPr>
          </a:p>
        </p:txBody>
      </p:sp>
      <p:sp>
        <p:nvSpPr>
          <p:cNvPr id="678" name="Google Shape;678;p36"/>
          <p:cNvSpPr/>
          <p:nvPr/>
        </p:nvSpPr>
        <p:spPr>
          <a:xfrm>
            <a:off x="3319272" y="2057400"/>
            <a:ext cx="1275588"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1E1D"/>
              </a:buClr>
              <a:buSzPts val="800"/>
              <a:buFont typeface="Calibri"/>
              <a:buNone/>
            </a:pPr>
            <a:r>
              <a:rPr b="1" i="0" lang="en" sz="800" u="none" cap="none" strike="noStrike">
                <a:solidFill>
                  <a:srgbClr val="1B1E1D"/>
                </a:solidFill>
                <a:latin typeface="Calibri"/>
                <a:ea typeface="Calibri"/>
                <a:cs typeface="Calibri"/>
                <a:sym typeface="Calibri"/>
              </a:rPr>
              <a:t>Other</a:t>
            </a:r>
            <a:endParaRPr b="0" i="0" sz="800" u="none" cap="none" strike="noStrike">
              <a:solidFill>
                <a:schemeClr val="dk1"/>
              </a:solidFill>
              <a:latin typeface="Calibri"/>
              <a:ea typeface="Calibri"/>
              <a:cs typeface="Calibri"/>
              <a:sym typeface="Calibri"/>
            </a:endParaRPr>
          </a:p>
        </p:txBody>
      </p:sp>
      <p:sp>
        <p:nvSpPr>
          <p:cNvPr id="679" name="Google Shape;679;p36"/>
          <p:cNvSpPr/>
          <p:nvPr/>
        </p:nvSpPr>
        <p:spPr>
          <a:xfrm>
            <a:off x="342900" y="2537460"/>
            <a:ext cx="80924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chmod uses the sum of these values for each of owner, group, and other:</a:t>
            </a:r>
            <a:endParaRPr b="0" i="0" sz="900" u="none" cap="none" strike="noStrike">
              <a:solidFill>
                <a:schemeClr val="dk1"/>
              </a:solidFill>
              <a:latin typeface="Calibri"/>
              <a:ea typeface="Calibri"/>
              <a:cs typeface="Calibri"/>
              <a:sym typeface="Calibri"/>
            </a:endParaRPr>
          </a:p>
        </p:txBody>
      </p:sp>
      <p:sp>
        <p:nvSpPr>
          <p:cNvPr id="680" name="Google Shape;680;p36"/>
          <p:cNvSpPr/>
          <p:nvPr/>
        </p:nvSpPr>
        <p:spPr>
          <a:xfrm>
            <a:off x="342900" y="2846070"/>
            <a:ext cx="925830" cy="548640"/>
          </a:xfrm>
          <a:prstGeom prst="roundRect">
            <a:avLst>
              <a:gd fmla="val 10000" name="adj"/>
            </a:avLst>
          </a:prstGeom>
          <a:solidFill>
            <a:srgbClr val="1B1E1D"/>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1" name="Google Shape;681;p36"/>
          <p:cNvSpPr/>
          <p:nvPr/>
        </p:nvSpPr>
        <p:spPr>
          <a:xfrm>
            <a:off x="342900" y="2880360"/>
            <a:ext cx="925830" cy="27432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1500"/>
              <a:buFont typeface="Consolas"/>
              <a:buNone/>
            </a:pPr>
            <a:r>
              <a:rPr b="1" i="0" lang="en" sz="1500" u="none" cap="none" strike="noStrike">
                <a:solidFill>
                  <a:srgbClr val="4AD4C4"/>
                </a:solidFill>
                <a:latin typeface="Consolas"/>
                <a:ea typeface="Consolas"/>
                <a:cs typeface="Consolas"/>
                <a:sym typeface="Consolas"/>
              </a:rPr>
              <a:t>4</a:t>
            </a:r>
            <a:endParaRPr b="0" i="0" sz="1500" u="none" cap="none" strike="noStrike">
              <a:solidFill>
                <a:schemeClr val="dk1"/>
              </a:solidFill>
              <a:latin typeface="Calibri"/>
              <a:ea typeface="Calibri"/>
              <a:cs typeface="Calibri"/>
              <a:sym typeface="Calibri"/>
            </a:endParaRPr>
          </a:p>
        </p:txBody>
      </p:sp>
      <p:sp>
        <p:nvSpPr>
          <p:cNvPr id="682" name="Google Shape;682;p36"/>
          <p:cNvSpPr/>
          <p:nvPr/>
        </p:nvSpPr>
        <p:spPr>
          <a:xfrm>
            <a:off x="342900" y="3168396"/>
            <a:ext cx="925830"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E6E1D6"/>
              </a:buClr>
              <a:buSzPts val="700"/>
              <a:buFont typeface="Calibri"/>
              <a:buNone/>
            </a:pPr>
            <a:r>
              <a:rPr b="0" i="0" lang="en" sz="700" u="none" cap="none" strike="noStrike">
                <a:solidFill>
                  <a:srgbClr val="E6E1D6"/>
                </a:solidFill>
                <a:latin typeface="Calibri"/>
                <a:ea typeface="Calibri"/>
                <a:cs typeface="Calibri"/>
                <a:sym typeface="Calibri"/>
              </a:rPr>
              <a:t>read</a:t>
            </a:r>
            <a:endParaRPr b="0" i="0" sz="700" u="none" cap="none" strike="noStrike">
              <a:solidFill>
                <a:schemeClr val="dk1"/>
              </a:solidFill>
              <a:latin typeface="Calibri"/>
              <a:ea typeface="Calibri"/>
              <a:cs typeface="Calibri"/>
              <a:sym typeface="Calibri"/>
            </a:endParaRPr>
          </a:p>
        </p:txBody>
      </p:sp>
      <p:sp>
        <p:nvSpPr>
          <p:cNvPr id="683" name="Google Shape;683;p36"/>
          <p:cNvSpPr/>
          <p:nvPr/>
        </p:nvSpPr>
        <p:spPr>
          <a:xfrm>
            <a:off x="1440180" y="2846070"/>
            <a:ext cx="925830" cy="548640"/>
          </a:xfrm>
          <a:prstGeom prst="roundRect">
            <a:avLst>
              <a:gd fmla="val 10000" name="adj"/>
            </a:avLst>
          </a:prstGeom>
          <a:solidFill>
            <a:srgbClr val="1B1E1D"/>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4" name="Google Shape;684;p36"/>
          <p:cNvSpPr/>
          <p:nvPr/>
        </p:nvSpPr>
        <p:spPr>
          <a:xfrm>
            <a:off x="1440180" y="2880360"/>
            <a:ext cx="925830" cy="27432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1500"/>
              <a:buFont typeface="Consolas"/>
              <a:buNone/>
            </a:pPr>
            <a:r>
              <a:rPr b="1" i="0" lang="en" sz="1500" u="none" cap="none" strike="noStrike">
                <a:solidFill>
                  <a:srgbClr val="4AD4C4"/>
                </a:solidFill>
                <a:latin typeface="Consolas"/>
                <a:ea typeface="Consolas"/>
                <a:cs typeface="Consolas"/>
                <a:sym typeface="Consolas"/>
              </a:rPr>
              <a:t>2</a:t>
            </a:r>
            <a:endParaRPr b="0" i="0" sz="1500" u="none" cap="none" strike="noStrike">
              <a:solidFill>
                <a:schemeClr val="dk1"/>
              </a:solidFill>
              <a:latin typeface="Calibri"/>
              <a:ea typeface="Calibri"/>
              <a:cs typeface="Calibri"/>
              <a:sym typeface="Calibri"/>
            </a:endParaRPr>
          </a:p>
        </p:txBody>
      </p:sp>
      <p:sp>
        <p:nvSpPr>
          <p:cNvPr id="685" name="Google Shape;685;p36"/>
          <p:cNvSpPr/>
          <p:nvPr/>
        </p:nvSpPr>
        <p:spPr>
          <a:xfrm>
            <a:off x="1440180" y="3168396"/>
            <a:ext cx="925830"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E6E1D6"/>
              </a:buClr>
              <a:buSzPts val="700"/>
              <a:buFont typeface="Calibri"/>
              <a:buNone/>
            </a:pPr>
            <a:r>
              <a:rPr b="0" i="0" lang="en" sz="700" u="none" cap="none" strike="noStrike">
                <a:solidFill>
                  <a:srgbClr val="E6E1D6"/>
                </a:solidFill>
                <a:latin typeface="Calibri"/>
                <a:ea typeface="Calibri"/>
                <a:cs typeface="Calibri"/>
                <a:sym typeface="Calibri"/>
              </a:rPr>
              <a:t>write</a:t>
            </a:r>
            <a:endParaRPr b="0" i="0" sz="700" u="none" cap="none" strike="noStrike">
              <a:solidFill>
                <a:schemeClr val="dk1"/>
              </a:solidFill>
              <a:latin typeface="Calibri"/>
              <a:ea typeface="Calibri"/>
              <a:cs typeface="Calibri"/>
              <a:sym typeface="Calibri"/>
            </a:endParaRPr>
          </a:p>
        </p:txBody>
      </p:sp>
      <p:sp>
        <p:nvSpPr>
          <p:cNvPr id="686" name="Google Shape;686;p36"/>
          <p:cNvSpPr/>
          <p:nvPr/>
        </p:nvSpPr>
        <p:spPr>
          <a:xfrm>
            <a:off x="2537460" y="2846070"/>
            <a:ext cx="925830" cy="548640"/>
          </a:xfrm>
          <a:prstGeom prst="roundRect">
            <a:avLst>
              <a:gd fmla="val 10000" name="adj"/>
            </a:avLst>
          </a:prstGeom>
          <a:solidFill>
            <a:srgbClr val="1B1E1D"/>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7" name="Google Shape;687;p36"/>
          <p:cNvSpPr/>
          <p:nvPr/>
        </p:nvSpPr>
        <p:spPr>
          <a:xfrm>
            <a:off x="2537460" y="2880360"/>
            <a:ext cx="925830" cy="27432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AD4C4"/>
              </a:buClr>
              <a:buSzPts val="1500"/>
              <a:buFont typeface="Consolas"/>
              <a:buNone/>
            </a:pPr>
            <a:r>
              <a:rPr b="1" i="0" lang="en" sz="1500" u="none" cap="none" strike="noStrike">
                <a:solidFill>
                  <a:srgbClr val="4AD4C4"/>
                </a:solidFill>
                <a:latin typeface="Consolas"/>
                <a:ea typeface="Consolas"/>
                <a:cs typeface="Consolas"/>
                <a:sym typeface="Consolas"/>
              </a:rPr>
              <a:t>1</a:t>
            </a:r>
            <a:endParaRPr b="0" i="0" sz="1500" u="none" cap="none" strike="noStrike">
              <a:solidFill>
                <a:schemeClr val="dk1"/>
              </a:solidFill>
              <a:latin typeface="Calibri"/>
              <a:ea typeface="Calibri"/>
              <a:cs typeface="Calibri"/>
              <a:sym typeface="Calibri"/>
            </a:endParaRPr>
          </a:p>
        </p:txBody>
      </p:sp>
      <p:sp>
        <p:nvSpPr>
          <p:cNvPr id="688" name="Google Shape;688;p36"/>
          <p:cNvSpPr/>
          <p:nvPr/>
        </p:nvSpPr>
        <p:spPr>
          <a:xfrm>
            <a:off x="2537460" y="3168396"/>
            <a:ext cx="925830"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E6E1D6"/>
              </a:buClr>
              <a:buSzPts val="700"/>
              <a:buFont typeface="Calibri"/>
              <a:buNone/>
            </a:pPr>
            <a:r>
              <a:rPr b="0" i="0" lang="en" sz="700" u="none" cap="none" strike="noStrike">
                <a:solidFill>
                  <a:srgbClr val="E6E1D6"/>
                </a:solidFill>
                <a:latin typeface="Calibri"/>
                <a:ea typeface="Calibri"/>
                <a:cs typeface="Calibri"/>
                <a:sym typeface="Calibri"/>
              </a:rPr>
              <a:t>execute</a:t>
            </a:r>
            <a:endParaRPr b="0" i="0" sz="700" u="none" cap="none" strike="noStrike">
              <a:solidFill>
                <a:schemeClr val="dk1"/>
              </a:solidFill>
              <a:latin typeface="Calibri"/>
              <a:ea typeface="Calibri"/>
              <a:cs typeface="Calibri"/>
              <a:sym typeface="Calibri"/>
            </a:endParaRPr>
          </a:p>
        </p:txBody>
      </p:sp>
      <p:sp>
        <p:nvSpPr>
          <p:cNvPr id="689" name="Google Shape;689;p36"/>
          <p:cNvSpPr/>
          <p:nvPr/>
        </p:nvSpPr>
        <p:spPr>
          <a:xfrm>
            <a:off x="342900" y="3669030"/>
            <a:ext cx="8455914" cy="788670"/>
          </a:xfrm>
          <a:prstGeom prst="roundRect">
            <a:avLst>
              <a:gd fmla="val 5217" name="adj"/>
            </a:avLst>
          </a:prstGeom>
          <a:solidFill>
            <a:srgbClr val="1B1E1D"/>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0" name="Google Shape;690;p36"/>
          <p:cNvSpPr/>
          <p:nvPr/>
        </p:nvSpPr>
        <p:spPr>
          <a:xfrm>
            <a:off x="493776" y="3819906"/>
            <a:ext cx="96012" cy="96012"/>
          </a:xfrm>
          <a:prstGeom prst="ellipse">
            <a:avLst/>
          </a:prstGeom>
          <a:solidFill>
            <a:srgbClr val="FF6259"/>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1" name="Google Shape;691;p36"/>
          <p:cNvSpPr/>
          <p:nvPr/>
        </p:nvSpPr>
        <p:spPr>
          <a:xfrm>
            <a:off x="685800" y="3819906"/>
            <a:ext cx="96012" cy="96012"/>
          </a:xfrm>
          <a:prstGeom prst="ellipse">
            <a:avLst/>
          </a:prstGeom>
          <a:solidFill>
            <a:srgbClr val="FFBD44"/>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2" name="Google Shape;692;p36"/>
          <p:cNvSpPr/>
          <p:nvPr/>
        </p:nvSpPr>
        <p:spPr>
          <a:xfrm>
            <a:off x="877824" y="3819906"/>
            <a:ext cx="96012" cy="96012"/>
          </a:xfrm>
          <a:prstGeom prst="ellipse">
            <a:avLst/>
          </a:prstGeom>
          <a:solidFill>
            <a:srgbClr val="00CA4E"/>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3" name="Google Shape;693;p36"/>
          <p:cNvSpPr/>
          <p:nvPr/>
        </p:nvSpPr>
        <p:spPr>
          <a:xfrm>
            <a:off x="493776" y="4011930"/>
            <a:ext cx="8154162" cy="342900"/>
          </a:xfrm>
          <a:prstGeom prst="rect">
            <a:avLst/>
          </a:prstGeom>
          <a:noFill/>
          <a:ln>
            <a:noFill/>
          </a:ln>
        </p:spPr>
        <p:txBody>
          <a:bodyPr anchorCtr="0" anchor="ctr" bIns="0" lIns="0" spcFirstLastPara="1" rIns="0" wrap="square" tIns="0">
            <a:noAutofit/>
          </a:bodyPr>
          <a:lstStyle/>
          <a:p>
            <a:pPr indent="0" lvl="0" marL="0" marR="0" rtl="0" algn="l">
              <a:lnSpc>
                <a:spcPct val="146153"/>
              </a:lnSpc>
              <a:spcBef>
                <a:spcPts val="0"/>
              </a:spcBef>
              <a:spcAft>
                <a:spcPts val="0"/>
              </a:spcAft>
              <a:buClr>
                <a:srgbClr val="4AD4C4"/>
              </a:buClr>
              <a:buSzPts val="1000"/>
              <a:buFont typeface="Consolas"/>
              <a:buNone/>
            </a:pPr>
            <a:r>
              <a:rPr b="0" i="0" lang="en" sz="1000" u="none" cap="none" strike="noStrike">
                <a:solidFill>
                  <a:srgbClr val="4AD4C4"/>
                </a:solidFill>
                <a:latin typeface="Consolas"/>
                <a:ea typeface="Consolas"/>
                <a:cs typeface="Consolas"/>
                <a:sym typeface="Consolas"/>
              </a:rPr>
              <a:t>chmod 750 script.sh</a:t>
            </a:r>
            <a:r>
              <a:rPr b="0" i="0" lang="en" sz="1000" u="none" cap="none" strike="noStrike">
                <a:solidFill>
                  <a:srgbClr val="A39A8C"/>
                </a:solidFill>
                <a:latin typeface="Consolas"/>
                <a:ea typeface="Consolas"/>
                <a:cs typeface="Consolas"/>
                <a:sym typeface="Consolas"/>
              </a:rPr>
              <a:t>   # owner: rwx (7)   group: r-x (5)   other: none (0)</a:t>
            </a:r>
            <a:endParaRPr b="0" i="0" sz="1000" u="none" cap="none" strike="noStrike">
              <a:solidFill>
                <a:schemeClr val="dk1"/>
              </a:solidFill>
              <a:latin typeface="Calibri"/>
              <a:ea typeface="Calibri"/>
              <a:cs typeface="Calibri"/>
              <a:sym typeface="Calibri"/>
            </a:endParaRPr>
          </a:p>
        </p:txBody>
      </p:sp>
      <p:sp>
        <p:nvSpPr>
          <p:cNvPr id="694" name="Google Shape;694;p36"/>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LINUX PERMISSIONS</a:t>
            </a:r>
            <a:endParaRPr b="0" i="0" sz="700" u="none" cap="none" strike="noStrike">
              <a:solidFill>
                <a:schemeClr val="dk1"/>
              </a:solidFill>
              <a:latin typeface="Calibri"/>
              <a:ea typeface="Calibri"/>
              <a:cs typeface="Calibri"/>
              <a:sym typeface="Calibri"/>
            </a:endParaRPr>
          </a:p>
        </p:txBody>
      </p:sp>
      <p:sp>
        <p:nvSpPr>
          <p:cNvPr id="695" name="Google Shape;695;p36"/>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700" name="Shape 700"/>
        <p:cNvGrpSpPr/>
        <p:nvPr/>
      </p:nvGrpSpPr>
      <p:grpSpPr>
        <a:xfrm>
          <a:off x="0" y="0"/>
          <a:ext cx="0" cy="0"/>
          <a:chOff x="0" y="0"/>
          <a:chExt cx="0" cy="0"/>
        </a:xfrm>
      </p:grpSpPr>
      <p:sp>
        <p:nvSpPr>
          <p:cNvPr id="701" name="Google Shape;701;p37"/>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FILE PERMISSIONS</a:t>
            </a:r>
            <a:endParaRPr b="0" i="0" sz="1000" u="none" cap="none" strike="noStrike">
              <a:solidFill>
                <a:schemeClr val="dk1"/>
              </a:solidFill>
              <a:latin typeface="Calibri"/>
              <a:ea typeface="Calibri"/>
              <a:cs typeface="Calibri"/>
              <a:sym typeface="Calibri"/>
            </a:endParaRPr>
          </a:p>
        </p:txBody>
      </p:sp>
      <p:sp>
        <p:nvSpPr>
          <p:cNvPr id="702" name="Google Shape;702;p37"/>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2300"/>
              <a:buFont typeface="Cambria"/>
              <a:buNone/>
            </a:pPr>
            <a:r>
              <a:rPr b="1" i="0" lang="en" sz="2300" u="none" cap="none" strike="noStrike">
                <a:solidFill>
                  <a:srgbClr val="1B1E1D"/>
                </a:solidFill>
                <a:latin typeface="Cambria"/>
                <a:ea typeface="Cambria"/>
                <a:cs typeface="Cambria"/>
                <a:sym typeface="Cambria"/>
              </a:rPr>
              <a:t>Special permission bits</a:t>
            </a:r>
            <a:endParaRPr b="0" i="0" sz="2300" u="none" cap="none" strike="noStrike">
              <a:solidFill>
                <a:schemeClr val="dk1"/>
              </a:solidFill>
              <a:latin typeface="Calibri"/>
              <a:ea typeface="Calibri"/>
              <a:cs typeface="Calibri"/>
              <a:sym typeface="Calibri"/>
            </a:endParaRPr>
          </a:p>
        </p:txBody>
      </p:sp>
      <p:sp>
        <p:nvSpPr>
          <p:cNvPr id="703" name="Google Shape;703;p37"/>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1100"/>
              <a:buFont typeface="Calibri"/>
              <a:buNone/>
            </a:pPr>
            <a:r>
              <a:rPr b="0" i="0" lang="en" sz="1100" u="none" cap="none" strike="noStrike">
                <a:solidFill>
                  <a:srgbClr val="6B6560"/>
                </a:solidFill>
                <a:latin typeface="Calibri"/>
                <a:ea typeface="Calibri"/>
                <a:cs typeface="Calibri"/>
                <a:sym typeface="Calibri"/>
              </a:rPr>
              <a:t>Three bits that change how execution and ownership behave</a:t>
            </a:r>
            <a:endParaRPr b="0" i="0" sz="1100" u="none" cap="none" strike="noStrike">
              <a:solidFill>
                <a:schemeClr val="dk1"/>
              </a:solidFill>
              <a:latin typeface="Calibri"/>
              <a:ea typeface="Calibri"/>
              <a:cs typeface="Calibri"/>
              <a:sym typeface="Calibri"/>
            </a:endParaRPr>
          </a:p>
        </p:txBody>
      </p:sp>
      <p:sp>
        <p:nvSpPr>
          <p:cNvPr id="704" name="Google Shape;704;p37"/>
          <p:cNvSpPr/>
          <p:nvPr/>
        </p:nvSpPr>
        <p:spPr>
          <a:xfrm>
            <a:off x="342900" y="1474470"/>
            <a:ext cx="2708910" cy="1645920"/>
          </a:xfrm>
          <a:prstGeom prst="roundRect">
            <a:avLst>
              <a:gd fmla="val 3333"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5" name="Google Shape;705;p37"/>
          <p:cNvSpPr/>
          <p:nvPr/>
        </p:nvSpPr>
        <p:spPr>
          <a:xfrm>
            <a:off x="548640" y="168021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key-white.png" id="706" name="Google Shape;706;p37"/>
          <p:cNvPicPr preferRelativeResize="0"/>
          <p:nvPr/>
        </p:nvPicPr>
        <p:blipFill rotWithShape="1">
          <a:blip r:embed="rId3">
            <a:alphaModFix/>
          </a:blip>
          <a:srcRect b="0" l="0" r="0" t="0"/>
          <a:stretch/>
        </p:blipFill>
        <p:spPr>
          <a:xfrm>
            <a:off x="646709" y="1778279"/>
            <a:ext cx="181051" cy="181051"/>
          </a:xfrm>
          <a:prstGeom prst="rect">
            <a:avLst/>
          </a:prstGeom>
          <a:noFill/>
          <a:ln>
            <a:noFill/>
          </a:ln>
        </p:spPr>
      </p:pic>
      <p:sp>
        <p:nvSpPr>
          <p:cNvPr id="707" name="Google Shape;707;p37"/>
          <p:cNvSpPr/>
          <p:nvPr/>
        </p:nvSpPr>
        <p:spPr>
          <a:xfrm>
            <a:off x="548640" y="2160270"/>
            <a:ext cx="229743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1100"/>
              <a:buFont typeface="Consolas"/>
              <a:buNone/>
            </a:pPr>
            <a:r>
              <a:rPr b="1" i="0" lang="en" sz="1100" u="none" cap="none" strike="noStrike">
                <a:solidFill>
                  <a:srgbClr val="1B1E1D"/>
                </a:solidFill>
                <a:latin typeface="Consolas"/>
                <a:ea typeface="Consolas"/>
                <a:cs typeface="Consolas"/>
                <a:sym typeface="Consolas"/>
              </a:rPr>
              <a:t>setuid</a:t>
            </a:r>
            <a:endParaRPr b="0" i="0" sz="1100" u="none" cap="none" strike="noStrike">
              <a:solidFill>
                <a:schemeClr val="dk1"/>
              </a:solidFill>
              <a:latin typeface="Calibri"/>
              <a:ea typeface="Calibri"/>
              <a:cs typeface="Calibri"/>
              <a:sym typeface="Calibri"/>
            </a:endParaRPr>
          </a:p>
        </p:txBody>
      </p:sp>
      <p:sp>
        <p:nvSpPr>
          <p:cNvPr id="708" name="Google Shape;708;p37"/>
          <p:cNvSpPr/>
          <p:nvPr/>
        </p:nvSpPr>
        <p:spPr>
          <a:xfrm>
            <a:off x="548640" y="2434590"/>
            <a:ext cx="2297430" cy="65151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A program runs with the file owner's identity, not the caller's. passwd uses this to write to a root owned file.</a:t>
            </a:r>
            <a:endParaRPr b="0" i="0" sz="800" u="none" cap="none" strike="noStrike">
              <a:solidFill>
                <a:schemeClr val="dk1"/>
              </a:solidFill>
              <a:latin typeface="Calibri"/>
              <a:ea typeface="Calibri"/>
              <a:cs typeface="Calibri"/>
              <a:sym typeface="Calibri"/>
            </a:endParaRPr>
          </a:p>
        </p:txBody>
      </p:sp>
      <p:sp>
        <p:nvSpPr>
          <p:cNvPr id="709" name="Google Shape;709;p37"/>
          <p:cNvSpPr/>
          <p:nvPr/>
        </p:nvSpPr>
        <p:spPr>
          <a:xfrm>
            <a:off x="3216402" y="1474470"/>
            <a:ext cx="2708910" cy="1645920"/>
          </a:xfrm>
          <a:prstGeom prst="roundRect">
            <a:avLst>
              <a:gd fmla="val 3333"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0" name="Google Shape;710;p37"/>
          <p:cNvSpPr/>
          <p:nvPr/>
        </p:nvSpPr>
        <p:spPr>
          <a:xfrm>
            <a:off x="3422142" y="168021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users-white.png" id="711" name="Google Shape;711;p37"/>
          <p:cNvPicPr preferRelativeResize="0"/>
          <p:nvPr/>
        </p:nvPicPr>
        <p:blipFill rotWithShape="1">
          <a:blip r:embed="rId4">
            <a:alphaModFix/>
          </a:blip>
          <a:srcRect b="0" l="0" r="0" t="0"/>
          <a:stretch/>
        </p:blipFill>
        <p:spPr>
          <a:xfrm>
            <a:off x="3520211" y="1778279"/>
            <a:ext cx="181051" cy="181051"/>
          </a:xfrm>
          <a:prstGeom prst="rect">
            <a:avLst/>
          </a:prstGeom>
          <a:noFill/>
          <a:ln>
            <a:noFill/>
          </a:ln>
        </p:spPr>
      </p:pic>
      <p:sp>
        <p:nvSpPr>
          <p:cNvPr id="712" name="Google Shape;712;p37"/>
          <p:cNvSpPr/>
          <p:nvPr/>
        </p:nvSpPr>
        <p:spPr>
          <a:xfrm>
            <a:off x="3422142" y="2160270"/>
            <a:ext cx="229743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1100"/>
              <a:buFont typeface="Consolas"/>
              <a:buNone/>
            </a:pPr>
            <a:r>
              <a:rPr b="1" i="0" lang="en" sz="1100" u="none" cap="none" strike="noStrike">
                <a:solidFill>
                  <a:srgbClr val="1B1E1D"/>
                </a:solidFill>
                <a:latin typeface="Consolas"/>
                <a:ea typeface="Consolas"/>
                <a:cs typeface="Consolas"/>
                <a:sym typeface="Consolas"/>
              </a:rPr>
              <a:t>setgid</a:t>
            </a:r>
            <a:endParaRPr b="0" i="0" sz="1100" u="none" cap="none" strike="noStrike">
              <a:solidFill>
                <a:schemeClr val="dk1"/>
              </a:solidFill>
              <a:latin typeface="Calibri"/>
              <a:ea typeface="Calibri"/>
              <a:cs typeface="Calibri"/>
              <a:sym typeface="Calibri"/>
            </a:endParaRPr>
          </a:p>
        </p:txBody>
      </p:sp>
      <p:sp>
        <p:nvSpPr>
          <p:cNvPr id="713" name="Google Shape;713;p37"/>
          <p:cNvSpPr/>
          <p:nvPr/>
        </p:nvSpPr>
        <p:spPr>
          <a:xfrm>
            <a:off x="3422142" y="2434590"/>
            <a:ext cx="2297430" cy="65151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A program runs with the file group's identity. On a directory, new files inherit that directory's group automatically.</a:t>
            </a:r>
            <a:endParaRPr b="0" i="0" sz="800" u="none" cap="none" strike="noStrike">
              <a:solidFill>
                <a:schemeClr val="dk1"/>
              </a:solidFill>
              <a:latin typeface="Calibri"/>
              <a:ea typeface="Calibri"/>
              <a:cs typeface="Calibri"/>
              <a:sym typeface="Calibri"/>
            </a:endParaRPr>
          </a:p>
        </p:txBody>
      </p:sp>
      <p:sp>
        <p:nvSpPr>
          <p:cNvPr id="714" name="Google Shape;714;p37"/>
          <p:cNvSpPr/>
          <p:nvPr/>
        </p:nvSpPr>
        <p:spPr>
          <a:xfrm>
            <a:off x="6089904" y="1474470"/>
            <a:ext cx="2708910" cy="1645920"/>
          </a:xfrm>
          <a:prstGeom prst="roundRect">
            <a:avLst>
              <a:gd fmla="val 3333"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5" name="Google Shape;715;p37"/>
          <p:cNvSpPr/>
          <p:nvPr/>
        </p:nvSpPr>
        <p:spPr>
          <a:xfrm>
            <a:off x="6295644" y="168021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6" name="Google Shape;716;p37"/>
          <p:cNvSpPr/>
          <p:nvPr/>
        </p:nvSpPr>
        <p:spPr>
          <a:xfrm>
            <a:off x="6295644" y="2160270"/>
            <a:ext cx="229743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1100"/>
              <a:buFont typeface="Consolas"/>
              <a:buNone/>
            </a:pPr>
            <a:r>
              <a:rPr b="1" i="0" lang="en" sz="1100" u="none" cap="none" strike="noStrike">
                <a:solidFill>
                  <a:srgbClr val="1B1E1D"/>
                </a:solidFill>
                <a:latin typeface="Consolas"/>
                <a:ea typeface="Consolas"/>
                <a:cs typeface="Consolas"/>
                <a:sym typeface="Consolas"/>
              </a:rPr>
              <a:t>Sticky bit</a:t>
            </a:r>
            <a:endParaRPr b="0" i="0" sz="1100" u="none" cap="none" strike="noStrike">
              <a:solidFill>
                <a:schemeClr val="dk1"/>
              </a:solidFill>
              <a:latin typeface="Calibri"/>
              <a:ea typeface="Calibri"/>
              <a:cs typeface="Calibri"/>
              <a:sym typeface="Calibri"/>
            </a:endParaRPr>
          </a:p>
        </p:txBody>
      </p:sp>
      <p:sp>
        <p:nvSpPr>
          <p:cNvPr id="717" name="Google Shape;717;p37"/>
          <p:cNvSpPr/>
          <p:nvPr/>
        </p:nvSpPr>
        <p:spPr>
          <a:xfrm>
            <a:off x="6295644" y="2434590"/>
            <a:ext cx="2297430" cy="65151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In a shared directory, only a file's owner can delete or rename it, even if others have write access. /tmp uses this.</a:t>
            </a:r>
            <a:endParaRPr b="0" i="0" sz="800" u="none" cap="none" strike="noStrike">
              <a:solidFill>
                <a:schemeClr val="dk1"/>
              </a:solidFill>
              <a:latin typeface="Calibri"/>
              <a:ea typeface="Calibri"/>
              <a:cs typeface="Calibri"/>
              <a:sym typeface="Calibri"/>
            </a:endParaRPr>
          </a:p>
        </p:txBody>
      </p:sp>
      <p:sp>
        <p:nvSpPr>
          <p:cNvPr id="718" name="Google Shape;718;p37"/>
          <p:cNvSpPr/>
          <p:nvPr/>
        </p:nvSpPr>
        <p:spPr>
          <a:xfrm>
            <a:off x="342900" y="3326125"/>
            <a:ext cx="8455800" cy="1205100"/>
          </a:xfrm>
          <a:prstGeom prst="roundRect">
            <a:avLst>
              <a:gd fmla="val 4286" name="adj"/>
            </a:avLst>
          </a:prstGeom>
          <a:solidFill>
            <a:srgbClr val="1B1E1D"/>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9" name="Google Shape;719;p37"/>
          <p:cNvSpPr/>
          <p:nvPr/>
        </p:nvSpPr>
        <p:spPr>
          <a:xfrm>
            <a:off x="493776" y="3477006"/>
            <a:ext cx="96012" cy="96012"/>
          </a:xfrm>
          <a:prstGeom prst="ellipse">
            <a:avLst/>
          </a:prstGeom>
          <a:solidFill>
            <a:srgbClr val="FF6259"/>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0" name="Google Shape;720;p37"/>
          <p:cNvSpPr/>
          <p:nvPr/>
        </p:nvSpPr>
        <p:spPr>
          <a:xfrm>
            <a:off x="685800" y="3477006"/>
            <a:ext cx="96012" cy="96012"/>
          </a:xfrm>
          <a:prstGeom prst="ellipse">
            <a:avLst/>
          </a:prstGeom>
          <a:solidFill>
            <a:srgbClr val="FFBD44"/>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1" name="Google Shape;721;p37"/>
          <p:cNvSpPr/>
          <p:nvPr/>
        </p:nvSpPr>
        <p:spPr>
          <a:xfrm>
            <a:off x="877824" y="3477006"/>
            <a:ext cx="96012" cy="96012"/>
          </a:xfrm>
          <a:prstGeom prst="ellipse">
            <a:avLst/>
          </a:prstGeom>
          <a:solidFill>
            <a:srgbClr val="00CA4E"/>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2" name="Google Shape;722;p37"/>
          <p:cNvSpPr/>
          <p:nvPr/>
        </p:nvSpPr>
        <p:spPr>
          <a:xfrm>
            <a:off x="494914" y="3777005"/>
            <a:ext cx="8154300" cy="514500"/>
          </a:xfrm>
          <a:prstGeom prst="rect">
            <a:avLst/>
          </a:prstGeom>
          <a:noFill/>
          <a:ln>
            <a:noFill/>
          </a:ln>
        </p:spPr>
        <p:txBody>
          <a:bodyPr anchorCtr="0" anchor="ctr" bIns="0" lIns="0" spcFirstLastPara="1" rIns="0" wrap="square" tIns="0">
            <a:noAutofit/>
          </a:bodyPr>
          <a:lstStyle/>
          <a:p>
            <a:pPr indent="0" lvl="0" marL="0" marR="0" rtl="0" algn="l">
              <a:lnSpc>
                <a:spcPct val="146153"/>
              </a:lnSpc>
              <a:spcBef>
                <a:spcPts val="0"/>
              </a:spcBef>
              <a:spcAft>
                <a:spcPts val="0"/>
              </a:spcAft>
              <a:buClr>
                <a:srgbClr val="4AD4C4"/>
              </a:buClr>
              <a:buSzPts val="1000"/>
              <a:buFont typeface="Consolas"/>
              <a:buNone/>
            </a:pPr>
            <a:r>
              <a:rPr b="0" i="0" lang="en" sz="1000" u="none" cap="none" strike="noStrike">
                <a:solidFill>
                  <a:srgbClr val="4AD4C4"/>
                </a:solidFill>
                <a:latin typeface="Consolas"/>
                <a:ea typeface="Consolas"/>
                <a:cs typeface="Consolas"/>
                <a:sym typeface="Consolas"/>
              </a:rPr>
              <a:t>chmod u+s /usr/bin/passwd</a:t>
            </a:r>
            <a:br>
              <a:rPr b="0" i="0" lang="en" sz="1000" u="none" cap="none" strike="noStrike">
                <a:solidFill>
                  <a:srgbClr val="4AD4C4"/>
                </a:solidFill>
                <a:latin typeface="Consolas"/>
                <a:ea typeface="Consolas"/>
                <a:cs typeface="Consolas"/>
                <a:sym typeface="Consolas"/>
              </a:rPr>
            </a:br>
            <a:r>
              <a:rPr b="0" i="0" lang="en" sz="1000" u="none" cap="none" strike="noStrike">
                <a:solidFill>
                  <a:srgbClr val="A39A8C"/>
                </a:solidFill>
                <a:latin typeface="Consolas"/>
                <a:ea typeface="Consolas"/>
                <a:cs typeface="Consolas"/>
                <a:sym typeface="Consolas"/>
              </a:rPr>
              <a:t>  -rwxr-xr-x  →  -rw</a:t>
            </a:r>
            <a:r>
              <a:rPr b="1" i="0" lang="en" sz="1000" u="none" cap="none" strike="noStrike">
                <a:solidFill>
                  <a:srgbClr val="E88888"/>
                </a:solidFill>
                <a:latin typeface="Consolas"/>
                <a:ea typeface="Consolas"/>
                <a:cs typeface="Consolas"/>
                <a:sym typeface="Consolas"/>
              </a:rPr>
              <a:t>s</a:t>
            </a:r>
            <a:r>
              <a:rPr b="0" i="0" lang="en" sz="1000" u="none" cap="none" strike="noStrike">
                <a:solidFill>
                  <a:srgbClr val="A39A8C"/>
                </a:solidFill>
                <a:latin typeface="Consolas"/>
                <a:ea typeface="Consolas"/>
                <a:cs typeface="Consolas"/>
                <a:sym typeface="Consolas"/>
              </a:rPr>
              <a:t>r-xr-x</a:t>
            </a:r>
            <a:br>
              <a:rPr b="0" i="0" lang="en" sz="1000" u="none" cap="none" strike="noStrike">
                <a:solidFill>
                  <a:srgbClr val="A39A8C"/>
                </a:solidFill>
                <a:latin typeface="Consolas"/>
                <a:ea typeface="Consolas"/>
                <a:cs typeface="Consolas"/>
                <a:sym typeface="Consolas"/>
              </a:rPr>
            </a:br>
            <a:r>
              <a:rPr b="0" i="0" lang="en" sz="1000" u="none" cap="none" strike="noStrike">
                <a:solidFill>
                  <a:srgbClr val="4AD4C4"/>
                </a:solidFill>
                <a:latin typeface="Consolas"/>
                <a:ea typeface="Consolas"/>
                <a:cs typeface="Consolas"/>
                <a:sym typeface="Consolas"/>
              </a:rPr>
              <a:t>chmod g+s shared_folder</a:t>
            </a:r>
            <a:br>
              <a:rPr b="0" i="0" lang="en" sz="1000" u="none" cap="none" strike="noStrike">
                <a:solidFill>
                  <a:srgbClr val="4AD4C4"/>
                </a:solidFill>
                <a:latin typeface="Consolas"/>
                <a:ea typeface="Consolas"/>
                <a:cs typeface="Consolas"/>
                <a:sym typeface="Consolas"/>
              </a:rPr>
            </a:br>
            <a:r>
              <a:rPr b="0" i="0" lang="en" sz="1000" u="none" cap="none" strike="noStrike">
                <a:solidFill>
                  <a:srgbClr val="A39A8C"/>
                </a:solidFill>
                <a:latin typeface="Consolas"/>
                <a:ea typeface="Consolas"/>
                <a:cs typeface="Consolas"/>
                <a:sym typeface="Consolas"/>
              </a:rPr>
              <a:t>  drwxr-xr-x  →  drwxr-</a:t>
            </a:r>
            <a:r>
              <a:rPr b="1" i="0" lang="en" sz="1000" u="none" cap="none" strike="noStrike">
                <a:solidFill>
                  <a:srgbClr val="E88888"/>
                </a:solidFill>
                <a:latin typeface="Consolas"/>
                <a:ea typeface="Consolas"/>
                <a:cs typeface="Consolas"/>
                <a:sym typeface="Consolas"/>
              </a:rPr>
              <a:t>s</a:t>
            </a:r>
            <a:r>
              <a:rPr b="0" i="0" lang="en" sz="1000" u="none" cap="none" strike="noStrike">
                <a:solidFill>
                  <a:srgbClr val="A39A8C"/>
                </a:solidFill>
                <a:latin typeface="Consolas"/>
                <a:ea typeface="Consolas"/>
                <a:cs typeface="Consolas"/>
                <a:sym typeface="Consolas"/>
              </a:rPr>
              <a:t>r-x</a:t>
            </a:r>
            <a:endParaRPr b="0" i="0" sz="1000" u="none" cap="none" strike="noStrike">
              <a:solidFill>
                <a:schemeClr val="dk1"/>
              </a:solidFill>
              <a:latin typeface="Calibri"/>
              <a:ea typeface="Calibri"/>
              <a:cs typeface="Calibri"/>
              <a:sym typeface="Calibri"/>
            </a:endParaRPr>
          </a:p>
        </p:txBody>
      </p:sp>
      <p:sp>
        <p:nvSpPr>
          <p:cNvPr id="723" name="Google Shape;723;p37"/>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SPECIAL PERMISSION BITS</a:t>
            </a:r>
            <a:endParaRPr b="0" i="0" sz="700" u="none" cap="none" strike="noStrike">
              <a:solidFill>
                <a:schemeClr val="dk1"/>
              </a:solidFill>
              <a:latin typeface="Calibri"/>
              <a:ea typeface="Calibri"/>
              <a:cs typeface="Calibri"/>
              <a:sym typeface="Calibri"/>
            </a:endParaRPr>
          </a:p>
        </p:txBody>
      </p:sp>
      <p:sp>
        <p:nvSpPr>
          <p:cNvPr id="724" name="Google Shape;724;p37"/>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
        <p:nvSpPr>
          <p:cNvPr id="725" name="Google Shape;725;p37"/>
          <p:cNvSpPr/>
          <p:nvPr/>
        </p:nvSpPr>
        <p:spPr>
          <a:xfrm>
            <a:off x="7600950" y="342900"/>
            <a:ext cx="1200150" cy="292100"/>
          </a:xfrm>
          <a:prstGeom prst="roundRect">
            <a:avLst>
              <a:gd fmla="val 50000" name="adj"/>
            </a:avLst>
          </a:prstGeom>
          <a:solidFill>
            <a:srgbClr val="1C7268"/>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000" u="none" cap="none" strike="noStrike">
                <a:solidFill>
                  <a:srgbClr val="FFFFFF"/>
                </a:solidFill>
                <a:latin typeface="Calibri"/>
                <a:ea typeface="Calibri"/>
                <a:cs typeface="Calibri"/>
                <a:sym typeface="Calibri"/>
              </a:rPr>
              <a:t>LINUX</a:t>
            </a:r>
            <a:endParaRPr/>
          </a:p>
        </p:txBody>
      </p:sp>
      <p:pic>
        <p:nvPicPr>
          <p:cNvPr descr="preencoded.png" id="726" name="Google Shape;726;p37"/>
          <p:cNvPicPr preferRelativeResize="0"/>
          <p:nvPr/>
        </p:nvPicPr>
        <p:blipFill rotWithShape="1">
          <a:blip r:embed="rId5">
            <a:alphaModFix/>
          </a:blip>
          <a:srcRect b="0" l="0" r="0" t="0"/>
          <a:stretch/>
        </p:blipFill>
        <p:spPr>
          <a:xfrm>
            <a:off x="6337064" y="1721634"/>
            <a:ext cx="294345" cy="29434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731" name="Shape 731"/>
        <p:cNvGrpSpPr/>
        <p:nvPr/>
      </p:nvGrpSpPr>
      <p:grpSpPr>
        <a:xfrm>
          <a:off x="0" y="0"/>
          <a:ext cx="0" cy="0"/>
          <a:chOff x="0" y="0"/>
          <a:chExt cx="0" cy="0"/>
        </a:xfrm>
      </p:grpSpPr>
      <p:sp>
        <p:nvSpPr>
          <p:cNvPr id="732" name="Google Shape;732;p38"/>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FILE PERMISSIONS</a:t>
            </a:r>
            <a:endParaRPr b="0" i="0" sz="1000" u="none" cap="none" strike="noStrike">
              <a:solidFill>
                <a:schemeClr val="dk1"/>
              </a:solidFill>
              <a:latin typeface="Calibri"/>
              <a:ea typeface="Calibri"/>
              <a:cs typeface="Calibri"/>
              <a:sym typeface="Calibri"/>
            </a:endParaRPr>
          </a:p>
        </p:txBody>
      </p:sp>
      <p:sp>
        <p:nvSpPr>
          <p:cNvPr id="733" name="Google Shape;733;p38"/>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2300"/>
              <a:buFont typeface="Cambria"/>
              <a:buNone/>
            </a:pPr>
            <a:r>
              <a:rPr b="1" i="0" lang="en" sz="2300" u="none" cap="none" strike="noStrike">
                <a:solidFill>
                  <a:srgbClr val="1B1E1D"/>
                </a:solidFill>
                <a:latin typeface="Cambria"/>
                <a:ea typeface="Cambria"/>
                <a:cs typeface="Cambria"/>
                <a:sym typeface="Cambria"/>
              </a:rPr>
              <a:t>Windows NTFS permissions and ACLs</a:t>
            </a:r>
            <a:endParaRPr b="0" i="0" sz="2300" u="none" cap="none" strike="noStrike">
              <a:solidFill>
                <a:schemeClr val="dk1"/>
              </a:solidFill>
              <a:latin typeface="Calibri"/>
              <a:ea typeface="Calibri"/>
              <a:cs typeface="Calibri"/>
              <a:sym typeface="Calibri"/>
            </a:endParaRPr>
          </a:p>
        </p:txBody>
      </p:sp>
      <p:sp>
        <p:nvSpPr>
          <p:cNvPr id="734" name="Google Shape;734;p38"/>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1100"/>
              <a:buFont typeface="Calibri"/>
              <a:buNone/>
            </a:pPr>
            <a:r>
              <a:rPr b="0" i="0" lang="en" sz="1100" u="none" cap="none" strike="noStrike">
                <a:solidFill>
                  <a:srgbClr val="6B6560"/>
                </a:solidFill>
                <a:latin typeface="Calibri"/>
                <a:ea typeface="Calibri"/>
                <a:cs typeface="Calibri"/>
                <a:sym typeface="Calibri"/>
              </a:rPr>
              <a:t>A list of rules attached to every file and folder</a:t>
            </a:r>
            <a:endParaRPr b="0" i="0" sz="1100" u="none" cap="none" strike="noStrike">
              <a:solidFill>
                <a:schemeClr val="dk1"/>
              </a:solidFill>
              <a:latin typeface="Calibri"/>
              <a:ea typeface="Calibri"/>
              <a:cs typeface="Calibri"/>
              <a:sym typeface="Calibri"/>
            </a:endParaRPr>
          </a:p>
        </p:txBody>
      </p:sp>
      <p:sp>
        <p:nvSpPr>
          <p:cNvPr id="735" name="Google Shape;735;p38"/>
          <p:cNvSpPr/>
          <p:nvPr/>
        </p:nvSpPr>
        <p:spPr>
          <a:xfrm>
            <a:off x="342900" y="1371600"/>
            <a:ext cx="8092440" cy="377190"/>
          </a:xfrm>
          <a:prstGeom prst="rect">
            <a:avLst/>
          </a:prstGeom>
          <a:noFill/>
          <a:ln>
            <a:noFill/>
          </a:ln>
        </p:spPr>
        <p:txBody>
          <a:bodyPr anchorCtr="0" anchor="ctr" bIns="0" lIns="0" spcFirstLastPara="1" rIns="0" wrap="square" tIns="0">
            <a:noAutofit/>
          </a:bodyPr>
          <a:lstStyle/>
          <a:p>
            <a:pPr indent="0" lvl="0" marL="0" marR="0" rtl="0" algn="l">
              <a:lnSpc>
                <a:spcPct val="130769"/>
              </a:lnSpc>
              <a:spcBef>
                <a:spcPts val="0"/>
              </a:spcBef>
              <a:spcAft>
                <a:spcPts val="0"/>
              </a:spcAft>
              <a:buClr>
                <a:srgbClr val="6B6560"/>
              </a:buClr>
              <a:buSzPts val="1000"/>
              <a:buFont typeface="Calibri"/>
              <a:buNone/>
            </a:pPr>
            <a:r>
              <a:rPr b="0" i="0" lang="en" sz="1000" u="none" cap="none" strike="noStrike">
                <a:solidFill>
                  <a:srgbClr val="6B6560"/>
                </a:solidFill>
                <a:latin typeface="Calibri"/>
                <a:ea typeface="Calibri"/>
                <a:cs typeface="Calibri"/>
                <a:sym typeface="Calibri"/>
              </a:rPr>
              <a:t>An ACL, Access Control List, is a list of ACEs. Each ACE names a user or group and states allow or deny for a specific permission.</a:t>
            </a:r>
            <a:endParaRPr b="0" i="0" sz="1000" u="none" cap="none" strike="noStrike">
              <a:solidFill>
                <a:schemeClr val="dk1"/>
              </a:solidFill>
              <a:latin typeface="Calibri"/>
              <a:ea typeface="Calibri"/>
              <a:cs typeface="Calibri"/>
              <a:sym typeface="Calibri"/>
            </a:endParaRPr>
          </a:p>
        </p:txBody>
      </p:sp>
      <p:sp>
        <p:nvSpPr>
          <p:cNvPr id="736" name="Google Shape;736;p38"/>
          <p:cNvSpPr/>
          <p:nvPr/>
        </p:nvSpPr>
        <p:spPr>
          <a:xfrm>
            <a:off x="342900" y="1851660"/>
            <a:ext cx="8455914" cy="425196"/>
          </a:xfrm>
          <a:prstGeom prst="rect">
            <a:avLst/>
          </a:prstGeom>
          <a:solidFill>
            <a:srgbClr val="FFFFFF"/>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7" name="Google Shape;737;p38"/>
          <p:cNvSpPr/>
          <p:nvPr/>
        </p:nvSpPr>
        <p:spPr>
          <a:xfrm>
            <a:off x="514350" y="1851660"/>
            <a:ext cx="1920240" cy="42519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900"/>
              <a:buFont typeface="Consolas"/>
              <a:buNone/>
            </a:pPr>
            <a:r>
              <a:rPr b="1" i="0" lang="en" sz="900" u="none" cap="none" strike="noStrike">
                <a:solidFill>
                  <a:srgbClr val="1C7268"/>
                </a:solidFill>
                <a:latin typeface="Consolas"/>
                <a:ea typeface="Consolas"/>
                <a:cs typeface="Consolas"/>
                <a:sym typeface="Consolas"/>
              </a:rPr>
              <a:t>Full Control</a:t>
            </a:r>
            <a:endParaRPr b="0" i="0" sz="900" u="none" cap="none" strike="noStrike">
              <a:solidFill>
                <a:schemeClr val="dk1"/>
              </a:solidFill>
              <a:latin typeface="Calibri"/>
              <a:ea typeface="Calibri"/>
              <a:cs typeface="Calibri"/>
              <a:sym typeface="Calibri"/>
            </a:endParaRPr>
          </a:p>
        </p:txBody>
      </p:sp>
      <p:sp>
        <p:nvSpPr>
          <p:cNvPr id="738" name="Google Shape;738;p38"/>
          <p:cNvSpPr/>
          <p:nvPr/>
        </p:nvSpPr>
        <p:spPr>
          <a:xfrm>
            <a:off x="2434590" y="1851660"/>
            <a:ext cx="6192774" cy="42519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Read, write, execute, delete, and change permissions.</a:t>
            </a:r>
            <a:endParaRPr b="0" i="0" sz="900" u="none" cap="none" strike="noStrike">
              <a:solidFill>
                <a:schemeClr val="dk1"/>
              </a:solidFill>
              <a:latin typeface="Calibri"/>
              <a:ea typeface="Calibri"/>
              <a:cs typeface="Calibri"/>
              <a:sym typeface="Calibri"/>
            </a:endParaRPr>
          </a:p>
        </p:txBody>
      </p:sp>
      <p:sp>
        <p:nvSpPr>
          <p:cNvPr id="739" name="Google Shape;739;p38"/>
          <p:cNvSpPr/>
          <p:nvPr/>
        </p:nvSpPr>
        <p:spPr>
          <a:xfrm>
            <a:off x="342900" y="2276856"/>
            <a:ext cx="8455914" cy="425196"/>
          </a:xfrm>
          <a:prstGeom prst="rect">
            <a:avLst/>
          </a:prstGeom>
          <a:solidFill>
            <a:srgbClr val="EDE6DC"/>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0" name="Google Shape;740;p38"/>
          <p:cNvSpPr/>
          <p:nvPr/>
        </p:nvSpPr>
        <p:spPr>
          <a:xfrm>
            <a:off x="514350" y="2276856"/>
            <a:ext cx="1920240" cy="42519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900"/>
              <a:buFont typeface="Consolas"/>
              <a:buNone/>
            </a:pPr>
            <a:r>
              <a:rPr b="1" i="0" lang="en" sz="900" u="none" cap="none" strike="noStrike">
                <a:solidFill>
                  <a:srgbClr val="1C7268"/>
                </a:solidFill>
                <a:latin typeface="Consolas"/>
                <a:ea typeface="Consolas"/>
                <a:cs typeface="Consolas"/>
                <a:sym typeface="Consolas"/>
              </a:rPr>
              <a:t>Modify</a:t>
            </a:r>
            <a:endParaRPr b="0" i="0" sz="900" u="none" cap="none" strike="noStrike">
              <a:solidFill>
                <a:schemeClr val="dk1"/>
              </a:solidFill>
              <a:latin typeface="Calibri"/>
              <a:ea typeface="Calibri"/>
              <a:cs typeface="Calibri"/>
              <a:sym typeface="Calibri"/>
            </a:endParaRPr>
          </a:p>
        </p:txBody>
      </p:sp>
      <p:sp>
        <p:nvSpPr>
          <p:cNvPr id="741" name="Google Shape;741;p38"/>
          <p:cNvSpPr/>
          <p:nvPr/>
        </p:nvSpPr>
        <p:spPr>
          <a:xfrm>
            <a:off x="2434590" y="2276856"/>
            <a:ext cx="6192774" cy="42519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Read, write, and delete, but cannot change permissions.</a:t>
            </a:r>
            <a:endParaRPr b="0" i="0" sz="900" u="none" cap="none" strike="noStrike">
              <a:solidFill>
                <a:schemeClr val="dk1"/>
              </a:solidFill>
              <a:latin typeface="Calibri"/>
              <a:ea typeface="Calibri"/>
              <a:cs typeface="Calibri"/>
              <a:sym typeface="Calibri"/>
            </a:endParaRPr>
          </a:p>
        </p:txBody>
      </p:sp>
      <p:sp>
        <p:nvSpPr>
          <p:cNvPr id="742" name="Google Shape;742;p38"/>
          <p:cNvSpPr/>
          <p:nvPr/>
        </p:nvSpPr>
        <p:spPr>
          <a:xfrm>
            <a:off x="342900" y="2702052"/>
            <a:ext cx="8455914" cy="425196"/>
          </a:xfrm>
          <a:prstGeom prst="rect">
            <a:avLst/>
          </a:prstGeom>
          <a:solidFill>
            <a:srgbClr val="FFFFFF"/>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3" name="Google Shape;743;p38"/>
          <p:cNvSpPr/>
          <p:nvPr/>
        </p:nvSpPr>
        <p:spPr>
          <a:xfrm>
            <a:off x="514350" y="2702052"/>
            <a:ext cx="1920240" cy="42519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900"/>
              <a:buFont typeface="Consolas"/>
              <a:buNone/>
            </a:pPr>
            <a:r>
              <a:rPr b="1" i="0" lang="en" sz="900" u="none" cap="none" strike="noStrike">
                <a:solidFill>
                  <a:srgbClr val="1C7268"/>
                </a:solidFill>
                <a:latin typeface="Consolas"/>
                <a:ea typeface="Consolas"/>
                <a:cs typeface="Consolas"/>
                <a:sym typeface="Consolas"/>
              </a:rPr>
              <a:t>Read &amp; Execute</a:t>
            </a:r>
            <a:endParaRPr b="0" i="0" sz="900" u="none" cap="none" strike="noStrike">
              <a:solidFill>
                <a:schemeClr val="dk1"/>
              </a:solidFill>
              <a:latin typeface="Calibri"/>
              <a:ea typeface="Calibri"/>
              <a:cs typeface="Calibri"/>
              <a:sym typeface="Calibri"/>
            </a:endParaRPr>
          </a:p>
        </p:txBody>
      </p:sp>
      <p:sp>
        <p:nvSpPr>
          <p:cNvPr id="744" name="Google Shape;744;p38"/>
          <p:cNvSpPr/>
          <p:nvPr/>
        </p:nvSpPr>
        <p:spPr>
          <a:xfrm>
            <a:off x="2434590" y="2702052"/>
            <a:ext cx="6192774" cy="42519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View a file and run it if it is a program.</a:t>
            </a:r>
            <a:endParaRPr b="0" i="0" sz="900" u="none" cap="none" strike="noStrike">
              <a:solidFill>
                <a:schemeClr val="dk1"/>
              </a:solidFill>
              <a:latin typeface="Calibri"/>
              <a:ea typeface="Calibri"/>
              <a:cs typeface="Calibri"/>
              <a:sym typeface="Calibri"/>
            </a:endParaRPr>
          </a:p>
        </p:txBody>
      </p:sp>
      <p:sp>
        <p:nvSpPr>
          <p:cNvPr id="745" name="Google Shape;745;p38"/>
          <p:cNvSpPr/>
          <p:nvPr/>
        </p:nvSpPr>
        <p:spPr>
          <a:xfrm>
            <a:off x="342900" y="3127248"/>
            <a:ext cx="8455914" cy="425196"/>
          </a:xfrm>
          <a:prstGeom prst="rect">
            <a:avLst/>
          </a:prstGeom>
          <a:solidFill>
            <a:srgbClr val="EDE6DC"/>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6" name="Google Shape;746;p38"/>
          <p:cNvSpPr/>
          <p:nvPr/>
        </p:nvSpPr>
        <p:spPr>
          <a:xfrm>
            <a:off x="514350" y="3127248"/>
            <a:ext cx="1920240" cy="42519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900"/>
              <a:buFont typeface="Consolas"/>
              <a:buNone/>
            </a:pPr>
            <a:r>
              <a:rPr b="1" i="0" lang="en" sz="900" u="none" cap="none" strike="noStrike">
                <a:solidFill>
                  <a:srgbClr val="1C7268"/>
                </a:solidFill>
                <a:latin typeface="Consolas"/>
                <a:ea typeface="Consolas"/>
                <a:cs typeface="Consolas"/>
                <a:sym typeface="Consolas"/>
              </a:rPr>
              <a:t>Write</a:t>
            </a:r>
            <a:endParaRPr b="0" i="0" sz="900" u="none" cap="none" strike="noStrike">
              <a:solidFill>
                <a:schemeClr val="dk1"/>
              </a:solidFill>
              <a:latin typeface="Calibri"/>
              <a:ea typeface="Calibri"/>
              <a:cs typeface="Calibri"/>
              <a:sym typeface="Calibri"/>
            </a:endParaRPr>
          </a:p>
        </p:txBody>
      </p:sp>
      <p:sp>
        <p:nvSpPr>
          <p:cNvPr id="747" name="Google Shape;747;p38"/>
          <p:cNvSpPr/>
          <p:nvPr/>
        </p:nvSpPr>
        <p:spPr>
          <a:xfrm>
            <a:off x="2434590" y="3127248"/>
            <a:ext cx="6192774" cy="42519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Add or change content without deleting the file.</a:t>
            </a:r>
            <a:endParaRPr b="0" i="0" sz="900" u="none" cap="none" strike="noStrike">
              <a:solidFill>
                <a:schemeClr val="dk1"/>
              </a:solidFill>
              <a:latin typeface="Calibri"/>
              <a:ea typeface="Calibri"/>
              <a:cs typeface="Calibri"/>
              <a:sym typeface="Calibri"/>
            </a:endParaRPr>
          </a:p>
        </p:txBody>
      </p:sp>
      <p:sp>
        <p:nvSpPr>
          <p:cNvPr id="748" name="Google Shape;748;p38"/>
          <p:cNvSpPr/>
          <p:nvPr/>
        </p:nvSpPr>
        <p:spPr>
          <a:xfrm>
            <a:off x="342900" y="3703320"/>
            <a:ext cx="8455914" cy="685800"/>
          </a:xfrm>
          <a:prstGeom prst="roundRect">
            <a:avLst>
              <a:gd fmla="val 6000" name="adj"/>
            </a:avLst>
          </a:prstGeom>
          <a:solidFill>
            <a:srgbClr val="1B1E1D"/>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9" name="Google Shape;749;p38"/>
          <p:cNvSpPr/>
          <p:nvPr/>
        </p:nvSpPr>
        <p:spPr>
          <a:xfrm>
            <a:off x="493776" y="3854196"/>
            <a:ext cx="96012" cy="96012"/>
          </a:xfrm>
          <a:prstGeom prst="ellipse">
            <a:avLst/>
          </a:prstGeom>
          <a:solidFill>
            <a:srgbClr val="FF6259"/>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0" name="Google Shape;750;p38"/>
          <p:cNvSpPr/>
          <p:nvPr/>
        </p:nvSpPr>
        <p:spPr>
          <a:xfrm>
            <a:off x="685800" y="3854196"/>
            <a:ext cx="96012" cy="96012"/>
          </a:xfrm>
          <a:prstGeom prst="ellipse">
            <a:avLst/>
          </a:prstGeom>
          <a:solidFill>
            <a:srgbClr val="FFBD44"/>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1" name="Google Shape;751;p38"/>
          <p:cNvSpPr/>
          <p:nvPr/>
        </p:nvSpPr>
        <p:spPr>
          <a:xfrm>
            <a:off x="877824" y="3854196"/>
            <a:ext cx="96012" cy="96012"/>
          </a:xfrm>
          <a:prstGeom prst="ellipse">
            <a:avLst/>
          </a:prstGeom>
          <a:solidFill>
            <a:srgbClr val="00CA4E"/>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2" name="Google Shape;752;p38"/>
          <p:cNvSpPr/>
          <p:nvPr/>
        </p:nvSpPr>
        <p:spPr>
          <a:xfrm>
            <a:off x="493776" y="4046220"/>
            <a:ext cx="8154162" cy="240030"/>
          </a:xfrm>
          <a:prstGeom prst="rect">
            <a:avLst/>
          </a:prstGeom>
          <a:noFill/>
          <a:ln>
            <a:noFill/>
          </a:ln>
        </p:spPr>
        <p:txBody>
          <a:bodyPr anchorCtr="0" anchor="ctr" bIns="0" lIns="0" spcFirstLastPara="1" rIns="0" wrap="square" tIns="0">
            <a:noAutofit/>
          </a:bodyPr>
          <a:lstStyle/>
          <a:p>
            <a:pPr indent="0" lvl="0" marL="0" marR="0" rtl="0" algn="l">
              <a:lnSpc>
                <a:spcPct val="146153"/>
              </a:lnSpc>
              <a:spcBef>
                <a:spcPts val="0"/>
              </a:spcBef>
              <a:spcAft>
                <a:spcPts val="0"/>
              </a:spcAft>
              <a:buClr>
                <a:srgbClr val="E88888"/>
              </a:buClr>
              <a:buSzPts val="1000"/>
              <a:buFont typeface="Consolas"/>
              <a:buNone/>
            </a:pPr>
            <a:r>
              <a:rPr b="0" i="0" lang="en" sz="1000" u="none" cap="none" strike="noStrike">
                <a:solidFill>
                  <a:srgbClr val="E88888"/>
                </a:solidFill>
                <a:latin typeface="Consolas"/>
                <a:ea typeface="Consolas"/>
                <a:cs typeface="Consolas"/>
                <a:sym typeface="Consolas"/>
              </a:rPr>
              <a:t>icacls C:\Data /grant </a:t>
            </a:r>
            <a:r>
              <a:rPr lang="en" sz="1000">
                <a:solidFill>
                  <a:srgbClr val="E88888"/>
                </a:solidFill>
                <a:latin typeface="Consolas"/>
                <a:ea typeface="Consolas"/>
                <a:cs typeface="Consolas"/>
                <a:sym typeface="Consolas"/>
              </a:rPr>
              <a:t>jsmith</a:t>
            </a:r>
            <a:r>
              <a:rPr b="0" i="0" lang="en" sz="1000" u="none" cap="none" strike="noStrike">
                <a:solidFill>
                  <a:srgbClr val="E88888"/>
                </a:solidFill>
                <a:latin typeface="Consolas"/>
                <a:ea typeface="Consolas"/>
                <a:cs typeface="Consolas"/>
                <a:sym typeface="Consolas"/>
              </a:rPr>
              <a:t>:(OI)(CI)M</a:t>
            </a:r>
            <a:endParaRPr b="0" i="0" sz="1000" u="none" cap="none" strike="noStrike">
              <a:solidFill>
                <a:schemeClr val="dk1"/>
              </a:solidFill>
              <a:latin typeface="Calibri"/>
              <a:ea typeface="Calibri"/>
              <a:cs typeface="Calibri"/>
              <a:sym typeface="Calibri"/>
            </a:endParaRPr>
          </a:p>
        </p:txBody>
      </p:sp>
      <p:sp>
        <p:nvSpPr>
          <p:cNvPr id="753" name="Google Shape;753;p38"/>
          <p:cNvSpPr/>
          <p:nvPr/>
        </p:nvSpPr>
        <p:spPr>
          <a:xfrm>
            <a:off x="342900" y="4491990"/>
            <a:ext cx="8455914"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1" lang="en" sz="700" u="none" cap="none" strike="noStrike">
                <a:solidFill>
                  <a:srgbClr val="6B6560"/>
                </a:solidFill>
                <a:latin typeface="Calibri"/>
                <a:ea typeface="Calibri"/>
                <a:cs typeface="Calibri"/>
                <a:sym typeface="Calibri"/>
              </a:rPr>
              <a:t>Source: Microsoft Learn, "How Access Control Lists Work."</a:t>
            </a:r>
            <a:endParaRPr b="0" i="0" sz="700" u="none" cap="none" strike="noStrike">
              <a:solidFill>
                <a:schemeClr val="dk1"/>
              </a:solidFill>
              <a:latin typeface="Calibri"/>
              <a:ea typeface="Calibri"/>
              <a:cs typeface="Calibri"/>
              <a:sym typeface="Calibri"/>
            </a:endParaRPr>
          </a:p>
        </p:txBody>
      </p:sp>
      <p:sp>
        <p:nvSpPr>
          <p:cNvPr id="754" name="Google Shape;754;p38"/>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WINDOWS PERMISSIONS</a:t>
            </a:r>
            <a:endParaRPr b="0" i="0" sz="700" u="none" cap="none" strike="noStrike">
              <a:solidFill>
                <a:schemeClr val="dk1"/>
              </a:solidFill>
              <a:latin typeface="Calibri"/>
              <a:ea typeface="Calibri"/>
              <a:cs typeface="Calibri"/>
              <a:sym typeface="Calibri"/>
            </a:endParaRPr>
          </a:p>
        </p:txBody>
      </p:sp>
      <p:sp>
        <p:nvSpPr>
          <p:cNvPr id="755" name="Google Shape;755;p38"/>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760" name="Shape 760"/>
        <p:cNvGrpSpPr/>
        <p:nvPr/>
      </p:nvGrpSpPr>
      <p:grpSpPr>
        <a:xfrm>
          <a:off x="0" y="0"/>
          <a:ext cx="0" cy="0"/>
          <a:chOff x="0" y="0"/>
          <a:chExt cx="0" cy="0"/>
        </a:xfrm>
      </p:grpSpPr>
      <p:sp>
        <p:nvSpPr>
          <p:cNvPr id="761" name="Google Shape;761;p39"/>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PROCESS PERMISSIONS</a:t>
            </a:r>
            <a:endParaRPr b="0" i="0" sz="1000" u="none" cap="none" strike="noStrike">
              <a:solidFill>
                <a:schemeClr val="dk1"/>
              </a:solidFill>
              <a:latin typeface="Calibri"/>
              <a:ea typeface="Calibri"/>
              <a:cs typeface="Calibri"/>
              <a:sym typeface="Calibri"/>
            </a:endParaRPr>
          </a:p>
        </p:txBody>
      </p:sp>
      <p:sp>
        <p:nvSpPr>
          <p:cNvPr id="762" name="Google Shape;762;p39"/>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300"/>
              <a:buFont typeface="Cambria"/>
              <a:buNone/>
            </a:pPr>
            <a:r>
              <a:rPr b="1" i="0" lang="en" sz="2300" u="none" cap="none" strike="noStrike">
                <a:solidFill>
                  <a:srgbClr val="FFFFFF"/>
                </a:solidFill>
                <a:latin typeface="Cambria"/>
                <a:ea typeface="Cambria"/>
                <a:cs typeface="Cambria"/>
                <a:sym typeface="Cambria"/>
              </a:rPr>
              <a:t>What decides what a process can do</a:t>
            </a:r>
            <a:endParaRPr b="0" i="0" sz="2300" u="none" cap="none" strike="noStrike">
              <a:solidFill>
                <a:schemeClr val="dk1"/>
              </a:solidFill>
              <a:latin typeface="Calibri"/>
              <a:ea typeface="Calibri"/>
              <a:cs typeface="Calibri"/>
              <a:sym typeface="Calibri"/>
            </a:endParaRPr>
          </a:p>
        </p:txBody>
      </p:sp>
      <p:sp>
        <p:nvSpPr>
          <p:cNvPr id="763" name="Google Shape;763;p39"/>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6E1D6"/>
              </a:buClr>
              <a:buSzPts val="1100"/>
              <a:buFont typeface="Calibri"/>
              <a:buNone/>
            </a:pPr>
            <a:r>
              <a:rPr b="0" i="0" lang="en" sz="1100" u="none" cap="none" strike="noStrike">
                <a:solidFill>
                  <a:srgbClr val="E6E1D6"/>
                </a:solidFill>
                <a:latin typeface="Calibri"/>
                <a:ea typeface="Calibri"/>
                <a:cs typeface="Calibri"/>
                <a:sym typeface="Calibri"/>
              </a:rPr>
              <a:t>A process is not an island. It inherits an identity the moment it starts.</a:t>
            </a:r>
            <a:endParaRPr b="0" i="0" sz="1100" u="none" cap="none" strike="noStrike">
              <a:solidFill>
                <a:schemeClr val="dk1"/>
              </a:solidFill>
              <a:latin typeface="Calibri"/>
              <a:ea typeface="Calibri"/>
              <a:cs typeface="Calibri"/>
              <a:sym typeface="Calibri"/>
            </a:endParaRPr>
          </a:p>
        </p:txBody>
      </p:sp>
      <p:sp>
        <p:nvSpPr>
          <p:cNvPr id="764" name="Google Shape;764;p39"/>
          <p:cNvSpPr/>
          <p:nvPr/>
        </p:nvSpPr>
        <p:spPr>
          <a:xfrm>
            <a:off x="342900" y="147447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users-white.png" id="765" name="Google Shape;765;p39"/>
          <p:cNvPicPr preferRelativeResize="0"/>
          <p:nvPr/>
        </p:nvPicPr>
        <p:blipFill rotWithShape="1">
          <a:blip r:embed="rId3">
            <a:alphaModFix/>
          </a:blip>
          <a:srcRect b="0" l="0" r="0" t="0"/>
          <a:stretch/>
        </p:blipFill>
        <p:spPr>
          <a:xfrm>
            <a:off x="440969" y="1572539"/>
            <a:ext cx="181052" cy="181051"/>
          </a:xfrm>
          <a:prstGeom prst="rect">
            <a:avLst/>
          </a:prstGeom>
          <a:noFill/>
          <a:ln>
            <a:noFill/>
          </a:ln>
        </p:spPr>
      </p:pic>
      <p:sp>
        <p:nvSpPr>
          <p:cNvPr id="766" name="Google Shape;766;p39"/>
          <p:cNvSpPr/>
          <p:nvPr/>
        </p:nvSpPr>
        <p:spPr>
          <a:xfrm>
            <a:off x="342900" y="1954530"/>
            <a:ext cx="270891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Linux: UID and GID</a:t>
            </a:r>
            <a:endParaRPr b="0" i="0" sz="1000" u="none" cap="none" strike="noStrike">
              <a:solidFill>
                <a:schemeClr val="dk1"/>
              </a:solidFill>
              <a:latin typeface="Calibri"/>
              <a:ea typeface="Calibri"/>
              <a:cs typeface="Calibri"/>
              <a:sym typeface="Calibri"/>
            </a:endParaRPr>
          </a:p>
        </p:txBody>
      </p:sp>
      <p:sp>
        <p:nvSpPr>
          <p:cNvPr id="767" name="Google Shape;767;p39"/>
          <p:cNvSpPr/>
          <p:nvPr/>
        </p:nvSpPr>
        <p:spPr>
          <a:xfrm>
            <a:off x="342900" y="2242566"/>
            <a:ext cx="2708910" cy="96012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A process runs with the UID and GID list of whoever started it. The kernel checks these against file permissions on every access.</a:t>
            </a:r>
            <a:endParaRPr b="0" i="0" sz="800" u="none" cap="none" strike="noStrike">
              <a:solidFill>
                <a:schemeClr val="dk1"/>
              </a:solidFill>
              <a:latin typeface="Calibri"/>
              <a:ea typeface="Calibri"/>
              <a:cs typeface="Calibri"/>
              <a:sym typeface="Calibri"/>
            </a:endParaRPr>
          </a:p>
        </p:txBody>
      </p:sp>
      <p:sp>
        <p:nvSpPr>
          <p:cNvPr id="768" name="Google Shape;768;p39"/>
          <p:cNvSpPr/>
          <p:nvPr/>
        </p:nvSpPr>
        <p:spPr>
          <a:xfrm>
            <a:off x="3216402" y="147447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key-white.png" id="769" name="Google Shape;769;p39"/>
          <p:cNvPicPr preferRelativeResize="0"/>
          <p:nvPr/>
        </p:nvPicPr>
        <p:blipFill rotWithShape="1">
          <a:blip r:embed="rId4">
            <a:alphaModFix/>
          </a:blip>
          <a:srcRect b="0" l="0" r="0" t="0"/>
          <a:stretch/>
        </p:blipFill>
        <p:spPr>
          <a:xfrm>
            <a:off x="3314471" y="1572539"/>
            <a:ext cx="181051" cy="181051"/>
          </a:xfrm>
          <a:prstGeom prst="rect">
            <a:avLst/>
          </a:prstGeom>
          <a:noFill/>
          <a:ln>
            <a:noFill/>
          </a:ln>
        </p:spPr>
      </p:pic>
      <p:sp>
        <p:nvSpPr>
          <p:cNvPr id="770" name="Google Shape;770;p39"/>
          <p:cNvSpPr/>
          <p:nvPr/>
        </p:nvSpPr>
        <p:spPr>
          <a:xfrm>
            <a:off x="3216402" y="1954530"/>
            <a:ext cx="270891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Windows: access token</a:t>
            </a:r>
            <a:endParaRPr b="0" i="0" sz="1000" u="none" cap="none" strike="noStrike">
              <a:solidFill>
                <a:schemeClr val="dk1"/>
              </a:solidFill>
              <a:latin typeface="Calibri"/>
              <a:ea typeface="Calibri"/>
              <a:cs typeface="Calibri"/>
              <a:sym typeface="Calibri"/>
            </a:endParaRPr>
          </a:p>
        </p:txBody>
      </p:sp>
      <p:sp>
        <p:nvSpPr>
          <p:cNvPr id="771" name="Google Shape;771;p39"/>
          <p:cNvSpPr/>
          <p:nvPr/>
        </p:nvSpPr>
        <p:spPr>
          <a:xfrm>
            <a:off x="3216402" y="2242566"/>
            <a:ext cx="2708910" cy="96012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Built from the user's SID and group memberships at login. Attached to every process that user starts.</a:t>
            </a:r>
            <a:endParaRPr b="0" i="0" sz="800" u="none" cap="none" strike="noStrike">
              <a:solidFill>
                <a:schemeClr val="dk1"/>
              </a:solidFill>
              <a:latin typeface="Calibri"/>
              <a:ea typeface="Calibri"/>
              <a:cs typeface="Calibri"/>
              <a:sym typeface="Calibri"/>
            </a:endParaRPr>
          </a:p>
        </p:txBody>
      </p:sp>
      <p:sp>
        <p:nvSpPr>
          <p:cNvPr id="772" name="Google Shape;772;p39"/>
          <p:cNvSpPr/>
          <p:nvPr/>
        </p:nvSpPr>
        <p:spPr>
          <a:xfrm>
            <a:off x="6089904" y="147447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shield-white.png" id="773" name="Google Shape;773;p39"/>
          <p:cNvPicPr preferRelativeResize="0"/>
          <p:nvPr/>
        </p:nvPicPr>
        <p:blipFill rotWithShape="1">
          <a:blip r:embed="rId5">
            <a:alphaModFix/>
          </a:blip>
          <a:srcRect b="0" l="0" r="0" t="0"/>
          <a:stretch/>
        </p:blipFill>
        <p:spPr>
          <a:xfrm>
            <a:off x="6187973" y="1572539"/>
            <a:ext cx="181051" cy="181051"/>
          </a:xfrm>
          <a:prstGeom prst="rect">
            <a:avLst/>
          </a:prstGeom>
          <a:noFill/>
          <a:ln>
            <a:noFill/>
          </a:ln>
        </p:spPr>
      </p:pic>
      <p:sp>
        <p:nvSpPr>
          <p:cNvPr id="774" name="Google Shape;774;p39"/>
          <p:cNvSpPr/>
          <p:nvPr/>
        </p:nvSpPr>
        <p:spPr>
          <a:xfrm>
            <a:off x="6089904" y="1954530"/>
            <a:ext cx="270891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000"/>
              <a:buFont typeface="Calibri"/>
              <a:buNone/>
            </a:pPr>
            <a:r>
              <a:rPr b="1" i="0" lang="en" sz="1000" u="none" cap="none" strike="noStrike">
                <a:solidFill>
                  <a:srgbClr val="FFFFFF"/>
                </a:solidFill>
                <a:latin typeface="Calibri"/>
                <a:ea typeface="Calibri"/>
                <a:cs typeface="Calibri"/>
                <a:sym typeface="Calibri"/>
              </a:rPr>
              <a:t>Capabilities</a:t>
            </a:r>
            <a:endParaRPr b="0" i="0" sz="1000" u="none" cap="none" strike="noStrike">
              <a:solidFill>
                <a:schemeClr val="dk1"/>
              </a:solidFill>
              <a:latin typeface="Calibri"/>
              <a:ea typeface="Calibri"/>
              <a:cs typeface="Calibri"/>
              <a:sym typeface="Calibri"/>
            </a:endParaRPr>
          </a:p>
        </p:txBody>
      </p:sp>
      <p:sp>
        <p:nvSpPr>
          <p:cNvPr id="775" name="Google Shape;775;p39"/>
          <p:cNvSpPr/>
          <p:nvPr/>
        </p:nvSpPr>
        <p:spPr>
          <a:xfrm>
            <a:off x="6089904" y="2242566"/>
            <a:ext cx="2708910" cy="96012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Modern Linux can grant one specific privilege, like binding to a low port, without granting full root.</a:t>
            </a:r>
            <a:endParaRPr b="0" i="0" sz="800" u="none" cap="none" strike="noStrike">
              <a:solidFill>
                <a:schemeClr val="dk1"/>
              </a:solidFill>
              <a:latin typeface="Calibri"/>
              <a:ea typeface="Calibri"/>
              <a:cs typeface="Calibri"/>
              <a:sym typeface="Calibri"/>
            </a:endParaRPr>
          </a:p>
        </p:txBody>
      </p:sp>
      <p:sp>
        <p:nvSpPr>
          <p:cNvPr id="776" name="Google Shape;776;p39"/>
          <p:cNvSpPr/>
          <p:nvPr/>
        </p:nvSpPr>
        <p:spPr>
          <a:xfrm>
            <a:off x="342900" y="3360420"/>
            <a:ext cx="8455914" cy="891540"/>
          </a:xfrm>
          <a:prstGeom prst="roundRect">
            <a:avLst>
              <a:gd fmla="val 6154" name="adj"/>
            </a:avLst>
          </a:prstGeom>
          <a:solidFill>
            <a:srgbClr val="242826"/>
          </a:solidFill>
          <a:ln cap="flat" cmpd="sng" w="12700">
            <a:solidFill>
              <a:srgbClr val="3A3E3B"/>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7" name="Google Shape;777;p39"/>
          <p:cNvSpPr/>
          <p:nvPr/>
        </p:nvSpPr>
        <p:spPr>
          <a:xfrm>
            <a:off x="582930" y="3360420"/>
            <a:ext cx="7955280" cy="89154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E6E1D6"/>
              </a:buClr>
              <a:buSzPts val="900"/>
              <a:buFont typeface="Calibri"/>
              <a:buNone/>
            </a:pPr>
            <a:r>
              <a:rPr b="0" i="0" lang="en" sz="900" u="none" cap="none" strike="noStrike">
                <a:solidFill>
                  <a:srgbClr val="E6E1D6"/>
                </a:solidFill>
                <a:latin typeface="Calibri"/>
                <a:ea typeface="Calibri"/>
                <a:cs typeface="Calibri"/>
                <a:sym typeface="Calibri"/>
              </a:rPr>
              <a:t>A process almost never gets to decide its own limits. The kernel checks its inherited identity against a resource's permissions on every single access attempt, every read, every write, every connection.</a:t>
            </a:r>
            <a:endParaRPr b="0" i="0" sz="900" u="none" cap="none" strike="noStrike">
              <a:solidFill>
                <a:schemeClr val="dk1"/>
              </a:solidFill>
              <a:latin typeface="Calibri"/>
              <a:ea typeface="Calibri"/>
              <a:cs typeface="Calibri"/>
              <a:sym typeface="Calibri"/>
            </a:endParaRPr>
          </a:p>
        </p:txBody>
      </p:sp>
      <p:sp>
        <p:nvSpPr>
          <p:cNvPr id="778" name="Google Shape;778;p39"/>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PROCESS PERMISSIONS</a:t>
            </a:r>
            <a:endParaRPr b="0" i="0" sz="700" u="none" cap="none" strike="noStrike">
              <a:solidFill>
                <a:schemeClr val="dk1"/>
              </a:solidFill>
              <a:latin typeface="Calibri"/>
              <a:ea typeface="Calibri"/>
              <a:cs typeface="Calibri"/>
              <a:sym typeface="Calibri"/>
            </a:endParaRPr>
          </a:p>
        </p:txBody>
      </p:sp>
      <p:sp>
        <p:nvSpPr>
          <p:cNvPr id="779" name="Google Shape;779;p39"/>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784" name="Shape 784"/>
        <p:cNvGrpSpPr/>
        <p:nvPr/>
      </p:nvGrpSpPr>
      <p:grpSpPr>
        <a:xfrm>
          <a:off x="0" y="0"/>
          <a:ext cx="0" cy="0"/>
          <a:chOff x="0" y="0"/>
          <a:chExt cx="0" cy="0"/>
        </a:xfrm>
      </p:grpSpPr>
      <p:sp>
        <p:nvSpPr>
          <p:cNvPr id="785" name="Google Shape;785;p40"/>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PROCESS PERMISSIONS</a:t>
            </a:r>
            <a:endParaRPr b="0" i="0" sz="1000" u="none" cap="none" strike="noStrike">
              <a:solidFill>
                <a:schemeClr val="dk1"/>
              </a:solidFill>
              <a:latin typeface="Calibri"/>
              <a:ea typeface="Calibri"/>
              <a:cs typeface="Calibri"/>
              <a:sym typeface="Calibri"/>
            </a:endParaRPr>
          </a:p>
        </p:txBody>
      </p:sp>
      <p:sp>
        <p:nvSpPr>
          <p:cNvPr id="786" name="Google Shape;786;p40"/>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300"/>
              <a:buFont typeface="Cambria"/>
              <a:buNone/>
            </a:pPr>
            <a:r>
              <a:rPr b="1" i="0" lang="en" sz="2300" u="none" cap="none" strike="noStrike">
                <a:solidFill>
                  <a:srgbClr val="FFFFFF"/>
                </a:solidFill>
                <a:latin typeface="Cambria"/>
                <a:ea typeface="Cambria"/>
                <a:cs typeface="Cambria"/>
                <a:sym typeface="Cambria"/>
              </a:rPr>
              <a:t>How processes share the CPU</a:t>
            </a:r>
            <a:endParaRPr b="0" i="0" sz="2300" u="none" cap="none" strike="noStrike">
              <a:solidFill>
                <a:schemeClr val="dk1"/>
              </a:solidFill>
              <a:latin typeface="Calibri"/>
              <a:ea typeface="Calibri"/>
              <a:cs typeface="Calibri"/>
              <a:sym typeface="Calibri"/>
            </a:endParaRPr>
          </a:p>
        </p:txBody>
      </p:sp>
      <p:sp>
        <p:nvSpPr>
          <p:cNvPr id="787" name="Google Shape;787;p40"/>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6E1D6"/>
              </a:buClr>
              <a:buSzPts val="1100"/>
              <a:buFont typeface="Calibri"/>
              <a:buNone/>
            </a:pPr>
            <a:r>
              <a:rPr b="0" i="0" lang="en" sz="1100" u="none" cap="none" strike="noStrike">
                <a:solidFill>
                  <a:srgbClr val="E6E1D6"/>
                </a:solidFill>
                <a:latin typeface="Calibri"/>
                <a:ea typeface="Calibri"/>
                <a:cs typeface="Calibri"/>
                <a:sym typeface="Calibri"/>
              </a:rPr>
              <a:t>One core, one instruction stream, thousands of turns a second</a:t>
            </a:r>
            <a:endParaRPr b="0" i="0" sz="1100" u="none" cap="none" strike="noStrike">
              <a:solidFill>
                <a:schemeClr val="dk1"/>
              </a:solidFill>
              <a:latin typeface="Calibri"/>
              <a:ea typeface="Calibri"/>
              <a:cs typeface="Calibri"/>
              <a:sym typeface="Calibri"/>
            </a:endParaRPr>
          </a:p>
        </p:txBody>
      </p:sp>
      <p:sp>
        <p:nvSpPr>
          <p:cNvPr id="788" name="Google Shape;788;p40"/>
          <p:cNvSpPr/>
          <p:nvPr/>
        </p:nvSpPr>
        <p:spPr>
          <a:xfrm>
            <a:off x="342900" y="1474470"/>
            <a:ext cx="8092440" cy="377190"/>
          </a:xfrm>
          <a:prstGeom prst="rect">
            <a:avLst/>
          </a:prstGeom>
          <a:noFill/>
          <a:ln>
            <a:noFill/>
          </a:ln>
        </p:spPr>
        <p:txBody>
          <a:bodyPr anchorCtr="0" anchor="ctr" bIns="0" lIns="0" spcFirstLastPara="1" rIns="0" wrap="square" tIns="0">
            <a:noAutofit/>
          </a:bodyPr>
          <a:lstStyle/>
          <a:p>
            <a:pPr indent="0" lvl="0" marL="0" marR="0" rtl="0" algn="l">
              <a:lnSpc>
                <a:spcPct val="130769"/>
              </a:lnSpc>
              <a:spcBef>
                <a:spcPts val="0"/>
              </a:spcBef>
              <a:spcAft>
                <a:spcPts val="0"/>
              </a:spcAft>
              <a:buClr>
                <a:srgbClr val="E6E1D6"/>
              </a:buClr>
              <a:buSzPts val="1000"/>
              <a:buFont typeface="Calibri"/>
              <a:buNone/>
            </a:pPr>
            <a:r>
              <a:rPr b="0" i="0" lang="en" sz="1000" u="none" cap="none" strike="noStrike">
                <a:solidFill>
                  <a:srgbClr val="E6E1D6"/>
                </a:solidFill>
                <a:latin typeface="Calibri"/>
                <a:ea typeface="Calibri"/>
                <a:cs typeface="Calibri"/>
                <a:sym typeface="Calibri"/>
              </a:rPr>
              <a:t>A CPU core runs one process at a time. The scheduler slices time into intervals a few milliseconds long and switches between processes so fast it looks simultaneous.</a:t>
            </a:r>
            <a:endParaRPr b="0" i="0" sz="1000" u="none" cap="none" strike="noStrike">
              <a:solidFill>
                <a:schemeClr val="dk1"/>
              </a:solidFill>
              <a:latin typeface="Calibri"/>
              <a:ea typeface="Calibri"/>
              <a:cs typeface="Calibri"/>
              <a:sym typeface="Calibri"/>
            </a:endParaRPr>
          </a:p>
        </p:txBody>
      </p:sp>
      <p:sp>
        <p:nvSpPr>
          <p:cNvPr id="789" name="Google Shape;789;p40"/>
          <p:cNvSpPr/>
          <p:nvPr/>
        </p:nvSpPr>
        <p:spPr>
          <a:xfrm>
            <a:off x="342900" y="1954530"/>
            <a:ext cx="27432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A39A8C"/>
              </a:buClr>
              <a:buSzPts val="800"/>
              <a:buFont typeface="Calibri"/>
              <a:buNone/>
            </a:pPr>
            <a:r>
              <a:rPr b="1" i="0" lang="en" sz="800" u="none" cap="none" strike="noStrike">
                <a:solidFill>
                  <a:srgbClr val="A39A8C"/>
                </a:solidFill>
                <a:latin typeface="Calibri"/>
                <a:ea typeface="Calibri"/>
                <a:cs typeface="Calibri"/>
                <a:sym typeface="Calibri"/>
              </a:rPr>
              <a:t>CPU TIMELINE</a:t>
            </a:r>
            <a:endParaRPr b="0" i="0" sz="800" u="none" cap="none" strike="noStrike">
              <a:solidFill>
                <a:schemeClr val="dk1"/>
              </a:solidFill>
              <a:latin typeface="Calibri"/>
              <a:ea typeface="Calibri"/>
              <a:cs typeface="Calibri"/>
              <a:sym typeface="Calibri"/>
            </a:endParaRPr>
          </a:p>
        </p:txBody>
      </p:sp>
      <p:sp>
        <p:nvSpPr>
          <p:cNvPr id="790" name="Google Shape;790;p40"/>
          <p:cNvSpPr/>
          <p:nvPr/>
        </p:nvSpPr>
        <p:spPr>
          <a:xfrm>
            <a:off x="342900" y="2194560"/>
            <a:ext cx="528495" cy="377190"/>
          </a:xfrm>
          <a:prstGeom prst="rect">
            <a:avLst/>
          </a:prstGeom>
          <a:solidFill>
            <a:srgbClr val="1C7268"/>
          </a:solidFill>
          <a:ln cap="flat" cmpd="sng" w="9525">
            <a:solidFill>
              <a:srgbClr val="1B1E1D"/>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1" name="Google Shape;791;p40"/>
          <p:cNvSpPr/>
          <p:nvPr/>
        </p:nvSpPr>
        <p:spPr>
          <a:xfrm>
            <a:off x="871395" y="2194560"/>
            <a:ext cx="528495" cy="377190"/>
          </a:xfrm>
          <a:prstGeom prst="rect">
            <a:avLst/>
          </a:prstGeom>
          <a:solidFill>
            <a:srgbClr val="3A3E3B"/>
          </a:solidFill>
          <a:ln cap="flat" cmpd="sng" w="9525">
            <a:solidFill>
              <a:srgbClr val="1B1E1D"/>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2" name="Google Shape;792;p40"/>
          <p:cNvSpPr/>
          <p:nvPr/>
        </p:nvSpPr>
        <p:spPr>
          <a:xfrm>
            <a:off x="1399889" y="2194560"/>
            <a:ext cx="528495" cy="377190"/>
          </a:xfrm>
          <a:prstGeom prst="rect">
            <a:avLst/>
          </a:prstGeom>
          <a:solidFill>
            <a:srgbClr val="660000"/>
          </a:solidFill>
          <a:ln cap="flat" cmpd="sng" w="9525">
            <a:solidFill>
              <a:srgbClr val="1B1E1D"/>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3" name="Google Shape;793;p40"/>
          <p:cNvSpPr/>
          <p:nvPr/>
        </p:nvSpPr>
        <p:spPr>
          <a:xfrm>
            <a:off x="1928384" y="2194560"/>
            <a:ext cx="528495" cy="377190"/>
          </a:xfrm>
          <a:prstGeom prst="rect">
            <a:avLst/>
          </a:prstGeom>
          <a:solidFill>
            <a:srgbClr val="3A3E3B"/>
          </a:solidFill>
          <a:ln cap="flat" cmpd="sng" w="9525">
            <a:solidFill>
              <a:srgbClr val="1B1E1D"/>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4" name="Google Shape;794;p40"/>
          <p:cNvSpPr/>
          <p:nvPr/>
        </p:nvSpPr>
        <p:spPr>
          <a:xfrm>
            <a:off x="2456879" y="2194560"/>
            <a:ext cx="528495" cy="377190"/>
          </a:xfrm>
          <a:prstGeom prst="rect">
            <a:avLst/>
          </a:prstGeom>
          <a:solidFill>
            <a:srgbClr val="4AD4C4"/>
          </a:solidFill>
          <a:ln cap="flat" cmpd="sng" w="9525">
            <a:solidFill>
              <a:srgbClr val="1B1E1D"/>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5" name="Google Shape;795;p40"/>
          <p:cNvSpPr/>
          <p:nvPr/>
        </p:nvSpPr>
        <p:spPr>
          <a:xfrm>
            <a:off x="2985374" y="2194560"/>
            <a:ext cx="528495" cy="377190"/>
          </a:xfrm>
          <a:prstGeom prst="rect">
            <a:avLst/>
          </a:prstGeom>
          <a:solidFill>
            <a:srgbClr val="3A3E3B"/>
          </a:solidFill>
          <a:ln cap="flat" cmpd="sng" w="9525">
            <a:solidFill>
              <a:srgbClr val="1B1E1D"/>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6" name="Google Shape;796;p40"/>
          <p:cNvSpPr/>
          <p:nvPr/>
        </p:nvSpPr>
        <p:spPr>
          <a:xfrm>
            <a:off x="3513868" y="2194560"/>
            <a:ext cx="528495" cy="377190"/>
          </a:xfrm>
          <a:prstGeom prst="rect">
            <a:avLst/>
          </a:prstGeom>
          <a:solidFill>
            <a:srgbClr val="1C7268"/>
          </a:solidFill>
          <a:ln cap="flat" cmpd="sng" w="9525">
            <a:solidFill>
              <a:srgbClr val="1B1E1D"/>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7" name="Google Shape;797;p40"/>
          <p:cNvSpPr/>
          <p:nvPr/>
        </p:nvSpPr>
        <p:spPr>
          <a:xfrm>
            <a:off x="4042363" y="2194560"/>
            <a:ext cx="528495" cy="377190"/>
          </a:xfrm>
          <a:prstGeom prst="rect">
            <a:avLst/>
          </a:prstGeom>
          <a:solidFill>
            <a:srgbClr val="3A3E3B"/>
          </a:solidFill>
          <a:ln cap="flat" cmpd="sng" w="9525">
            <a:solidFill>
              <a:srgbClr val="1B1E1D"/>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8" name="Google Shape;798;p40"/>
          <p:cNvSpPr/>
          <p:nvPr/>
        </p:nvSpPr>
        <p:spPr>
          <a:xfrm>
            <a:off x="4570857" y="2194560"/>
            <a:ext cx="528495" cy="377190"/>
          </a:xfrm>
          <a:prstGeom prst="rect">
            <a:avLst/>
          </a:prstGeom>
          <a:solidFill>
            <a:srgbClr val="660000"/>
          </a:solidFill>
          <a:ln cap="flat" cmpd="sng" w="9525">
            <a:solidFill>
              <a:srgbClr val="1B1E1D"/>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9" name="Google Shape;799;p40"/>
          <p:cNvSpPr/>
          <p:nvPr/>
        </p:nvSpPr>
        <p:spPr>
          <a:xfrm>
            <a:off x="5099352" y="2194560"/>
            <a:ext cx="528495" cy="377190"/>
          </a:xfrm>
          <a:prstGeom prst="rect">
            <a:avLst/>
          </a:prstGeom>
          <a:solidFill>
            <a:srgbClr val="3A3E3B"/>
          </a:solidFill>
          <a:ln cap="flat" cmpd="sng" w="9525">
            <a:solidFill>
              <a:srgbClr val="1B1E1D"/>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0" name="Google Shape;800;p40"/>
          <p:cNvSpPr/>
          <p:nvPr/>
        </p:nvSpPr>
        <p:spPr>
          <a:xfrm>
            <a:off x="5627846" y="2194560"/>
            <a:ext cx="528495" cy="377190"/>
          </a:xfrm>
          <a:prstGeom prst="rect">
            <a:avLst/>
          </a:prstGeom>
          <a:solidFill>
            <a:srgbClr val="4AD4C4"/>
          </a:solidFill>
          <a:ln cap="flat" cmpd="sng" w="9525">
            <a:solidFill>
              <a:srgbClr val="1B1E1D"/>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1" name="Google Shape;801;p40"/>
          <p:cNvSpPr/>
          <p:nvPr/>
        </p:nvSpPr>
        <p:spPr>
          <a:xfrm>
            <a:off x="6156341" y="2194560"/>
            <a:ext cx="528495" cy="377190"/>
          </a:xfrm>
          <a:prstGeom prst="rect">
            <a:avLst/>
          </a:prstGeom>
          <a:solidFill>
            <a:srgbClr val="3A3E3B"/>
          </a:solidFill>
          <a:ln cap="flat" cmpd="sng" w="9525">
            <a:solidFill>
              <a:srgbClr val="1B1E1D"/>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2" name="Google Shape;802;p40"/>
          <p:cNvSpPr/>
          <p:nvPr/>
        </p:nvSpPr>
        <p:spPr>
          <a:xfrm>
            <a:off x="6684836" y="2194560"/>
            <a:ext cx="528495" cy="377190"/>
          </a:xfrm>
          <a:prstGeom prst="rect">
            <a:avLst/>
          </a:prstGeom>
          <a:solidFill>
            <a:srgbClr val="1C7268"/>
          </a:solidFill>
          <a:ln cap="flat" cmpd="sng" w="9525">
            <a:solidFill>
              <a:srgbClr val="1B1E1D"/>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3" name="Google Shape;803;p40"/>
          <p:cNvSpPr/>
          <p:nvPr/>
        </p:nvSpPr>
        <p:spPr>
          <a:xfrm>
            <a:off x="7213331" y="2194560"/>
            <a:ext cx="528495" cy="377190"/>
          </a:xfrm>
          <a:prstGeom prst="rect">
            <a:avLst/>
          </a:prstGeom>
          <a:solidFill>
            <a:srgbClr val="3A3E3B"/>
          </a:solidFill>
          <a:ln cap="flat" cmpd="sng" w="9525">
            <a:solidFill>
              <a:srgbClr val="1B1E1D"/>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4" name="Google Shape;804;p40"/>
          <p:cNvSpPr/>
          <p:nvPr/>
        </p:nvSpPr>
        <p:spPr>
          <a:xfrm>
            <a:off x="7741825" y="2194560"/>
            <a:ext cx="528495" cy="377190"/>
          </a:xfrm>
          <a:prstGeom prst="rect">
            <a:avLst/>
          </a:prstGeom>
          <a:solidFill>
            <a:srgbClr val="660000"/>
          </a:solidFill>
          <a:ln cap="flat" cmpd="sng" w="9525">
            <a:solidFill>
              <a:srgbClr val="1B1E1D"/>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5" name="Google Shape;805;p40"/>
          <p:cNvSpPr/>
          <p:nvPr/>
        </p:nvSpPr>
        <p:spPr>
          <a:xfrm>
            <a:off x="8270320" y="2194560"/>
            <a:ext cx="528495" cy="377190"/>
          </a:xfrm>
          <a:prstGeom prst="rect">
            <a:avLst/>
          </a:prstGeom>
          <a:solidFill>
            <a:srgbClr val="3A3E3B"/>
          </a:solidFill>
          <a:ln cap="flat" cmpd="sng" w="9525">
            <a:solidFill>
              <a:srgbClr val="1B1E1D"/>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806" name="Google Shape;806;p40"/>
          <p:cNvCxnSpPr/>
          <p:nvPr/>
        </p:nvCxnSpPr>
        <p:spPr>
          <a:xfrm>
            <a:off x="342900" y="2640330"/>
            <a:ext cx="8455914" cy="0"/>
          </a:xfrm>
          <a:prstGeom prst="straightConnector1">
            <a:avLst/>
          </a:prstGeom>
          <a:noFill/>
          <a:ln cap="flat" cmpd="sng" w="9525">
            <a:solidFill>
              <a:srgbClr val="444744"/>
            </a:solidFill>
            <a:prstDash val="solid"/>
            <a:round/>
            <a:headEnd len="sm" w="sm" type="none"/>
            <a:tailEnd len="sm" w="sm" type="none"/>
          </a:ln>
        </p:spPr>
      </p:cxnSp>
      <p:sp>
        <p:nvSpPr>
          <p:cNvPr id="807" name="Google Shape;807;p40"/>
          <p:cNvSpPr/>
          <p:nvPr/>
        </p:nvSpPr>
        <p:spPr>
          <a:xfrm>
            <a:off x="8113014" y="2674620"/>
            <a:ext cx="685800" cy="1714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A39A8C"/>
              </a:buClr>
              <a:buSzPts val="700"/>
              <a:buFont typeface="Calibri"/>
              <a:buNone/>
            </a:pPr>
            <a:r>
              <a:rPr b="0" i="1" lang="en" sz="700" u="none" cap="none" strike="noStrike">
                <a:solidFill>
                  <a:srgbClr val="A39A8C"/>
                </a:solidFill>
                <a:latin typeface="Calibri"/>
                <a:ea typeface="Calibri"/>
                <a:cs typeface="Calibri"/>
                <a:sym typeface="Calibri"/>
              </a:rPr>
              <a:t>time →</a:t>
            </a:r>
            <a:endParaRPr b="0" i="0" sz="700" u="none" cap="none" strike="noStrike">
              <a:solidFill>
                <a:schemeClr val="dk1"/>
              </a:solidFill>
              <a:latin typeface="Calibri"/>
              <a:ea typeface="Calibri"/>
              <a:cs typeface="Calibri"/>
              <a:sym typeface="Calibri"/>
            </a:endParaRPr>
          </a:p>
        </p:txBody>
      </p:sp>
      <p:sp>
        <p:nvSpPr>
          <p:cNvPr id="808" name="Google Shape;808;p40"/>
          <p:cNvSpPr/>
          <p:nvPr/>
        </p:nvSpPr>
        <p:spPr>
          <a:xfrm>
            <a:off x="342900" y="2948940"/>
            <a:ext cx="150876" cy="150876"/>
          </a:xfrm>
          <a:prstGeom prst="rect">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9" name="Google Shape;809;p40"/>
          <p:cNvSpPr/>
          <p:nvPr/>
        </p:nvSpPr>
        <p:spPr>
          <a:xfrm>
            <a:off x="562356" y="2907792"/>
            <a:ext cx="1851660" cy="23317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Process A</a:t>
            </a:r>
            <a:endParaRPr b="0" i="0" sz="800" u="none" cap="none" strike="noStrike">
              <a:solidFill>
                <a:schemeClr val="dk1"/>
              </a:solidFill>
              <a:latin typeface="Calibri"/>
              <a:ea typeface="Calibri"/>
              <a:cs typeface="Calibri"/>
              <a:sym typeface="Calibri"/>
            </a:endParaRPr>
          </a:p>
        </p:txBody>
      </p:sp>
      <p:sp>
        <p:nvSpPr>
          <p:cNvPr id="810" name="Google Shape;810;p40"/>
          <p:cNvSpPr/>
          <p:nvPr/>
        </p:nvSpPr>
        <p:spPr>
          <a:xfrm>
            <a:off x="2468880" y="2948940"/>
            <a:ext cx="150876" cy="150876"/>
          </a:xfrm>
          <a:prstGeom prst="rect">
            <a:avLst/>
          </a:prstGeom>
          <a:solidFill>
            <a:srgbClr val="3A3E3B"/>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1" name="Google Shape;811;p40"/>
          <p:cNvSpPr/>
          <p:nvPr/>
        </p:nvSpPr>
        <p:spPr>
          <a:xfrm>
            <a:off x="2688336" y="2907792"/>
            <a:ext cx="1851660" cy="23317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Kernel, context switch</a:t>
            </a:r>
            <a:endParaRPr b="0" i="0" sz="800" u="none" cap="none" strike="noStrike">
              <a:solidFill>
                <a:schemeClr val="dk1"/>
              </a:solidFill>
              <a:latin typeface="Calibri"/>
              <a:ea typeface="Calibri"/>
              <a:cs typeface="Calibri"/>
              <a:sym typeface="Calibri"/>
            </a:endParaRPr>
          </a:p>
        </p:txBody>
      </p:sp>
      <p:sp>
        <p:nvSpPr>
          <p:cNvPr id="812" name="Google Shape;812;p40"/>
          <p:cNvSpPr/>
          <p:nvPr/>
        </p:nvSpPr>
        <p:spPr>
          <a:xfrm>
            <a:off x="4594860" y="2948940"/>
            <a:ext cx="150876" cy="150876"/>
          </a:xfrm>
          <a:prstGeom prst="rect">
            <a:avLst/>
          </a:prstGeom>
          <a:solidFill>
            <a:srgbClr val="660000"/>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3" name="Google Shape;813;p40"/>
          <p:cNvSpPr/>
          <p:nvPr/>
        </p:nvSpPr>
        <p:spPr>
          <a:xfrm>
            <a:off x="4814316" y="2907792"/>
            <a:ext cx="1851660" cy="23317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Process B</a:t>
            </a:r>
            <a:endParaRPr b="0" i="0" sz="800" u="none" cap="none" strike="noStrike">
              <a:solidFill>
                <a:schemeClr val="dk1"/>
              </a:solidFill>
              <a:latin typeface="Calibri"/>
              <a:ea typeface="Calibri"/>
              <a:cs typeface="Calibri"/>
              <a:sym typeface="Calibri"/>
            </a:endParaRPr>
          </a:p>
        </p:txBody>
      </p:sp>
      <p:sp>
        <p:nvSpPr>
          <p:cNvPr id="814" name="Google Shape;814;p40"/>
          <p:cNvSpPr/>
          <p:nvPr/>
        </p:nvSpPr>
        <p:spPr>
          <a:xfrm>
            <a:off x="6720840" y="2948940"/>
            <a:ext cx="150876" cy="150876"/>
          </a:xfrm>
          <a:prstGeom prst="rect">
            <a:avLst/>
          </a:prstGeom>
          <a:solidFill>
            <a:srgbClr val="4AD4C4"/>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5" name="Google Shape;815;p40"/>
          <p:cNvSpPr/>
          <p:nvPr/>
        </p:nvSpPr>
        <p:spPr>
          <a:xfrm>
            <a:off x="6940296" y="2907792"/>
            <a:ext cx="1851660" cy="23317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Process C</a:t>
            </a:r>
            <a:endParaRPr b="0" i="0" sz="800" u="none" cap="none" strike="noStrike">
              <a:solidFill>
                <a:schemeClr val="dk1"/>
              </a:solidFill>
              <a:latin typeface="Calibri"/>
              <a:ea typeface="Calibri"/>
              <a:cs typeface="Calibri"/>
              <a:sym typeface="Calibri"/>
            </a:endParaRPr>
          </a:p>
        </p:txBody>
      </p:sp>
      <p:sp>
        <p:nvSpPr>
          <p:cNvPr id="816" name="Google Shape;816;p40"/>
          <p:cNvSpPr/>
          <p:nvPr/>
        </p:nvSpPr>
        <p:spPr>
          <a:xfrm>
            <a:off x="342900" y="3257550"/>
            <a:ext cx="8455914" cy="994410"/>
          </a:xfrm>
          <a:prstGeom prst="roundRect">
            <a:avLst>
              <a:gd fmla="val 5517" name="adj"/>
            </a:avLst>
          </a:prstGeom>
          <a:solidFill>
            <a:srgbClr val="242826"/>
          </a:solidFill>
          <a:ln cap="flat" cmpd="sng" w="12700">
            <a:solidFill>
              <a:srgbClr val="3A3E3B"/>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7" name="Google Shape;817;p40"/>
          <p:cNvSpPr/>
          <p:nvPr/>
        </p:nvSpPr>
        <p:spPr>
          <a:xfrm>
            <a:off x="582930" y="3257550"/>
            <a:ext cx="7955280" cy="994410"/>
          </a:xfrm>
          <a:prstGeom prst="rect">
            <a:avLst/>
          </a:prstGeom>
          <a:noFill/>
          <a:ln>
            <a:noFill/>
          </a:ln>
        </p:spPr>
        <p:txBody>
          <a:bodyPr anchorCtr="0" anchor="ctr" bIns="0" lIns="0" spcFirstLastPara="1" rIns="0" wrap="square" tIns="0">
            <a:noAutofit/>
          </a:bodyPr>
          <a:lstStyle/>
          <a:p>
            <a:pPr indent="0" lvl="0" marL="0" marR="0" rtl="0" algn="l">
              <a:lnSpc>
                <a:spcPct val="136000"/>
              </a:lnSpc>
              <a:spcBef>
                <a:spcPts val="0"/>
              </a:spcBef>
              <a:spcAft>
                <a:spcPts val="0"/>
              </a:spcAft>
              <a:buClr>
                <a:srgbClr val="FFFFFF"/>
              </a:buClr>
              <a:buSzPts val="900"/>
              <a:buFont typeface="Calibri"/>
              <a:buNone/>
            </a:pPr>
            <a:r>
              <a:rPr b="1" i="0" lang="en" sz="900" u="none" cap="none" strike="noStrike">
                <a:solidFill>
                  <a:srgbClr val="FFFFFF"/>
                </a:solidFill>
                <a:latin typeface="Calibri"/>
                <a:ea typeface="Calibri"/>
                <a:cs typeface="Calibri"/>
                <a:sym typeface="Calibri"/>
              </a:rPr>
              <a:t>Every switch puts two different processes, sometimes two different users, on the exact same CPU and memory hardware seconds apart. Permission checks are the only thing stopping one from reading or corrupting what belongs to the other. That is why locking down user permissions matters everywhere on a host, not just on the files someone can see.</a:t>
            </a:r>
            <a:endParaRPr b="0" i="0" sz="900" u="none" cap="none" strike="noStrike">
              <a:solidFill>
                <a:schemeClr val="dk1"/>
              </a:solidFill>
              <a:latin typeface="Calibri"/>
              <a:ea typeface="Calibri"/>
              <a:cs typeface="Calibri"/>
              <a:sym typeface="Calibri"/>
            </a:endParaRPr>
          </a:p>
        </p:txBody>
      </p:sp>
      <p:sp>
        <p:nvSpPr>
          <p:cNvPr id="818" name="Google Shape;818;p40"/>
          <p:cNvSpPr/>
          <p:nvPr/>
        </p:nvSpPr>
        <p:spPr>
          <a:xfrm>
            <a:off x="342900" y="4354830"/>
            <a:ext cx="8455914"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A39A8C"/>
              </a:buClr>
              <a:buSzPts val="700"/>
              <a:buFont typeface="Calibri"/>
              <a:buNone/>
            </a:pPr>
            <a:r>
              <a:rPr b="0" i="1" lang="en" sz="700" u="none" cap="none" strike="noStrike">
                <a:solidFill>
                  <a:srgbClr val="A39A8C"/>
                </a:solidFill>
                <a:latin typeface="Calibri"/>
                <a:ea typeface="Calibri"/>
                <a:cs typeface="Calibri"/>
                <a:sym typeface="Calibri"/>
              </a:rPr>
              <a:t>Source: Arpaci-Dusseau, R. and Arpaci-Dusseau, A., "Operating Systems: Three Easy Pieces," Chapter 7, "Scheduling: Introduction."</a:t>
            </a:r>
            <a:endParaRPr b="0" i="0" sz="700" u="none" cap="none" strike="noStrike">
              <a:solidFill>
                <a:schemeClr val="dk1"/>
              </a:solidFill>
              <a:latin typeface="Calibri"/>
              <a:ea typeface="Calibri"/>
              <a:cs typeface="Calibri"/>
              <a:sym typeface="Calibri"/>
            </a:endParaRPr>
          </a:p>
        </p:txBody>
      </p:sp>
      <p:sp>
        <p:nvSpPr>
          <p:cNvPr id="819" name="Google Shape;819;p40"/>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HOW PROCESSES SHARE THE CPU</a:t>
            </a:r>
            <a:endParaRPr b="0" i="0" sz="700" u="none" cap="none" strike="noStrike">
              <a:solidFill>
                <a:schemeClr val="dk1"/>
              </a:solidFill>
              <a:latin typeface="Calibri"/>
              <a:ea typeface="Calibri"/>
              <a:cs typeface="Calibri"/>
              <a:sym typeface="Calibri"/>
            </a:endParaRPr>
          </a:p>
        </p:txBody>
      </p:sp>
      <p:sp>
        <p:nvSpPr>
          <p:cNvPr id="820" name="Google Shape;820;p40"/>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825" name="Shape 825"/>
        <p:cNvGrpSpPr/>
        <p:nvPr/>
      </p:nvGrpSpPr>
      <p:grpSpPr>
        <a:xfrm>
          <a:off x="0" y="0"/>
          <a:ext cx="0" cy="0"/>
          <a:chOff x="0" y="0"/>
          <a:chExt cx="0" cy="0"/>
        </a:xfrm>
      </p:grpSpPr>
      <p:sp>
        <p:nvSpPr>
          <p:cNvPr id="826" name="Google Shape;826;p41"/>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PROCESS PERMISSIONS</a:t>
            </a:r>
            <a:endParaRPr b="0" i="0" sz="1000" u="none" cap="none" strike="noStrike">
              <a:solidFill>
                <a:schemeClr val="dk1"/>
              </a:solidFill>
              <a:latin typeface="Calibri"/>
              <a:ea typeface="Calibri"/>
              <a:cs typeface="Calibri"/>
              <a:sym typeface="Calibri"/>
            </a:endParaRPr>
          </a:p>
        </p:txBody>
      </p:sp>
      <p:sp>
        <p:nvSpPr>
          <p:cNvPr id="827" name="Google Shape;827;p41"/>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2300"/>
              <a:buFont typeface="Cambria"/>
              <a:buNone/>
            </a:pPr>
            <a:r>
              <a:rPr b="1" i="0" lang="en" sz="2300" u="none" cap="none" strike="noStrike">
                <a:solidFill>
                  <a:srgbClr val="1B1E1D"/>
                </a:solidFill>
                <a:latin typeface="Cambria"/>
                <a:ea typeface="Cambria"/>
                <a:cs typeface="Cambria"/>
                <a:sym typeface="Cambria"/>
              </a:rPr>
              <a:t>How the OS keeps control</a:t>
            </a:r>
            <a:endParaRPr b="0" i="0" sz="2300" u="none" cap="none" strike="noStrike">
              <a:solidFill>
                <a:schemeClr val="dk1"/>
              </a:solidFill>
              <a:latin typeface="Calibri"/>
              <a:ea typeface="Calibri"/>
              <a:cs typeface="Calibri"/>
              <a:sym typeface="Calibri"/>
            </a:endParaRPr>
          </a:p>
        </p:txBody>
      </p:sp>
      <p:sp>
        <p:nvSpPr>
          <p:cNvPr id="828" name="Google Shape;828;p41"/>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1100"/>
              <a:buFont typeface="Calibri"/>
              <a:buNone/>
            </a:pPr>
            <a:r>
              <a:rPr b="0" i="0" lang="en" sz="1100" u="none" cap="none" strike="noStrike">
                <a:solidFill>
                  <a:srgbClr val="6B6560"/>
                </a:solidFill>
                <a:latin typeface="Calibri"/>
                <a:ea typeface="Calibri"/>
                <a:cs typeface="Calibri"/>
                <a:sym typeface="Calibri"/>
              </a:rPr>
              <a:t>Run the program directly on the CPU, but never let go completely.</a:t>
            </a:r>
            <a:endParaRPr b="0" i="0" sz="1100" u="none" cap="none" strike="noStrike">
              <a:solidFill>
                <a:schemeClr val="dk1"/>
              </a:solidFill>
              <a:latin typeface="Calibri"/>
              <a:ea typeface="Calibri"/>
              <a:cs typeface="Calibri"/>
              <a:sym typeface="Calibri"/>
            </a:endParaRPr>
          </a:p>
        </p:txBody>
      </p:sp>
      <p:sp>
        <p:nvSpPr>
          <p:cNvPr id="829" name="Google Shape;829;p41"/>
          <p:cNvSpPr/>
          <p:nvPr/>
        </p:nvSpPr>
        <p:spPr>
          <a:xfrm>
            <a:off x="342900" y="1474470"/>
            <a:ext cx="8092440" cy="342900"/>
          </a:xfrm>
          <a:prstGeom prst="rect">
            <a:avLst/>
          </a:prstGeom>
          <a:noFill/>
          <a:ln>
            <a:noFill/>
          </a:ln>
        </p:spPr>
        <p:txBody>
          <a:bodyPr anchorCtr="0" anchor="ctr" bIns="0" lIns="0" spcFirstLastPara="1" rIns="0" wrap="square" tIns="0">
            <a:noAutofit/>
          </a:bodyPr>
          <a:lstStyle/>
          <a:p>
            <a:pPr indent="0" lvl="0" marL="0" marR="0" rtl="0" algn="l">
              <a:lnSpc>
                <a:spcPct val="130769"/>
              </a:lnSpc>
              <a:spcBef>
                <a:spcPts val="0"/>
              </a:spcBef>
              <a:spcAft>
                <a:spcPts val="0"/>
              </a:spcAft>
              <a:buClr>
                <a:srgbClr val="6B6560"/>
              </a:buClr>
              <a:buSzPts val="1000"/>
              <a:buFont typeface="Calibri"/>
              <a:buNone/>
            </a:pPr>
            <a:r>
              <a:rPr lang="en" sz="1000">
                <a:solidFill>
                  <a:srgbClr val="6B6560"/>
                </a:solidFill>
                <a:latin typeface="Calibri"/>
                <a:ea typeface="Calibri"/>
                <a:cs typeface="Calibri"/>
                <a:sym typeface="Calibri"/>
              </a:rPr>
              <a:t>This is called </a:t>
            </a:r>
            <a:r>
              <a:rPr b="0" i="0" lang="en" sz="1000" u="none" cap="none" strike="noStrike">
                <a:solidFill>
                  <a:srgbClr val="6B6560"/>
                </a:solidFill>
                <a:latin typeface="Calibri"/>
                <a:ea typeface="Calibri"/>
                <a:cs typeface="Calibri"/>
                <a:sym typeface="Calibri"/>
              </a:rPr>
              <a:t> </a:t>
            </a:r>
            <a:r>
              <a:rPr b="1" i="0" lang="en" sz="1000" u="none" cap="none" strike="noStrike">
                <a:solidFill>
                  <a:srgbClr val="1C7268"/>
                </a:solidFill>
                <a:latin typeface="Calibri"/>
                <a:ea typeface="Calibri"/>
                <a:cs typeface="Calibri"/>
                <a:sym typeface="Calibri"/>
              </a:rPr>
              <a:t>limited direct execution</a:t>
            </a:r>
            <a:r>
              <a:rPr b="0" i="0" lang="en" sz="1000" u="none" cap="none" strike="noStrike">
                <a:solidFill>
                  <a:srgbClr val="6B6560"/>
                </a:solidFill>
                <a:latin typeface="Calibri"/>
                <a:ea typeface="Calibri"/>
                <a:cs typeface="Calibri"/>
                <a:sym typeface="Calibri"/>
              </a:rPr>
              <a:t>.</a:t>
            </a:r>
            <a:endParaRPr b="0" i="0" sz="1000" u="none" cap="none" strike="noStrike">
              <a:solidFill>
                <a:schemeClr val="dk1"/>
              </a:solidFill>
              <a:latin typeface="Calibri"/>
              <a:ea typeface="Calibri"/>
              <a:cs typeface="Calibri"/>
              <a:sym typeface="Calibri"/>
            </a:endParaRPr>
          </a:p>
        </p:txBody>
      </p:sp>
      <p:sp>
        <p:nvSpPr>
          <p:cNvPr id="830" name="Google Shape;830;p41"/>
          <p:cNvSpPr/>
          <p:nvPr/>
        </p:nvSpPr>
        <p:spPr>
          <a:xfrm>
            <a:off x="4402836" y="1885950"/>
            <a:ext cx="342900" cy="342900"/>
          </a:xfrm>
          <a:prstGeom prst="ellipse">
            <a:avLst/>
          </a:prstGeom>
          <a:solidFill>
            <a:srgbClr val="660000"/>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clock-white.png" id="831" name="Google Shape;831;p41"/>
          <p:cNvPicPr preferRelativeResize="0"/>
          <p:nvPr/>
        </p:nvPicPr>
        <p:blipFill rotWithShape="1">
          <a:blip r:embed="rId3">
            <a:alphaModFix/>
          </a:blip>
          <a:srcRect b="0" l="0" r="0" t="0"/>
          <a:stretch/>
        </p:blipFill>
        <p:spPr>
          <a:xfrm>
            <a:off x="4491990" y="1975104"/>
            <a:ext cx="164592" cy="164592"/>
          </a:xfrm>
          <a:prstGeom prst="rect">
            <a:avLst/>
          </a:prstGeom>
          <a:noFill/>
          <a:ln>
            <a:noFill/>
          </a:ln>
        </p:spPr>
      </p:pic>
      <p:sp>
        <p:nvSpPr>
          <p:cNvPr id="832" name="Google Shape;832;p41"/>
          <p:cNvSpPr/>
          <p:nvPr/>
        </p:nvSpPr>
        <p:spPr>
          <a:xfrm>
            <a:off x="2379726" y="2263140"/>
            <a:ext cx="4389120"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6B6560"/>
              </a:buClr>
              <a:buSzPts val="800"/>
              <a:buFont typeface="Calibri"/>
              <a:buNone/>
            </a:pPr>
            <a:r>
              <a:rPr b="0" i="1" lang="en" sz="800" u="none" cap="none" strike="noStrike">
                <a:solidFill>
                  <a:srgbClr val="6B6560"/>
                </a:solidFill>
                <a:latin typeface="Calibri"/>
                <a:ea typeface="Calibri"/>
                <a:cs typeface="Calibri"/>
                <a:sym typeface="Calibri"/>
              </a:rPr>
              <a:t>timer interrupt, every few ms, forces control back either way</a:t>
            </a:r>
            <a:endParaRPr b="0" i="0" sz="800" u="none" cap="none" strike="noStrike">
              <a:solidFill>
                <a:schemeClr val="dk1"/>
              </a:solidFill>
              <a:latin typeface="Calibri"/>
              <a:ea typeface="Calibri"/>
              <a:cs typeface="Calibri"/>
              <a:sym typeface="Calibri"/>
            </a:endParaRPr>
          </a:p>
        </p:txBody>
      </p:sp>
      <p:sp>
        <p:nvSpPr>
          <p:cNvPr id="833" name="Google Shape;833;p41"/>
          <p:cNvSpPr/>
          <p:nvPr/>
        </p:nvSpPr>
        <p:spPr>
          <a:xfrm>
            <a:off x="1625346" y="2571750"/>
            <a:ext cx="2263140" cy="994410"/>
          </a:xfrm>
          <a:prstGeom prst="roundRect">
            <a:avLst>
              <a:gd fmla="val 5517" name="adj"/>
            </a:avLst>
          </a:prstGeom>
          <a:solidFill>
            <a:srgbClr val="FFFFFF"/>
          </a:solidFill>
          <a:ln cap="flat" cmpd="sng" w="19050">
            <a:solidFill>
              <a:srgbClr val="1C7268"/>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4" name="Google Shape;834;p41"/>
          <p:cNvSpPr/>
          <p:nvPr/>
        </p:nvSpPr>
        <p:spPr>
          <a:xfrm>
            <a:off x="1625346" y="2695194"/>
            <a:ext cx="2263140" cy="24003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USER MODE</a:t>
            </a:r>
            <a:endParaRPr b="0" i="0" sz="1000" u="none" cap="none" strike="noStrike">
              <a:solidFill>
                <a:schemeClr val="dk1"/>
              </a:solidFill>
              <a:latin typeface="Calibri"/>
              <a:ea typeface="Calibri"/>
              <a:cs typeface="Calibri"/>
              <a:sym typeface="Calibri"/>
            </a:endParaRPr>
          </a:p>
        </p:txBody>
      </p:sp>
      <p:sp>
        <p:nvSpPr>
          <p:cNvPr id="835" name="Google Shape;835;p41"/>
          <p:cNvSpPr/>
          <p:nvPr/>
        </p:nvSpPr>
        <p:spPr>
          <a:xfrm>
            <a:off x="1762506" y="2983230"/>
            <a:ext cx="1988820" cy="514350"/>
          </a:xfrm>
          <a:prstGeom prst="rect">
            <a:avLst/>
          </a:prstGeom>
          <a:noFill/>
          <a:ln>
            <a:noFill/>
          </a:ln>
        </p:spPr>
        <p:txBody>
          <a:bodyPr anchorCtr="0" anchor="ctr" bIns="0" lIns="0" spcFirstLastPara="1" rIns="0" wrap="square" tIns="0">
            <a:noAutofit/>
          </a:bodyPr>
          <a:lstStyle/>
          <a:p>
            <a:pPr indent="0" lvl="0" marL="0" marR="0" rtl="0" algn="ctr">
              <a:lnSpc>
                <a:spcPct val="133333"/>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Runs the program.</a:t>
            </a:r>
            <a:endParaRPr b="0" i="0" sz="800" u="none" cap="none" strike="noStrike">
              <a:solidFill>
                <a:schemeClr val="dk1"/>
              </a:solidFill>
              <a:latin typeface="Calibri"/>
              <a:ea typeface="Calibri"/>
              <a:cs typeface="Calibri"/>
              <a:sym typeface="Calibri"/>
            </a:endParaRPr>
          </a:p>
          <a:p>
            <a:pPr indent="0" lvl="0" marL="0" marR="0" rtl="0" algn="ctr">
              <a:lnSpc>
                <a:spcPct val="133333"/>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No privileged instructions allowed.</a:t>
            </a:r>
            <a:endParaRPr b="0" i="0" sz="800" u="none" cap="none" strike="noStrike">
              <a:solidFill>
                <a:schemeClr val="dk1"/>
              </a:solidFill>
              <a:latin typeface="Calibri"/>
              <a:ea typeface="Calibri"/>
              <a:cs typeface="Calibri"/>
              <a:sym typeface="Calibri"/>
            </a:endParaRPr>
          </a:p>
        </p:txBody>
      </p:sp>
      <p:sp>
        <p:nvSpPr>
          <p:cNvPr id="836" name="Google Shape;836;p41"/>
          <p:cNvSpPr/>
          <p:nvPr/>
        </p:nvSpPr>
        <p:spPr>
          <a:xfrm>
            <a:off x="5260086" y="2571750"/>
            <a:ext cx="2263140" cy="994410"/>
          </a:xfrm>
          <a:prstGeom prst="roundRect">
            <a:avLst>
              <a:gd fmla="val 5517" name="adj"/>
            </a:avLst>
          </a:prstGeom>
          <a:solidFill>
            <a:srgbClr val="1B1E1D"/>
          </a:solidFill>
          <a:ln cap="flat" cmpd="sng" w="19050">
            <a:solidFill>
              <a:srgbClr val="66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7" name="Google Shape;837;p41"/>
          <p:cNvSpPr/>
          <p:nvPr/>
        </p:nvSpPr>
        <p:spPr>
          <a:xfrm>
            <a:off x="5260086" y="2695194"/>
            <a:ext cx="2263140" cy="24003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E88888"/>
              </a:buClr>
              <a:buSzPts val="1000"/>
              <a:buFont typeface="Calibri"/>
              <a:buNone/>
            </a:pPr>
            <a:r>
              <a:rPr b="1" i="0" lang="en" sz="1000" u="none" cap="none" strike="noStrike">
                <a:solidFill>
                  <a:srgbClr val="E88888"/>
                </a:solidFill>
                <a:latin typeface="Calibri"/>
                <a:ea typeface="Calibri"/>
                <a:cs typeface="Calibri"/>
                <a:sym typeface="Calibri"/>
              </a:rPr>
              <a:t>KERNEL MODE</a:t>
            </a:r>
            <a:endParaRPr b="0" i="0" sz="1000" u="none" cap="none" strike="noStrike">
              <a:solidFill>
                <a:schemeClr val="dk1"/>
              </a:solidFill>
              <a:latin typeface="Calibri"/>
              <a:ea typeface="Calibri"/>
              <a:cs typeface="Calibri"/>
              <a:sym typeface="Calibri"/>
            </a:endParaRPr>
          </a:p>
        </p:txBody>
      </p:sp>
      <p:sp>
        <p:nvSpPr>
          <p:cNvPr id="838" name="Google Shape;838;p41"/>
          <p:cNvSpPr/>
          <p:nvPr/>
        </p:nvSpPr>
        <p:spPr>
          <a:xfrm>
            <a:off x="5397246" y="2983230"/>
            <a:ext cx="1988820" cy="514350"/>
          </a:xfrm>
          <a:prstGeom prst="rect">
            <a:avLst/>
          </a:prstGeom>
          <a:noFill/>
          <a:ln>
            <a:noFill/>
          </a:ln>
        </p:spPr>
        <p:txBody>
          <a:bodyPr anchorCtr="0" anchor="ctr" bIns="0" lIns="0" spcFirstLastPara="1" rIns="0" wrap="square" tIns="0">
            <a:noAutofit/>
          </a:bodyPr>
          <a:lstStyle/>
          <a:p>
            <a:pPr indent="0" lvl="0" marL="0" marR="0" rtl="0" algn="ctr">
              <a:lnSpc>
                <a:spcPct val="133333"/>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Runs the OS.</a:t>
            </a:r>
            <a:endParaRPr b="0" i="0" sz="800" u="none" cap="none" strike="noStrike">
              <a:solidFill>
                <a:schemeClr val="dk1"/>
              </a:solidFill>
              <a:latin typeface="Calibri"/>
              <a:ea typeface="Calibri"/>
              <a:cs typeface="Calibri"/>
              <a:sym typeface="Calibri"/>
            </a:endParaRPr>
          </a:p>
          <a:p>
            <a:pPr indent="0" lvl="0" marL="0" marR="0" rtl="0" algn="ctr">
              <a:lnSpc>
                <a:spcPct val="133333"/>
              </a:lnSpc>
              <a:spcBef>
                <a:spcPts val="0"/>
              </a:spcBef>
              <a:spcAft>
                <a:spcPts val="0"/>
              </a:spcAft>
              <a:buClr>
                <a:srgbClr val="E6E1D6"/>
              </a:buClr>
              <a:buSzPts val="800"/>
              <a:buFont typeface="Calibri"/>
              <a:buNone/>
            </a:pPr>
            <a:r>
              <a:rPr b="0" i="0" lang="en" sz="800" u="none" cap="none" strike="noStrike">
                <a:solidFill>
                  <a:srgbClr val="E6E1D6"/>
                </a:solidFill>
                <a:latin typeface="Calibri"/>
                <a:ea typeface="Calibri"/>
                <a:cs typeface="Calibri"/>
                <a:sym typeface="Calibri"/>
              </a:rPr>
              <a:t>Full hardware access.</a:t>
            </a:r>
            <a:endParaRPr b="0" i="0" sz="800" u="none" cap="none" strike="noStrike">
              <a:solidFill>
                <a:schemeClr val="dk1"/>
              </a:solidFill>
              <a:latin typeface="Calibri"/>
              <a:ea typeface="Calibri"/>
              <a:cs typeface="Calibri"/>
              <a:sym typeface="Calibri"/>
            </a:endParaRPr>
          </a:p>
        </p:txBody>
      </p:sp>
      <p:cxnSp>
        <p:nvCxnSpPr>
          <p:cNvPr id="839" name="Google Shape;839;p41"/>
          <p:cNvCxnSpPr/>
          <p:nvPr/>
        </p:nvCxnSpPr>
        <p:spPr>
          <a:xfrm>
            <a:off x="3888486" y="2859786"/>
            <a:ext cx="1371600" cy="0"/>
          </a:xfrm>
          <a:prstGeom prst="straightConnector1">
            <a:avLst/>
          </a:prstGeom>
          <a:noFill/>
          <a:ln cap="flat" cmpd="sng" w="19050">
            <a:solidFill>
              <a:srgbClr val="1B1E1D"/>
            </a:solidFill>
            <a:prstDash val="solid"/>
            <a:round/>
            <a:headEnd len="sm" w="sm" type="none"/>
            <a:tailEnd len="sm" w="sm" type="none"/>
          </a:ln>
        </p:spPr>
      </p:cxnSp>
      <p:sp>
        <p:nvSpPr>
          <p:cNvPr id="840" name="Google Shape;840;p41"/>
          <p:cNvSpPr/>
          <p:nvPr/>
        </p:nvSpPr>
        <p:spPr>
          <a:xfrm>
            <a:off x="3888486" y="2640330"/>
            <a:ext cx="1371600"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1E1D"/>
              </a:buClr>
              <a:buSzPts val="700"/>
              <a:buFont typeface="Calibri"/>
              <a:buNone/>
            </a:pPr>
            <a:r>
              <a:rPr b="0" i="1" lang="en" sz="700" u="none" cap="none" strike="noStrike">
                <a:solidFill>
                  <a:srgbClr val="1B1E1D"/>
                </a:solidFill>
                <a:latin typeface="Calibri"/>
                <a:ea typeface="Calibri"/>
                <a:cs typeface="Calibri"/>
                <a:sym typeface="Calibri"/>
              </a:rPr>
              <a:t>trap: system call →</a:t>
            </a:r>
            <a:endParaRPr b="0" i="0" sz="700" u="none" cap="none" strike="noStrike">
              <a:solidFill>
                <a:schemeClr val="dk1"/>
              </a:solidFill>
              <a:latin typeface="Calibri"/>
              <a:ea typeface="Calibri"/>
              <a:cs typeface="Calibri"/>
              <a:sym typeface="Calibri"/>
            </a:endParaRPr>
          </a:p>
        </p:txBody>
      </p:sp>
      <p:cxnSp>
        <p:nvCxnSpPr>
          <p:cNvPr id="841" name="Google Shape;841;p41"/>
          <p:cNvCxnSpPr/>
          <p:nvPr/>
        </p:nvCxnSpPr>
        <p:spPr>
          <a:xfrm>
            <a:off x="3888486" y="3257550"/>
            <a:ext cx="1371600" cy="0"/>
          </a:xfrm>
          <a:prstGeom prst="straightConnector1">
            <a:avLst/>
          </a:prstGeom>
          <a:noFill/>
          <a:ln cap="flat" cmpd="sng" w="19050">
            <a:solidFill>
              <a:srgbClr val="A39A8C"/>
            </a:solidFill>
            <a:prstDash val="solid"/>
            <a:round/>
            <a:headEnd len="sm" w="sm" type="none"/>
            <a:tailEnd len="sm" w="sm" type="none"/>
          </a:ln>
        </p:spPr>
      </p:cxnSp>
      <p:sp>
        <p:nvSpPr>
          <p:cNvPr id="842" name="Google Shape;842;p41"/>
          <p:cNvSpPr/>
          <p:nvPr/>
        </p:nvSpPr>
        <p:spPr>
          <a:xfrm>
            <a:off x="3888486" y="3312414"/>
            <a:ext cx="1371600" cy="2057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A39A8C"/>
              </a:buClr>
              <a:buSzPts val="700"/>
              <a:buFont typeface="Calibri"/>
              <a:buNone/>
            </a:pPr>
            <a:r>
              <a:rPr b="0" i="1" lang="en" sz="700" u="none" cap="none" strike="noStrike">
                <a:solidFill>
                  <a:srgbClr val="A39A8C"/>
                </a:solidFill>
                <a:latin typeface="Calibri"/>
                <a:ea typeface="Calibri"/>
                <a:cs typeface="Calibri"/>
                <a:sym typeface="Calibri"/>
              </a:rPr>
              <a:t>← return-from-trap</a:t>
            </a:r>
            <a:endParaRPr b="0" i="0" sz="700" u="none" cap="none" strike="noStrike">
              <a:solidFill>
                <a:schemeClr val="dk1"/>
              </a:solidFill>
              <a:latin typeface="Calibri"/>
              <a:ea typeface="Calibri"/>
              <a:cs typeface="Calibri"/>
              <a:sym typeface="Calibri"/>
            </a:endParaRPr>
          </a:p>
        </p:txBody>
      </p:sp>
      <p:sp>
        <p:nvSpPr>
          <p:cNvPr id="843" name="Google Shape;843;p41"/>
          <p:cNvSpPr/>
          <p:nvPr/>
        </p:nvSpPr>
        <p:spPr>
          <a:xfrm>
            <a:off x="342900" y="3771900"/>
            <a:ext cx="8092440" cy="34290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6B6560"/>
              </a:buClr>
              <a:buSzPts val="900"/>
              <a:buFont typeface="Calibri"/>
              <a:buNone/>
            </a:pPr>
            <a:r>
              <a:rPr b="0" i="1" lang="en" sz="900" u="none" cap="none" strike="noStrike">
                <a:solidFill>
                  <a:srgbClr val="6B6560"/>
                </a:solidFill>
                <a:latin typeface="Calibri"/>
                <a:ea typeface="Calibri"/>
                <a:cs typeface="Calibri"/>
                <a:sym typeface="Calibri"/>
              </a:rPr>
              <a:t>The timer interrupt </a:t>
            </a:r>
            <a:r>
              <a:rPr i="1" lang="en" sz="900">
                <a:solidFill>
                  <a:srgbClr val="6B6560"/>
                </a:solidFill>
                <a:latin typeface="Calibri"/>
                <a:ea typeface="Calibri"/>
                <a:cs typeface="Calibri"/>
                <a:sym typeface="Calibri"/>
              </a:rPr>
              <a:t>ensures limited control</a:t>
            </a:r>
            <a:r>
              <a:rPr b="0" i="1" lang="en" sz="900" u="none" cap="none" strike="noStrike">
                <a:solidFill>
                  <a:srgbClr val="6B6560"/>
                </a:solidFill>
                <a:latin typeface="Calibri"/>
                <a:ea typeface="Calibri"/>
                <a:cs typeface="Calibri"/>
                <a:sym typeface="Calibri"/>
              </a:rPr>
              <a:t>. Even a process that never asks for anything gets interrupted, so no single process can hold the CPU forever.</a:t>
            </a:r>
            <a:endParaRPr b="0" i="0" sz="900" u="none" cap="none" strike="noStrike">
              <a:solidFill>
                <a:schemeClr val="dk1"/>
              </a:solidFill>
              <a:latin typeface="Calibri"/>
              <a:ea typeface="Calibri"/>
              <a:cs typeface="Calibri"/>
              <a:sym typeface="Calibri"/>
            </a:endParaRPr>
          </a:p>
        </p:txBody>
      </p:sp>
      <p:sp>
        <p:nvSpPr>
          <p:cNvPr id="844" name="Google Shape;844;p41"/>
          <p:cNvSpPr/>
          <p:nvPr/>
        </p:nvSpPr>
        <p:spPr>
          <a:xfrm>
            <a:off x="342900" y="4354830"/>
            <a:ext cx="8455914"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1" lang="en" sz="700" u="none" cap="none" strike="noStrike">
                <a:solidFill>
                  <a:srgbClr val="6B6560"/>
                </a:solidFill>
                <a:latin typeface="Calibri"/>
                <a:ea typeface="Calibri"/>
                <a:cs typeface="Calibri"/>
                <a:sym typeface="Calibri"/>
              </a:rPr>
              <a:t>Source: Arpaci-Dusseau, R. and Arpaci-Dusseau, A., "Operating Systems: Three Easy Pieces," Chapter 6, "Mechanism: Limited Direct Execution."</a:t>
            </a:r>
            <a:endParaRPr b="0" i="0" sz="700" u="none" cap="none" strike="noStrike">
              <a:solidFill>
                <a:schemeClr val="dk1"/>
              </a:solidFill>
              <a:latin typeface="Calibri"/>
              <a:ea typeface="Calibri"/>
              <a:cs typeface="Calibri"/>
              <a:sym typeface="Calibri"/>
            </a:endParaRPr>
          </a:p>
        </p:txBody>
      </p:sp>
      <p:sp>
        <p:nvSpPr>
          <p:cNvPr id="845" name="Google Shape;845;p41"/>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LIMITED DIRECT EXECUTION</a:t>
            </a:r>
            <a:endParaRPr b="0" i="0" sz="700" u="none" cap="none" strike="noStrike">
              <a:solidFill>
                <a:schemeClr val="dk1"/>
              </a:solidFill>
              <a:latin typeface="Calibri"/>
              <a:ea typeface="Calibri"/>
              <a:cs typeface="Calibri"/>
              <a:sym typeface="Calibri"/>
            </a:endParaRPr>
          </a:p>
        </p:txBody>
      </p:sp>
      <p:sp>
        <p:nvSpPr>
          <p:cNvPr id="846" name="Google Shape;846;p41"/>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851" name="Shape 851"/>
        <p:cNvGrpSpPr/>
        <p:nvPr/>
      </p:nvGrpSpPr>
      <p:grpSpPr>
        <a:xfrm>
          <a:off x="0" y="0"/>
          <a:ext cx="0" cy="0"/>
          <a:chOff x="0" y="0"/>
          <a:chExt cx="0" cy="0"/>
        </a:xfrm>
      </p:grpSpPr>
      <p:sp>
        <p:nvSpPr>
          <p:cNvPr id="852" name="Google Shape;852;p42"/>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A SHORT HISTORY LESSON</a:t>
            </a:r>
            <a:endParaRPr b="0" i="0" sz="1000" u="none" cap="none" strike="noStrike">
              <a:solidFill>
                <a:schemeClr val="dk1"/>
              </a:solidFill>
              <a:latin typeface="Calibri"/>
              <a:ea typeface="Calibri"/>
              <a:cs typeface="Calibri"/>
              <a:sym typeface="Calibri"/>
            </a:endParaRPr>
          </a:p>
        </p:txBody>
      </p:sp>
      <p:sp>
        <p:nvSpPr>
          <p:cNvPr id="853" name="Google Shape;853;p42"/>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2300"/>
              <a:buFont typeface="Cambria"/>
              <a:buNone/>
            </a:pPr>
            <a:r>
              <a:rPr b="1" i="0" lang="en" sz="2300" u="none" cap="none" strike="noStrike">
                <a:solidFill>
                  <a:srgbClr val="1B1E1D"/>
                </a:solidFill>
                <a:latin typeface="Cambria"/>
                <a:ea typeface="Cambria"/>
                <a:cs typeface="Cambria"/>
                <a:sym typeface="Cambria"/>
              </a:rPr>
              <a:t>MS-DOS: almost no permission model</a:t>
            </a:r>
            <a:endParaRPr b="0" i="0" sz="2300" u="none" cap="none" strike="noStrike">
              <a:solidFill>
                <a:schemeClr val="dk1"/>
              </a:solidFill>
              <a:latin typeface="Calibri"/>
              <a:ea typeface="Calibri"/>
              <a:cs typeface="Calibri"/>
              <a:sym typeface="Calibri"/>
            </a:endParaRPr>
          </a:p>
        </p:txBody>
      </p:sp>
      <p:sp>
        <p:nvSpPr>
          <p:cNvPr id="854" name="Google Shape;854;p42"/>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1100"/>
              <a:buFont typeface="Calibri"/>
              <a:buNone/>
            </a:pPr>
            <a:r>
              <a:rPr b="0" i="0" lang="en" sz="1100" u="none" cap="none" strike="noStrike">
                <a:solidFill>
                  <a:srgbClr val="6B6560"/>
                </a:solidFill>
                <a:latin typeface="Calibri"/>
                <a:ea typeface="Calibri"/>
                <a:cs typeface="Calibri"/>
                <a:sym typeface="Calibri"/>
              </a:rPr>
              <a:t>1981. One user, one program, full access to everything</a:t>
            </a:r>
            <a:endParaRPr b="0" i="0" sz="1100" u="none" cap="none" strike="noStrike">
              <a:solidFill>
                <a:schemeClr val="dk1"/>
              </a:solidFill>
              <a:latin typeface="Calibri"/>
              <a:ea typeface="Calibri"/>
              <a:cs typeface="Calibri"/>
              <a:sym typeface="Calibri"/>
            </a:endParaRPr>
          </a:p>
        </p:txBody>
      </p:sp>
      <p:sp>
        <p:nvSpPr>
          <p:cNvPr id="855" name="Google Shape;855;p42"/>
          <p:cNvSpPr/>
          <p:nvPr/>
        </p:nvSpPr>
        <p:spPr>
          <a:xfrm>
            <a:off x="342900" y="1474470"/>
            <a:ext cx="8092440" cy="411480"/>
          </a:xfrm>
          <a:prstGeom prst="rect">
            <a:avLst/>
          </a:prstGeom>
          <a:noFill/>
          <a:ln>
            <a:noFill/>
          </a:ln>
        </p:spPr>
        <p:txBody>
          <a:bodyPr anchorCtr="0" anchor="ctr" bIns="0" lIns="0" spcFirstLastPara="1" rIns="0" wrap="square" tIns="0">
            <a:noAutofit/>
          </a:bodyPr>
          <a:lstStyle/>
          <a:p>
            <a:pPr indent="0" lvl="0" marL="0" marR="0" rtl="0" algn="l">
              <a:lnSpc>
                <a:spcPct val="123076"/>
              </a:lnSpc>
              <a:spcBef>
                <a:spcPts val="0"/>
              </a:spcBef>
              <a:spcAft>
                <a:spcPts val="0"/>
              </a:spcAft>
              <a:buClr>
                <a:srgbClr val="6B6560"/>
              </a:buClr>
              <a:buSzPts val="1000"/>
              <a:buFont typeface="Calibri"/>
              <a:buNone/>
            </a:pPr>
            <a:r>
              <a:rPr b="0" i="0" lang="en" sz="1000" u="none" cap="none" strike="noStrike">
                <a:solidFill>
                  <a:srgbClr val="6B6560"/>
                </a:solidFill>
                <a:latin typeface="Calibri"/>
                <a:ea typeface="Calibri"/>
                <a:cs typeface="Calibri"/>
                <a:sym typeface="Calibri"/>
              </a:rPr>
              <a:t>MS-DOS ran the 8086 processor in real mode, with no memory protection. A program could write to any address in the system, including memory the operating system itself was using. MS-DOS gave programs plain direct execution, with none of the limits a modern OS adds.</a:t>
            </a:r>
            <a:endParaRPr b="0" i="0" sz="1000" u="none" cap="none" strike="noStrike">
              <a:solidFill>
                <a:schemeClr val="dk1"/>
              </a:solidFill>
              <a:latin typeface="Calibri"/>
              <a:ea typeface="Calibri"/>
              <a:cs typeface="Calibri"/>
              <a:sym typeface="Calibri"/>
            </a:endParaRPr>
          </a:p>
        </p:txBody>
      </p:sp>
      <p:sp>
        <p:nvSpPr>
          <p:cNvPr id="856" name="Google Shape;856;p42"/>
          <p:cNvSpPr/>
          <p:nvPr/>
        </p:nvSpPr>
        <p:spPr>
          <a:xfrm>
            <a:off x="342900" y="2023110"/>
            <a:ext cx="2708910" cy="1371600"/>
          </a:xfrm>
          <a:prstGeom prst="roundRect">
            <a:avLst>
              <a:gd fmla="val 4000"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7" name="Google Shape;857;p42"/>
          <p:cNvSpPr/>
          <p:nvPr/>
        </p:nvSpPr>
        <p:spPr>
          <a:xfrm>
            <a:off x="548640" y="222885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8" name="Google Shape;858;p42"/>
          <p:cNvSpPr/>
          <p:nvPr/>
        </p:nvSpPr>
        <p:spPr>
          <a:xfrm>
            <a:off x="548640" y="2708910"/>
            <a:ext cx="229743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No memory protection</a:t>
            </a:r>
            <a:endParaRPr b="0" i="0" sz="900" u="none" cap="none" strike="noStrike">
              <a:solidFill>
                <a:schemeClr val="dk1"/>
              </a:solidFill>
              <a:latin typeface="Calibri"/>
              <a:ea typeface="Calibri"/>
              <a:cs typeface="Calibri"/>
              <a:sym typeface="Calibri"/>
            </a:endParaRPr>
          </a:p>
        </p:txBody>
      </p:sp>
      <p:sp>
        <p:nvSpPr>
          <p:cNvPr id="859" name="Google Shape;859;p42"/>
          <p:cNvSpPr/>
          <p:nvPr/>
        </p:nvSpPr>
        <p:spPr>
          <a:xfrm>
            <a:off x="548640" y="2969514"/>
            <a:ext cx="2297430" cy="37719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Any program could overwrite any other program's memory, or the OS itself, with no warning.</a:t>
            </a:r>
            <a:endParaRPr b="0" i="0" sz="800" u="none" cap="none" strike="noStrike">
              <a:solidFill>
                <a:schemeClr val="dk1"/>
              </a:solidFill>
              <a:latin typeface="Calibri"/>
              <a:ea typeface="Calibri"/>
              <a:cs typeface="Calibri"/>
              <a:sym typeface="Calibri"/>
            </a:endParaRPr>
          </a:p>
        </p:txBody>
      </p:sp>
      <p:sp>
        <p:nvSpPr>
          <p:cNvPr id="860" name="Google Shape;860;p42"/>
          <p:cNvSpPr/>
          <p:nvPr/>
        </p:nvSpPr>
        <p:spPr>
          <a:xfrm>
            <a:off x="3216402" y="2023110"/>
            <a:ext cx="2708910" cy="1371600"/>
          </a:xfrm>
          <a:prstGeom prst="roundRect">
            <a:avLst>
              <a:gd fmla="val 4000"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1" name="Google Shape;861;p42"/>
          <p:cNvSpPr/>
          <p:nvPr/>
        </p:nvSpPr>
        <p:spPr>
          <a:xfrm>
            <a:off x="3422142" y="222885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users-white.png" id="862" name="Google Shape;862;p42"/>
          <p:cNvPicPr preferRelativeResize="0"/>
          <p:nvPr/>
        </p:nvPicPr>
        <p:blipFill rotWithShape="1">
          <a:blip r:embed="rId3">
            <a:alphaModFix/>
          </a:blip>
          <a:srcRect b="0" l="0" r="0" t="0"/>
          <a:stretch/>
        </p:blipFill>
        <p:spPr>
          <a:xfrm>
            <a:off x="3520211" y="2326919"/>
            <a:ext cx="181051" cy="181051"/>
          </a:xfrm>
          <a:prstGeom prst="rect">
            <a:avLst/>
          </a:prstGeom>
          <a:noFill/>
          <a:ln>
            <a:noFill/>
          </a:ln>
        </p:spPr>
      </p:pic>
      <p:sp>
        <p:nvSpPr>
          <p:cNvPr id="863" name="Google Shape;863;p42"/>
          <p:cNvSpPr/>
          <p:nvPr/>
        </p:nvSpPr>
        <p:spPr>
          <a:xfrm>
            <a:off x="3422142" y="2708910"/>
            <a:ext cx="229743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No user accounts</a:t>
            </a:r>
            <a:endParaRPr b="0" i="0" sz="900" u="none" cap="none" strike="noStrike">
              <a:solidFill>
                <a:schemeClr val="dk1"/>
              </a:solidFill>
              <a:latin typeface="Calibri"/>
              <a:ea typeface="Calibri"/>
              <a:cs typeface="Calibri"/>
              <a:sym typeface="Calibri"/>
            </a:endParaRPr>
          </a:p>
        </p:txBody>
      </p:sp>
      <p:sp>
        <p:nvSpPr>
          <p:cNvPr id="864" name="Google Shape;864;p42"/>
          <p:cNvSpPr/>
          <p:nvPr/>
        </p:nvSpPr>
        <p:spPr>
          <a:xfrm>
            <a:off x="3422142" y="2969514"/>
            <a:ext cx="2297430" cy="37719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MS-DOS was single user. There was no login and no concept of permissions to check.</a:t>
            </a:r>
            <a:endParaRPr b="0" i="0" sz="800" u="none" cap="none" strike="noStrike">
              <a:solidFill>
                <a:schemeClr val="dk1"/>
              </a:solidFill>
              <a:latin typeface="Calibri"/>
              <a:ea typeface="Calibri"/>
              <a:cs typeface="Calibri"/>
              <a:sym typeface="Calibri"/>
            </a:endParaRPr>
          </a:p>
        </p:txBody>
      </p:sp>
      <p:sp>
        <p:nvSpPr>
          <p:cNvPr id="865" name="Google Shape;865;p42"/>
          <p:cNvSpPr/>
          <p:nvPr/>
        </p:nvSpPr>
        <p:spPr>
          <a:xfrm>
            <a:off x="6089904" y="2023110"/>
            <a:ext cx="2708910" cy="1371600"/>
          </a:xfrm>
          <a:prstGeom prst="roundRect">
            <a:avLst>
              <a:gd fmla="val 4000" name="adj"/>
            </a:avLst>
          </a:prstGeom>
          <a:solidFill>
            <a:srgbClr val="FFFFFF"/>
          </a:solidFill>
          <a:ln cap="flat" cmpd="sng" w="12700">
            <a:solidFill>
              <a:srgbClr val="EDE6D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6" name="Google Shape;866;p42"/>
          <p:cNvSpPr/>
          <p:nvPr/>
        </p:nvSpPr>
        <p:spPr>
          <a:xfrm>
            <a:off x="6295644" y="2228850"/>
            <a:ext cx="377190" cy="377190"/>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cpu-white.png" id="867" name="Google Shape;867;p42"/>
          <p:cNvPicPr preferRelativeResize="0"/>
          <p:nvPr/>
        </p:nvPicPr>
        <p:blipFill rotWithShape="1">
          <a:blip r:embed="rId4">
            <a:alphaModFix/>
          </a:blip>
          <a:srcRect b="0" l="0" r="0" t="0"/>
          <a:stretch/>
        </p:blipFill>
        <p:spPr>
          <a:xfrm>
            <a:off x="6393713" y="2326919"/>
            <a:ext cx="181051" cy="181051"/>
          </a:xfrm>
          <a:prstGeom prst="rect">
            <a:avLst/>
          </a:prstGeom>
          <a:noFill/>
          <a:ln>
            <a:noFill/>
          </a:ln>
        </p:spPr>
      </p:pic>
      <p:sp>
        <p:nvSpPr>
          <p:cNvPr id="868" name="Google Shape;868;p42"/>
          <p:cNvSpPr/>
          <p:nvPr/>
        </p:nvSpPr>
        <p:spPr>
          <a:xfrm>
            <a:off x="6295644" y="2708910"/>
            <a:ext cx="229743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No timer interrupt</a:t>
            </a:r>
            <a:endParaRPr b="0" i="0" sz="900" u="none" cap="none" strike="noStrike">
              <a:solidFill>
                <a:schemeClr val="dk1"/>
              </a:solidFill>
              <a:latin typeface="Calibri"/>
              <a:ea typeface="Calibri"/>
              <a:cs typeface="Calibri"/>
              <a:sym typeface="Calibri"/>
            </a:endParaRPr>
          </a:p>
        </p:txBody>
      </p:sp>
      <p:sp>
        <p:nvSpPr>
          <p:cNvPr id="869" name="Google Shape;869;p42"/>
          <p:cNvSpPr/>
          <p:nvPr/>
        </p:nvSpPr>
        <p:spPr>
          <a:xfrm>
            <a:off x="6295644" y="2969514"/>
            <a:ext cx="2297430" cy="37719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Nothing forced control back to the OS. A program kept the CPU until it gave it up.</a:t>
            </a:r>
            <a:endParaRPr b="0" i="0" sz="800" u="none" cap="none" strike="noStrike">
              <a:solidFill>
                <a:schemeClr val="dk1"/>
              </a:solidFill>
              <a:latin typeface="Calibri"/>
              <a:ea typeface="Calibri"/>
              <a:cs typeface="Calibri"/>
              <a:sym typeface="Calibri"/>
            </a:endParaRPr>
          </a:p>
        </p:txBody>
      </p:sp>
      <p:sp>
        <p:nvSpPr>
          <p:cNvPr id="870" name="Google Shape;870;p42"/>
          <p:cNvSpPr/>
          <p:nvPr/>
        </p:nvSpPr>
        <p:spPr>
          <a:xfrm>
            <a:off x="342900" y="3531870"/>
            <a:ext cx="809244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900"/>
              <a:buFont typeface="Calibri"/>
              <a:buNone/>
            </a:pPr>
            <a:r>
              <a:rPr b="0" i="1" lang="en" sz="900" u="none" cap="none" strike="noStrike">
                <a:solidFill>
                  <a:srgbClr val="6B6560"/>
                </a:solidFill>
                <a:latin typeface="Calibri"/>
                <a:ea typeface="Calibri"/>
                <a:cs typeface="Calibri"/>
                <a:sym typeface="Calibri"/>
              </a:rPr>
              <a:t>Games and utilities relied on this. Direct hardware access made them fast. It also meant one bad program could crash the whole machine.</a:t>
            </a:r>
            <a:endParaRPr b="0" i="0" sz="900" u="none" cap="none" strike="noStrike">
              <a:solidFill>
                <a:schemeClr val="dk1"/>
              </a:solidFill>
              <a:latin typeface="Calibri"/>
              <a:ea typeface="Calibri"/>
              <a:cs typeface="Calibri"/>
              <a:sym typeface="Calibri"/>
            </a:endParaRPr>
          </a:p>
        </p:txBody>
      </p:sp>
      <p:sp>
        <p:nvSpPr>
          <p:cNvPr id="871" name="Google Shape;871;p42"/>
          <p:cNvSpPr/>
          <p:nvPr/>
        </p:nvSpPr>
        <p:spPr>
          <a:xfrm>
            <a:off x="342900" y="4320540"/>
            <a:ext cx="8455914"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1" lang="en" sz="700" u="none" cap="none" strike="noStrike">
                <a:solidFill>
                  <a:srgbClr val="6B6560"/>
                </a:solidFill>
                <a:latin typeface="Calibri"/>
                <a:ea typeface="Calibri"/>
                <a:cs typeface="Calibri"/>
                <a:sym typeface="Calibri"/>
              </a:rPr>
              <a:t>Source: Intel 80286/80386 Programmer's Reference Manual. Arpaci-Dusseau, "Operating Systems: Three Easy Pieces," Chapter 6.</a:t>
            </a:r>
            <a:endParaRPr b="0" i="0" sz="700" u="none" cap="none" strike="noStrike">
              <a:solidFill>
                <a:schemeClr val="dk1"/>
              </a:solidFill>
              <a:latin typeface="Calibri"/>
              <a:ea typeface="Calibri"/>
              <a:cs typeface="Calibri"/>
              <a:sym typeface="Calibri"/>
            </a:endParaRPr>
          </a:p>
        </p:txBody>
      </p:sp>
      <p:sp>
        <p:nvSpPr>
          <p:cNvPr id="872" name="Google Shape;872;p42"/>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HISTORY: MS-DOS</a:t>
            </a:r>
            <a:endParaRPr b="0" i="0" sz="700" u="none" cap="none" strike="noStrike">
              <a:solidFill>
                <a:schemeClr val="dk1"/>
              </a:solidFill>
              <a:latin typeface="Calibri"/>
              <a:ea typeface="Calibri"/>
              <a:cs typeface="Calibri"/>
              <a:sym typeface="Calibri"/>
            </a:endParaRPr>
          </a:p>
        </p:txBody>
      </p:sp>
      <p:sp>
        <p:nvSpPr>
          <p:cNvPr id="873" name="Google Shape;873;p42"/>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pic>
        <p:nvPicPr>
          <p:cNvPr descr="preencoded.png" id="874" name="Google Shape;874;p42"/>
          <p:cNvPicPr preferRelativeResize="0"/>
          <p:nvPr/>
        </p:nvPicPr>
        <p:blipFill rotWithShape="1">
          <a:blip r:embed="rId5">
            <a:alphaModFix/>
          </a:blip>
          <a:srcRect b="0" l="0" r="0" t="0"/>
          <a:stretch/>
        </p:blipFill>
        <p:spPr>
          <a:xfrm>
            <a:off x="646672" y="2327946"/>
            <a:ext cx="181075" cy="18109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879" name="Shape 879"/>
        <p:cNvGrpSpPr/>
        <p:nvPr/>
      </p:nvGrpSpPr>
      <p:grpSpPr>
        <a:xfrm>
          <a:off x="0" y="0"/>
          <a:ext cx="0" cy="0"/>
          <a:chOff x="0" y="0"/>
          <a:chExt cx="0" cy="0"/>
        </a:xfrm>
      </p:grpSpPr>
      <p:sp>
        <p:nvSpPr>
          <p:cNvPr id="880" name="Google Shape;880;p43"/>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A SHORT HISTORY LESSON</a:t>
            </a:r>
            <a:endParaRPr b="0" i="0" sz="1000" u="none" cap="none" strike="noStrike">
              <a:solidFill>
                <a:schemeClr val="dk1"/>
              </a:solidFill>
              <a:latin typeface="Calibri"/>
              <a:ea typeface="Calibri"/>
              <a:cs typeface="Calibri"/>
              <a:sym typeface="Calibri"/>
            </a:endParaRPr>
          </a:p>
        </p:txBody>
      </p:sp>
      <p:sp>
        <p:nvSpPr>
          <p:cNvPr id="881" name="Google Shape;881;p43"/>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2300"/>
              <a:buFont typeface="Cambria"/>
              <a:buNone/>
            </a:pPr>
            <a:r>
              <a:rPr b="1" i="0" lang="en" sz="2300" u="none" cap="none" strike="noStrike">
                <a:solidFill>
                  <a:srgbClr val="1B1E1D"/>
                </a:solidFill>
                <a:latin typeface="Cambria"/>
                <a:ea typeface="Cambria"/>
                <a:cs typeface="Cambria"/>
                <a:sym typeface="Cambria"/>
              </a:rPr>
              <a:t>Protection, added in layers</a:t>
            </a:r>
            <a:endParaRPr b="0" i="0" sz="2300" u="none" cap="none" strike="noStrike">
              <a:solidFill>
                <a:schemeClr val="dk1"/>
              </a:solidFill>
              <a:latin typeface="Calibri"/>
              <a:ea typeface="Calibri"/>
              <a:cs typeface="Calibri"/>
              <a:sym typeface="Calibri"/>
            </a:endParaRPr>
          </a:p>
        </p:txBody>
      </p:sp>
      <p:sp>
        <p:nvSpPr>
          <p:cNvPr id="882" name="Google Shape;882;p43"/>
          <p:cNvSpPr/>
          <p:nvPr/>
        </p:nvSpPr>
        <p:spPr>
          <a:xfrm>
            <a:off x="342900" y="1083564"/>
            <a:ext cx="802386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1100"/>
              <a:buFont typeface="Calibri"/>
              <a:buNone/>
            </a:pPr>
            <a:r>
              <a:rPr lang="en" sz="1100">
                <a:solidFill>
                  <a:srgbClr val="6B6560"/>
                </a:solidFill>
                <a:latin typeface="Calibri"/>
                <a:ea typeface="Calibri"/>
                <a:cs typeface="Calibri"/>
                <a:sym typeface="Calibri"/>
              </a:rPr>
              <a:t>Overview of four decades of progression</a:t>
            </a:r>
            <a:endParaRPr b="0" i="0" sz="1100" u="none" cap="none" strike="noStrike">
              <a:solidFill>
                <a:schemeClr val="dk1"/>
              </a:solidFill>
              <a:latin typeface="Calibri"/>
              <a:ea typeface="Calibri"/>
              <a:cs typeface="Calibri"/>
              <a:sym typeface="Calibri"/>
            </a:endParaRPr>
          </a:p>
        </p:txBody>
      </p:sp>
      <p:cxnSp>
        <p:nvCxnSpPr>
          <p:cNvPr id="883" name="Google Shape;883;p43"/>
          <p:cNvCxnSpPr/>
          <p:nvPr/>
        </p:nvCxnSpPr>
        <p:spPr>
          <a:xfrm>
            <a:off x="685800" y="2743200"/>
            <a:ext cx="7749540" cy="0"/>
          </a:xfrm>
          <a:prstGeom prst="straightConnector1">
            <a:avLst/>
          </a:prstGeom>
          <a:noFill/>
          <a:ln cap="flat" cmpd="sng" w="25400">
            <a:solidFill>
              <a:srgbClr val="A39A8C"/>
            </a:solidFill>
            <a:prstDash val="solid"/>
            <a:round/>
            <a:headEnd len="sm" w="sm" type="none"/>
            <a:tailEnd len="sm" w="sm" type="none"/>
          </a:ln>
        </p:spPr>
      </p:cxnSp>
      <p:sp>
        <p:nvSpPr>
          <p:cNvPr id="884" name="Google Shape;884;p43"/>
          <p:cNvSpPr/>
          <p:nvPr/>
        </p:nvSpPr>
        <p:spPr>
          <a:xfrm>
            <a:off x="624078" y="2681478"/>
            <a:ext cx="123444" cy="123444"/>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5" name="Google Shape;885;p43"/>
          <p:cNvSpPr/>
          <p:nvPr/>
        </p:nvSpPr>
        <p:spPr>
          <a:xfrm>
            <a:off x="34290" y="1817370"/>
            <a:ext cx="1303020" cy="24003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C7268"/>
              </a:buClr>
              <a:buSzPts val="1100"/>
              <a:buFont typeface="Consolas"/>
              <a:buNone/>
            </a:pPr>
            <a:r>
              <a:rPr b="1" i="0" lang="en" sz="1100" u="none" cap="none" strike="noStrike">
                <a:solidFill>
                  <a:srgbClr val="1C7268"/>
                </a:solidFill>
                <a:latin typeface="Consolas"/>
                <a:ea typeface="Consolas"/>
                <a:cs typeface="Consolas"/>
                <a:sym typeface="Consolas"/>
              </a:rPr>
              <a:t>1981</a:t>
            </a:r>
            <a:endParaRPr b="0" i="0" sz="1100" u="none" cap="none" strike="noStrike">
              <a:solidFill>
                <a:schemeClr val="dk1"/>
              </a:solidFill>
              <a:latin typeface="Calibri"/>
              <a:ea typeface="Calibri"/>
              <a:cs typeface="Calibri"/>
              <a:sym typeface="Calibri"/>
            </a:endParaRPr>
          </a:p>
        </p:txBody>
      </p:sp>
      <p:sp>
        <p:nvSpPr>
          <p:cNvPr id="886" name="Google Shape;886;p43"/>
          <p:cNvSpPr/>
          <p:nvPr/>
        </p:nvSpPr>
        <p:spPr>
          <a:xfrm>
            <a:off x="34290" y="2057400"/>
            <a:ext cx="1303020" cy="219456"/>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MS-DOS</a:t>
            </a:r>
            <a:endParaRPr b="0" i="0" sz="900" u="none" cap="none" strike="noStrike">
              <a:solidFill>
                <a:schemeClr val="dk1"/>
              </a:solidFill>
              <a:latin typeface="Calibri"/>
              <a:ea typeface="Calibri"/>
              <a:cs typeface="Calibri"/>
              <a:sym typeface="Calibri"/>
            </a:endParaRPr>
          </a:p>
        </p:txBody>
      </p:sp>
      <p:sp>
        <p:nvSpPr>
          <p:cNvPr id="887" name="Google Shape;887;p43"/>
          <p:cNvSpPr/>
          <p:nvPr/>
        </p:nvSpPr>
        <p:spPr>
          <a:xfrm>
            <a:off x="34290" y="2276856"/>
            <a:ext cx="1303020" cy="411480"/>
          </a:xfrm>
          <a:prstGeom prst="rect">
            <a:avLst/>
          </a:prstGeom>
          <a:noFill/>
          <a:ln>
            <a:noFill/>
          </a:ln>
        </p:spPr>
        <p:txBody>
          <a:bodyPr anchorCtr="0" anchor="ctr" bIns="0" lIns="0" spcFirstLastPara="1" rIns="0" wrap="square" tIns="0">
            <a:noAutofit/>
          </a:bodyPr>
          <a:lstStyle/>
          <a:p>
            <a:pPr indent="0" lvl="0" marL="0" marR="0" rtl="0" algn="ctr">
              <a:lnSpc>
                <a:spcPct val="126315"/>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Real mode. No protection.</a:t>
            </a:r>
            <a:endParaRPr b="0" i="0" sz="700" u="none" cap="none" strike="noStrike">
              <a:solidFill>
                <a:schemeClr val="dk1"/>
              </a:solidFill>
              <a:latin typeface="Calibri"/>
              <a:ea typeface="Calibri"/>
              <a:cs typeface="Calibri"/>
              <a:sym typeface="Calibri"/>
            </a:endParaRPr>
          </a:p>
        </p:txBody>
      </p:sp>
      <p:sp>
        <p:nvSpPr>
          <p:cNvPr id="888" name="Google Shape;888;p43"/>
          <p:cNvSpPr/>
          <p:nvPr/>
        </p:nvSpPr>
        <p:spPr>
          <a:xfrm>
            <a:off x="2173986" y="2681478"/>
            <a:ext cx="123444" cy="123444"/>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9" name="Google Shape;889;p43"/>
          <p:cNvSpPr/>
          <p:nvPr/>
        </p:nvSpPr>
        <p:spPr>
          <a:xfrm>
            <a:off x="1584198" y="2948940"/>
            <a:ext cx="1303020" cy="24003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C7268"/>
              </a:buClr>
              <a:buSzPts val="1100"/>
              <a:buFont typeface="Consolas"/>
              <a:buNone/>
            </a:pPr>
            <a:r>
              <a:rPr b="1" i="0" lang="en" sz="1100" u="none" cap="none" strike="noStrike">
                <a:solidFill>
                  <a:srgbClr val="1C7268"/>
                </a:solidFill>
                <a:latin typeface="Consolas"/>
                <a:ea typeface="Consolas"/>
                <a:cs typeface="Consolas"/>
                <a:sym typeface="Consolas"/>
              </a:rPr>
              <a:t>1983</a:t>
            </a:r>
            <a:endParaRPr b="0" i="0" sz="1100" u="none" cap="none" strike="noStrike">
              <a:solidFill>
                <a:schemeClr val="dk1"/>
              </a:solidFill>
              <a:latin typeface="Calibri"/>
              <a:ea typeface="Calibri"/>
              <a:cs typeface="Calibri"/>
              <a:sym typeface="Calibri"/>
            </a:endParaRPr>
          </a:p>
        </p:txBody>
      </p:sp>
      <p:sp>
        <p:nvSpPr>
          <p:cNvPr id="890" name="Google Shape;890;p43"/>
          <p:cNvSpPr/>
          <p:nvPr/>
        </p:nvSpPr>
        <p:spPr>
          <a:xfrm>
            <a:off x="1584198" y="3188970"/>
            <a:ext cx="1303020" cy="219456"/>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TCSEC</a:t>
            </a:r>
            <a:endParaRPr b="0" i="0" sz="900" u="none" cap="none" strike="noStrike">
              <a:solidFill>
                <a:schemeClr val="dk1"/>
              </a:solidFill>
              <a:latin typeface="Calibri"/>
              <a:ea typeface="Calibri"/>
              <a:cs typeface="Calibri"/>
              <a:sym typeface="Calibri"/>
            </a:endParaRPr>
          </a:p>
        </p:txBody>
      </p:sp>
      <p:sp>
        <p:nvSpPr>
          <p:cNvPr id="891" name="Google Shape;891;p43"/>
          <p:cNvSpPr/>
          <p:nvPr/>
        </p:nvSpPr>
        <p:spPr>
          <a:xfrm>
            <a:off x="1584198" y="3408426"/>
            <a:ext cx="1303020" cy="411480"/>
          </a:xfrm>
          <a:prstGeom prst="rect">
            <a:avLst/>
          </a:prstGeom>
          <a:noFill/>
          <a:ln>
            <a:noFill/>
          </a:ln>
        </p:spPr>
        <p:txBody>
          <a:bodyPr anchorCtr="0" anchor="ctr" bIns="0" lIns="0" spcFirstLastPara="1" rIns="0" wrap="square" tIns="0">
            <a:noAutofit/>
          </a:bodyPr>
          <a:lstStyle/>
          <a:p>
            <a:pPr indent="0" lvl="0" marL="0" marR="0" rtl="0" algn="ctr">
              <a:lnSpc>
                <a:spcPct val="126315"/>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Formal DAC and MAC definitions.</a:t>
            </a:r>
            <a:endParaRPr b="0" i="0" sz="700" u="none" cap="none" strike="noStrike">
              <a:solidFill>
                <a:schemeClr val="dk1"/>
              </a:solidFill>
              <a:latin typeface="Calibri"/>
              <a:ea typeface="Calibri"/>
              <a:cs typeface="Calibri"/>
              <a:sym typeface="Calibri"/>
            </a:endParaRPr>
          </a:p>
        </p:txBody>
      </p:sp>
      <p:cxnSp>
        <p:nvCxnSpPr>
          <p:cNvPr id="892" name="Google Shape;892;p43"/>
          <p:cNvCxnSpPr/>
          <p:nvPr/>
        </p:nvCxnSpPr>
        <p:spPr>
          <a:xfrm>
            <a:off x="2235708" y="2681478"/>
            <a:ext cx="0" cy="267462"/>
          </a:xfrm>
          <a:prstGeom prst="straightConnector1">
            <a:avLst/>
          </a:prstGeom>
          <a:noFill/>
          <a:ln cap="flat" cmpd="sng" w="12700">
            <a:solidFill>
              <a:srgbClr val="EDE6DC"/>
            </a:solidFill>
            <a:prstDash val="solid"/>
            <a:round/>
            <a:headEnd len="sm" w="sm" type="none"/>
            <a:tailEnd len="sm" w="sm" type="none"/>
          </a:ln>
        </p:spPr>
      </p:cxnSp>
      <p:sp>
        <p:nvSpPr>
          <p:cNvPr id="893" name="Google Shape;893;p43"/>
          <p:cNvSpPr/>
          <p:nvPr/>
        </p:nvSpPr>
        <p:spPr>
          <a:xfrm>
            <a:off x="3723894" y="2681478"/>
            <a:ext cx="123444" cy="123444"/>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4" name="Google Shape;894;p43"/>
          <p:cNvSpPr/>
          <p:nvPr/>
        </p:nvSpPr>
        <p:spPr>
          <a:xfrm>
            <a:off x="3134106" y="1817370"/>
            <a:ext cx="1303020" cy="24003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C7268"/>
              </a:buClr>
              <a:buSzPts val="1100"/>
              <a:buFont typeface="Consolas"/>
              <a:buNone/>
            </a:pPr>
            <a:r>
              <a:rPr b="1" i="0" lang="en" sz="1100" u="none" cap="none" strike="noStrike">
                <a:solidFill>
                  <a:srgbClr val="1C7268"/>
                </a:solidFill>
                <a:latin typeface="Consolas"/>
                <a:ea typeface="Consolas"/>
                <a:cs typeface="Consolas"/>
                <a:sym typeface="Consolas"/>
              </a:rPr>
              <a:t>1991</a:t>
            </a:r>
            <a:endParaRPr b="0" i="0" sz="1100" u="none" cap="none" strike="noStrike">
              <a:solidFill>
                <a:schemeClr val="dk1"/>
              </a:solidFill>
              <a:latin typeface="Calibri"/>
              <a:ea typeface="Calibri"/>
              <a:cs typeface="Calibri"/>
              <a:sym typeface="Calibri"/>
            </a:endParaRPr>
          </a:p>
        </p:txBody>
      </p:sp>
      <p:sp>
        <p:nvSpPr>
          <p:cNvPr id="895" name="Google Shape;895;p43"/>
          <p:cNvSpPr/>
          <p:nvPr/>
        </p:nvSpPr>
        <p:spPr>
          <a:xfrm>
            <a:off x="3134106" y="2057400"/>
            <a:ext cx="1303020" cy="219456"/>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Linux</a:t>
            </a:r>
            <a:endParaRPr b="0" i="0" sz="900" u="none" cap="none" strike="noStrike">
              <a:solidFill>
                <a:schemeClr val="dk1"/>
              </a:solidFill>
              <a:latin typeface="Calibri"/>
              <a:ea typeface="Calibri"/>
              <a:cs typeface="Calibri"/>
              <a:sym typeface="Calibri"/>
            </a:endParaRPr>
          </a:p>
        </p:txBody>
      </p:sp>
      <p:sp>
        <p:nvSpPr>
          <p:cNvPr id="896" name="Google Shape;896;p43"/>
          <p:cNvSpPr/>
          <p:nvPr/>
        </p:nvSpPr>
        <p:spPr>
          <a:xfrm>
            <a:off x="3134106" y="2276856"/>
            <a:ext cx="1303020" cy="411480"/>
          </a:xfrm>
          <a:prstGeom prst="rect">
            <a:avLst/>
          </a:prstGeom>
          <a:noFill/>
          <a:ln>
            <a:noFill/>
          </a:ln>
        </p:spPr>
        <p:txBody>
          <a:bodyPr anchorCtr="0" anchor="ctr" bIns="0" lIns="0" spcFirstLastPara="1" rIns="0" wrap="square" tIns="0">
            <a:noAutofit/>
          </a:bodyPr>
          <a:lstStyle/>
          <a:p>
            <a:pPr indent="0" lvl="0" marL="0" marR="0" rtl="0" algn="ctr">
              <a:lnSpc>
                <a:spcPct val="126315"/>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Multi user permissions</a:t>
            </a:r>
            <a:r>
              <a:rPr lang="en" sz="700">
                <a:solidFill>
                  <a:srgbClr val="6B6560"/>
                </a:solidFill>
                <a:latin typeface="Calibri"/>
                <a:ea typeface="Calibri"/>
                <a:cs typeface="Calibri"/>
                <a:sym typeface="Calibri"/>
              </a:rPr>
              <a:t>.</a:t>
            </a:r>
            <a:endParaRPr b="0" i="0" sz="700" u="none" cap="none" strike="noStrike">
              <a:solidFill>
                <a:schemeClr val="dk1"/>
              </a:solidFill>
              <a:latin typeface="Calibri"/>
              <a:ea typeface="Calibri"/>
              <a:cs typeface="Calibri"/>
              <a:sym typeface="Calibri"/>
            </a:endParaRPr>
          </a:p>
        </p:txBody>
      </p:sp>
      <p:sp>
        <p:nvSpPr>
          <p:cNvPr id="897" name="Google Shape;897;p43"/>
          <p:cNvSpPr/>
          <p:nvPr/>
        </p:nvSpPr>
        <p:spPr>
          <a:xfrm>
            <a:off x="5273802" y="2681478"/>
            <a:ext cx="123444" cy="123444"/>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8" name="Google Shape;898;p43"/>
          <p:cNvSpPr/>
          <p:nvPr/>
        </p:nvSpPr>
        <p:spPr>
          <a:xfrm>
            <a:off x="4684014" y="2948940"/>
            <a:ext cx="1303020" cy="24003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C7268"/>
              </a:buClr>
              <a:buSzPts val="1100"/>
              <a:buFont typeface="Consolas"/>
              <a:buNone/>
            </a:pPr>
            <a:r>
              <a:rPr b="1" i="0" lang="en" sz="1100" u="none" cap="none" strike="noStrike">
                <a:solidFill>
                  <a:srgbClr val="1C7268"/>
                </a:solidFill>
                <a:latin typeface="Consolas"/>
                <a:ea typeface="Consolas"/>
                <a:cs typeface="Consolas"/>
                <a:sym typeface="Consolas"/>
              </a:rPr>
              <a:t>1993</a:t>
            </a:r>
            <a:endParaRPr b="0" i="0" sz="1100" u="none" cap="none" strike="noStrike">
              <a:solidFill>
                <a:schemeClr val="dk1"/>
              </a:solidFill>
              <a:latin typeface="Calibri"/>
              <a:ea typeface="Calibri"/>
              <a:cs typeface="Calibri"/>
              <a:sym typeface="Calibri"/>
            </a:endParaRPr>
          </a:p>
        </p:txBody>
      </p:sp>
      <p:sp>
        <p:nvSpPr>
          <p:cNvPr id="899" name="Google Shape;899;p43"/>
          <p:cNvSpPr/>
          <p:nvPr/>
        </p:nvSpPr>
        <p:spPr>
          <a:xfrm>
            <a:off x="4684014" y="3188970"/>
            <a:ext cx="1303020" cy="219456"/>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Windows NT</a:t>
            </a:r>
            <a:endParaRPr b="0" i="0" sz="900" u="none" cap="none" strike="noStrike">
              <a:solidFill>
                <a:schemeClr val="dk1"/>
              </a:solidFill>
              <a:latin typeface="Calibri"/>
              <a:ea typeface="Calibri"/>
              <a:cs typeface="Calibri"/>
              <a:sym typeface="Calibri"/>
            </a:endParaRPr>
          </a:p>
        </p:txBody>
      </p:sp>
      <p:sp>
        <p:nvSpPr>
          <p:cNvPr id="900" name="Google Shape;900;p43"/>
          <p:cNvSpPr/>
          <p:nvPr/>
        </p:nvSpPr>
        <p:spPr>
          <a:xfrm>
            <a:off x="4684014" y="3408426"/>
            <a:ext cx="1303020" cy="411480"/>
          </a:xfrm>
          <a:prstGeom prst="rect">
            <a:avLst/>
          </a:prstGeom>
          <a:noFill/>
          <a:ln>
            <a:noFill/>
          </a:ln>
        </p:spPr>
        <p:txBody>
          <a:bodyPr anchorCtr="0" anchor="ctr" bIns="0" lIns="0" spcFirstLastPara="1" rIns="0" wrap="square" tIns="0">
            <a:noAutofit/>
          </a:bodyPr>
          <a:lstStyle/>
          <a:p>
            <a:pPr indent="0" lvl="0" marL="0" marR="0" rtl="0" algn="ctr">
              <a:lnSpc>
                <a:spcPct val="126315"/>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NTFS ACLs and SIDs.</a:t>
            </a:r>
            <a:endParaRPr b="0" i="0" sz="700" u="none" cap="none" strike="noStrike">
              <a:solidFill>
                <a:schemeClr val="dk1"/>
              </a:solidFill>
              <a:latin typeface="Calibri"/>
              <a:ea typeface="Calibri"/>
              <a:cs typeface="Calibri"/>
              <a:sym typeface="Calibri"/>
            </a:endParaRPr>
          </a:p>
        </p:txBody>
      </p:sp>
      <p:cxnSp>
        <p:nvCxnSpPr>
          <p:cNvPr id="901" name="Google Shape;901;p43"/>
          <p:cNvCxnSpPr/>
          <p:nvPr/>
        </p:nvCxnSpPr>
        <p:spPr>
          <a:xfrm>
            <a:off x="5335524" y="2681478"/>
            <a:ext cx="0" cy="267462"/>
          </a:xfrm>
          <a:prstGeom prst="straightConnector1">
            <a:avLst/>
          </a:prstGeom>
          <a:noFill/>
          <a:ln cap="flat" cmpd="sng" w="12700">
            <a:solidFill>
              <a:srgbClr val="EDE6DC"/>
            </a:solidFill>
            <a:prstDash val="solid"/>
            <a:round/>
            <a:headEnd len="sm" w="sm" type="none"/>
            <a:tailEnd len="sm" w="sm" type="none"/>
          </a:ln>
        </p:spPr>
      </p:cxnSp>
      <p:sp>
        <p:nvSpPr>
          <p:cNvPr id="902" name="Google Shape;902;p43"/>
          <p:cNvSpPr/>
          <p:nvPr/>
        </p:nvSpPr>
        <p:spPr>
          <a:xfrm>
            <a:off x="6823710" y="2681478"/>
            <a:ext cx="123444" cy="123444"/>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3" name="Google Shape;903;p43"/>
          <p:cNvSpPr/>
          <p:nvPr/>
        </p:nvSpPr>
        <p:spPr>
          <a:xfrm>
            <a:off x="6233922" y="1817370"/>
            <a:ext cx="1303020" cy="24003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C7268"/>
              </a:buClr>
              <a:buSzPts val="1100"/>
              <a:buFont typeface="Consolas"/>
              <a:buNone/>
            </a:pPr>
            <a:r>
              <a:rPr b="1" i="0" lang="en" sz="1100" u="none" cap="none" strike="noStrike">
                <a:solidFill>
                  <a:srgbClr val="1C7268"/>
                </a:solidFill>
                <a:latin typeface="Consolas"/>
                <a:ea typeface="Consolas"/>
                <a:cs typeface="Consolas"/>
                <a:sym typeface="Consolas"/>
              </a:rPr>
              <a:t>2004</a:t>
            </a:r>
            <a:endParaRPr b="0" i="0" sz="1100" u="none" cap="none" strike="noStrike">
              <a:solidFill>
                <a:schemeClr val="dk1"/>
              </a:solidFill>
              <a:latin typeface="Calibri"/>
              <a:ea typeface="Calibri"/>
              <a:cs typeface="Calibri"/>
              <a:sym typeface="Calibri"/>
            </a:endParaRPr>
          </a:p>
        </p:txBody>
      </p:sp>
      <p:sp>
        <p:nvSpPr>
          <p:cNvPr id="904" name="Google Shape;904;p43"/>
          <p:cNvSpPr/>
          <p:nvPr/>
        </p:nvSpPr>
        <p:spPr>
          <a:xfrm>
            <a:off x="6233922" y="2057400"/>
            <a:ext cx="1303020" cy="219456"/>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RBAC standard</a:t>
            </a:r>
            <a:endParaRPr b="0" i="0" sz="900" u="none" cap="none" strike="noStrike">
              <a:solidFill>
                <a:schemeClr val="dk1"/>
              </a:solidFill>
              <a:latin typeface="Calibri"/>
              <a:ea typeface="Calibri"/>
              <a:cs typeface="Calibri"/>
              <a:sym typeface="Calibri"/>
            </a:endParaRPr>
          </a:p>
        </p:txBody>
      </p:sp>
      <p:sp>
        <p:nvSpPr>
          <p:cNvPr id="905" name="Google Shape;905;p43"/>
          <p:cNvSpPr/>
          <p:nvPr/>
        </p:nvSpPr>
        <p:spPr>
          <a:xfrm>
            <a:off x="6233922" y="2276856"/>
            <a:ext cx="1303020" cy="411480"/>
          </a:xfrm>
          <a:prstGeom prst="rect">
            <a:avLst/>
          </a:prstGeom>
          <a:noFill/>
          <a:ln>
            <a:noFill/>
          </a:ln>
        </p:spPr>
        <p:txBody>
          <a:bodyPr anchorCtr="0" anchor="ctr" bIns="0" lIns="0" spcFirstLastPara="1" rIns="0" wrap="square" tIns="0">
            <a:noAutofit/>
          </a:bodyPr>
          <a:lstStyle/>
          <a:p>
            <a:pPr indent="0" lvl="0" marL="0" marR="0" rtl="0" algn="ctr">
              <a:lnSpc>
                <a:spcPct val="126315"/>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ANSI INCITS 359-2004.</a:t>
            </a:r>
            <a:endParaRPr b="0" i="0" sz="700" u="none" cap="none" strike="noStrike">
              <a:solidFill>
                <a:schemeClr val="dk1"/>
              </a:solidFill>
              <a:latin typeface="Calibri"/>
              <a:ea typeface="Calibri"/>
              <a:cs typeface="Calibri"/>
              <a:sym typeface="Calibri"/>
            </a:endParaRPr>
          </a:p>
        </p:txBody>
      </p:sp>
      <p:sp>
        <p:nvSpPr>
          <p:cNvPr id="906" name="Google Shape;906;p43"/>
          <p:cNvSpPr/>
          <p:nvPr/>
        </p:nvSpPr>
        <p:spPr>
          <a:xfrm>
            <a:off x="8373618" y="2681478"/>
            <a:ext cx="123444" cy="123444"/>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7" name="Google Shape;907;p43"/>
          <p:cNvSpPr/>
          <p:nvPr/>
        </p:nvSpPr>
        <p:spPr>
          <a:xfrm>
            <a:off x="7783830" y="2948940"/>
            <a:ext cx="1303020" cy="24003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C7268"/>
              </a:buClr>
              <a:buSzPts val="1100"/>
              <a:buFont typeface="Consolas"/>
              <a:buNone/>
            </a:pPr>
            <a:r>
              <a:rPr b="1" i="0" lang="en" sz="1100" u="none" cap="none" strike="noStrike">
                <a:solidFill>
                  <a:srgbClr val="1C7268"/>
                </a:solidFill>
                <a:latin typeface="Consolas"/>
                <a:ea typeface="Consolas"/>
                <a:cs typeface="Consolas"/>
                <a:sym typeface="Consolas"/>
              </a:rPr>
              <a:t>2007</a:t>
            </a:r>
            <a:endParaRPr b="0" i="0" sz="1100" u="none" cap="none" strike="noStrike">
              <a:solidFill>
                <a:schemeClr val="dk1"/>
              </a:solidFill>
              <a:latin typeface="Calibri"/>
              <a:ea typeface="Calibri"/>
              <a:cs typeface="Calibri"/>
              <a:sym typeface="Calibri"/>
            </a:endParaRPr>
          </a:p>
        </p:txBody>
      </p:sp>
      <p:sp>
        <p:nvSpPr>
          <p:cNvPr id="908" name="Google Shape;908;p43"/>
          <p:cNvSpPr/>
          <p:nvPr/>
        </p:nvSpPr>
        <p:spPr>
          <a:xfrm>
            <a:off x="7783830" y="3188970"/>
            <a:ext cx="1303020" cy="219456"/>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Windows Vista</a:t>
            </a:r>
            <a:endParaRPr b="0" i="0" sz="900" u="none" cap="none" strike="noStrike">
              <a:solidFill>
                <a:schemeClr val="dk1"/>
              </a:solidFill>
              <a:latin typeface="Calibri"/>
              <a:ea typeface="Calibri"/>
              <a:cs typeface="Calibri"/>
              <a:sym typeface="Calibri"/>
            </a:endParaRPr>
          </a:p>
        </p:txBody>
      </p:sp>
      <p:sp>
        <p:nvSpPr>
          <p:cNvPr id="909" name="Google Shape;909;p43"/>
          <p:cNvSpPr/>
          <p:nvPr/>
        </p:nvSpPr>
        <p:spPr>
          <a:xfrm>
            <a:off x="7783830" y="3408426"/>
            <a:ext cx="1303020" cy="411480"/>
          </a:xfrm>
          <a:prstGeom prst="rect">
            <a:avLst/>
          </a:prstGeom>
          <a:noFill/>
          <a:ln>
            <a:noFill/>
          </a:ln>
        </p:spPr>
        <p:txBody>
          <a:bodyPr anchorCtr="0" anchor="ctr" bIns="0" lIns="0" spcFirstLastPara="1" rIns="0" wrap="square" tIns="0">
            <a:noAutofit/>
          </a:bodyPr>
          <a:lstStyle/>
          <a:p>
            <a:pPr indent="0" lvl="0" marL="0" marR="0" rtl="0" algn="ctr">
              <a:lnSpc>
                <a:spcPct val="126315"/>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UAC arrives.</a:t>
            </a:r>
            <a:endParaRPr b="0" i="0" sz="700" u="none" cap="none" strike="noStrike">
              <a:solidFill>
                <a:schemeClr val="dk1"/>
              </a:solidFill>
              <a:latin typeface="Calibri"/>
              <a:ea typeface="Calibri"/>
              <a:cs typeface="Calibri"/>
              <a:sym typeface="Calibri"/>
            </a:endParaRPr>
          </a:p>
        </p:txBody>
      </p:sp>
      <p:cxnSp>
        <p:nvCxnSpPr>
          <p:cNvPr id="910" name="Google Shape;910;p43"/>
          <p:cNvCxnSpPr/>
          <p:nvPr/>
        </p:nvCxnSpPr>
        <p:spPr>
          <a:xfrm>
            <a:off x="8435340" y="2681478"/>
            <a:ext cx="0" cy="267462"/>
          </a:xfrm>
          <a:prstGeom prst="straightConnector1">
            <a:avLst/>
          </a:prstGeom>
          <a:noFill/>
          <a:ln cap="flat" cmpd="sng" w="12700">
            <a:solidFill>
              <a:srgbClr val="EDE6DC"/>
            </a:solidFill>
            <a:prstDash val="solid"/>
            <a:round/>
            <a:headEnd len="sm" w="sm" type="none"/>
            <a:tailEnd len="sm" w="sm" type="none"/>
          </a:ln>
        </p:spPr>
      </p:cxnSp>
      <p:sp>
        <p:nvSpPr>
          <p:cNvPr id="911" name="Google Shape;911;p43"/>
          <p:cNvSpPr/>
          <p:nvPr/>
        </p:nvSpPr>
        <p:spPr>
          <a:xfrm>
            <a:off x="342900" y="4217670"/>
            <a:ext cx="809244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900"/>
              <a:buFont typeface="Calibri"/>
              <a:buNone/>
            </a:pPr>
            <a:r>
              <a:rPr b="0" i="1" lang="en" sz="900" u="none" cap="none" strike="noStrike">
                <a:solidFill>
                  <a:srgbClr val="6B6560"/>
                </a:solidFill>
                <a:latin typeface="Calibri"/>
                <a:ea typeface="Calibri"/>
                <a:cs typeface="Calibri"/>
                <a:sym typeface="Calibri"/>
              </a:rPr>
              <a:t>Give processes and users the smallest set of permissions that still lets them work.</a:t>
            </a:r>
            <a:endParaRPr b="0" i="0" sz="900" u="none" cap="none" strike="noStrike">
              <a:solidFill>
                <a:schemeClr val="dk1"/>
              </a:solidFill>
              <a:latin typeface="Calibri"/>
              <a:ea typeface="Calibri"/>
              <a:cs typeface="Calibri"/>
              <a:sym typeface="Calibri"/>
            </a:endParaRPr>
          </a:p>
        </p:txBody>
      </p:sp>
      <p:sp>
        <p:nvSpPr>
          <p:cNvPr id="912" name="Google Shape;912;p43"/>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HISTORY: TIMELINE</a:t>
            </a:r>
            <a:endParaRPr b="0" i="0" sz="700" u="none" cap="none" strike="noStrike">
              <a:solidFill>
                <a:schemeClr val="dk1"/>
              </a:solidFill>
              <a:latin typeface="Calibri"/>
              <a:ea typeface="Calibri"/>
              <a:cs typeface="Calibri"/>
              <a:sym typeface="Calibri"/>
            </a:endParaRPr>
          </a:p>
        </p:txBody>
      </p:sp>
      <p:sp>
        <p:nvSpPr>
          <p:cNvPr id="913" name="Google Shape;913;p43"/>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3EA"/>
        </a:solidFill>
      </p:bgPr>
    </p:bg>
    <p:spTree>
      <p:nvGrpSpPr>
        <p:cNvPr id="918" name="Shape 918"/>
        <p:cNvGrpSpPr/>
        <p:nvPr/>
      </p:nvGrpSpPr>
      <p:grpSpPr>
        <a:xfrm>
          <a:off x="0" y="0"/>
          <a:ext cx="0" cy="0"/>
          <a:chOff x="0" y="0"/>
          <a:chExt cx="0" cy="0"/>
        </a:xfrm>
      </p:grpSpPr>
      <p:sp>
        <p:nvSpPr>
          <p:cNvPr id="919" name="Google Shape;919;p44"/>
          <p:cNvSpPr/>
          <p:nvPr/>
        </p:nvSpPr>
        <p:spPr>
          <a:xfrm>
            <a:off x="342900" y="342900"/>
            <a:ext cx="843534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WHERE THIS CAME FROM</a:t>
            </a:r>
            <a:endParaRPr b="0" i="0" sz="1000" u="none" cap="none" strike="noStrike">
              <a:solidFill>
                <a:schemeClr val="dk1"/>
              </a:solidFill>
              <a:latin typeface="Calibri"/>
              <a:ea typeface="Calibri"/>
              <a:cs typeface="Calibri"/>
              <a:sym typeface="Calibri"/>
            </a:endParaRPr>
          </a:p>
        </p:txBody>
      </p:sp>
      <p:sp>
        <p:nvSpPr>
          <p:cNvPr id="920" name="Google Shape;920;p44"/>
          <p:cNvSpPr/>
          <p:nvPr/>
        </p:nvSpPr>
        <p:spPr>
          <a:xfrm>
            <a:off x="342900" y="582930"/>
            <a:ext cx="8435340" cy="51435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2300"/>
              <a:buFont typeface="Cambria"/>
              <a:buNone/>
            </a:pPr>
            <a:r>
              <a:rPr b="1" i="0" lang="en" sz="2300" u="none" cap="none" strike="noStrike">
                <a:solidFill>
                  <a:srgbClr val="1B1E1D"/>
                </a:solidFill>
                <a:latin typeface="Cambria"/>
                <a:ea typeface="Cambria"/>
                <a:cs typeface="Cambria"/>
                <a:sym typeface="Cambria"/>
              </a:rPr>
              <a:t>Resources &amp; citations</a:t>
            </a:r>
            <a:endParaRPr b="0" i="0" sz="2300" u="none" cap="none" strike="noStrike">
              <a:solidFill>
                <a:schemeClr val="dk1"/>
              </a:solidFill>
              <a:latin typeface="Calibri"/>
              <a:ea typeface="Calibri"/>
              <a:cs typeface="Calibri"/>
              <a:sym typeface="Calibri"/>
            </a:endParaRPr>
          </a:p>
        </p:txBody>
      </p:sp>
      <p:sp>
        <p:nvSpPr>
          <p:cNvPr id="921" name="Google Shape;921;p44"/>
          <p:cNvSpPr/>
          <p:nvPr/>
        </p:nvSpPr>
        <p:spPr>
          <a:xfrm>
            <a:off x="342900" y="1371600"/>
            <a:ext cx="404622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TCSEC, DoD 5200.28-STD</a:t>
            </a:r>
            <a:endParaRPr b="0" i="0" sz="1000" u="none" cap="none" strike="noStrike">
              <a:solidFill>
                <a:schemeClr val="dk1"/>
              </a:solidFill>
              <a:latin typeface="Calibri"/>
              <a:ea typeface="Calibri"/>
              <a:cs typeface="Calibri"/>
              <a:sym typeface="Calibri"/>
            </a:endParaRPr>
          </a:p>
        </p:txBody>
      </p:sp>
      <p:sp>
        <p:nvSpPr>
          <p:cNvPr id="922" name="Google Shape;922;p44"/>
          <p:cNvSpPr/>
          <p:nvPr/>
        </p:nvSpPr>
        <p:spPr>
          <a:xfrm>
            <a:off x="342900" y="1645920"/>
            <a:ext cx="404622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800"/>
              <a:buFont typeface="Consolas"/>
              <a:buNone/>
            </a:pPr>
            <a:r>
              <a:rPr b="0" i="0" lang="en" sz="800" u="none" cap="none" strike="noStrike">
                <a:solidFill>
                  <a:srgbClr val="1C7268"/>
                </a:solidFill>
                <a:latin typeface="Consolas"/>
                <a:ea typeface="Consolas"/>
                <a:cs typeface="Consolas"/>
                <a:sym typeface="Consolas"/>
              </a:rPr>
              <a:t>csrc.nist.gov, 1983</a:t>
            </a:r>
            <a:endParaRPr b="0" i="0" sz="800" u="none" cap="none" strike="noStrike">
              <a:solidFill>
                <a:schemeClr val="dk1"/>
              </a:solidFill>
              <a:latin typeface="Calibri"/>
              <a:ea typeface="Calibri"/>
              <a:cs typeface="Calibri"/>
              <a:sym typeface="Calibri"/>
            </a:endParaRPr>
          </a:p>
        </p:txBody>
      </p:sp>
      <p:sp>
        <p:nvSpPr>
          <p:cNvPr id="923" name="Google Shape;923;p44"/>
          <p:cNvSpPr/>
          <p:nvPr/>
        </p:nvSpPr>
        <p:spPr>
          <a:xfrm>
            <a:off x="4663440" y="1371600"/>
            <a:ext cx="404622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Bell-LaPadula model</a:t>
            </a:r>
            <a:endParaRPr b="0" i="0" sz="1000" u="none" cap="none" strike="noStrike">
              <a:solidFill>
                <a:schemeClr val="dk1"/>
              </a:solidFill>
              <a:latin typeface="Calibri"/>
              <a:ea typeface="Calibri"/>
              <a:cs typeface="Calibri"/>
              <a:sym typeface="Calibri"/>
            </a:endParaRPr>
          </a:p>
        </p:txBody>
      </p:sp>
      <p:sp>
        <p:nvSpPr>
          <p:cNvPr id="924" name="Google Shape;924;p44"/>
          <p:cNvSpPr/>
          <p:nvPr/>
        </p:nvSpPr>
        <p:spPr>
          <a:xfrm>
            <a:off x="4663440" y="1645920"/>
            <a:ext cx="404622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800"/>
              <a:buFont typeface="Consolas"/>
              <a:buNone/>
            </a:pPr>
            <a:r>
              <a:rPr b="0" i="0" lang="en" sz="800" u="none" cap="none" strike="noStrike">
                <a:solidFill>
                  <a:srgbClr val="1C7268"/>
                </a:solidFill>
                <a:latin typeface="Consolas"/>
                <a:ea typeface="Consolas"/>
                <a:cs typeface="Consolas"/>
                <a:sym typeface="Consolas"/>
              </a:rPr>
              <a:t>Bell and LaPadula, MITRE, 1973</a:t>
            </a:r>
            <a:endParaRPr b="0" i="0" sz="800" u="none" cap="none" strike="noStrike">
              <a:solidFill>
                <a:schemeClr val="dk1"/>
              </a:solidFill>
              <a:latin typeface="Calibri"/>
              <a:ea typeface="Calibri"/>
              <a:cs typeface="Calibri"/>
              <a:sym typeface="Calibri"/>
            </a:endParaRPr>
          </a:p>
        </p:txBody>
      </p:sp>
      <p:sp>
        <p:nvSpPr>
          <p:cNvPr id="925" name="Google Shape;925;p44"/>
          <p:cNvSpPr/>
          <p:nvPr/>
        </p:nvSpPr>
        <p:spPr>
          <a:xfrm>
            <a:off x="342900" y="2036826"/>
            <a:ext cx="404622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Biba integrity model</a:t>
            </a:r>
            <a:endParaRPr b="0" i="0" sz="1000" u="none" cap="none" strike="noStrike">
              <a:solidFill>
                <a:schemeClr val="dk1"/>
              </a:solidFill>
              <a:latin typeface="Calibri"/>
              <a:ea typeface="Calibri"/>
              <a:cs typeface="Calibri"/>
              <a:sym typeface="Calibri"/>
            </a:endParaRPr>
          </a:p>
        </p:txBody>
      </p:sp>
      <p:sp>
        <p:nvSpPr>
          <p:cNvPr id="926" name="Google Shape;926;p44"/>
          <p:cNvSpPr/>
          <p:nvPr/>
        </p:nvSpPr>
        <p:spPr>
          <a:xfrm>
            <a:off x="342900" y="2311146"/>
            <a:ext cx="404622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800"/>
              <a:buFont typeface="Consolas"/>
              <a:buNone/>
            </a:pPr>
            <a:r>
              <a:rPr b="0" i="0" lang="en" sz="800" u="none" cap="none" strike="noStrike">
                <a:solidFill>
                  <a:srgbClr val="1C7268"/>
                </a:solidFill>
                <a:latin typeface="Consolas"/>
                <a:ea typeface="Consolas"/>
                <a:cs typeface="Consolas"/>
                <a:sym typeface="Consolas"/>
              </a:rPr>
              <a:t>Biba, MITRE, 1975</a:t>
            </a:r>
            <a:endParaRPr b="0" i="0" sz="800" u="none" cap="none" strike="noStrike">
              <a:solidFill>
                <a:schemeClr val="dk1"/>
              </a:solidFill>
              <a:latin typeface="Calibri"/>
              <a:ea typeface="Calibri"/>
              <a:cs typeface="Calibri"/>
              <a:sym typeface="Calibri"/>
            </a:endParaRPr>
          </a:p>
        </p:txBody>
      </p:sp>
      <p:sp>
        <p:nvSpPr>
          <p:cNvPr id="927" name="Google Shape;927;p44"/>
          <p:cNvSpPr/>
          <p:nvPr/>
        </p:nvSpPr>
        <p:spPr>
          <a:xfrm>
            <a:off x="4663440" y="2036826"/>
            <a:ext cx="404622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RBAC, Ferraiolo and Kuhn</a:t>
            </a:r>
            <a:endParaRPr b="0" i="0" sz="1000" u="none" cap="none" strike="noStrike">
              <a:solidFill>
                <a:schemeClr val="dk1"/>
              </a:solidFill>
              <a:latin typeface="Calibri"/>
              <a:ea typeface="Calibri"/>
              <a:cs typeface="Calibri"/>
              <a:sym typeface="Calibri"/>
            </a:endParaRPr>
          </a:p>
        </p:txBody>
      </p:sp>
      <p:sp>
        <p:nvSpPr>
          <p:cNvPr id="928" name="Google Shape;928;p44"/>
          <p:cNvSpPr/>
          <p:nvPr/>
        </p:nvSpPr>
        <p:spPr>
          <a:xfrm>
            <a:off x="4663440" y="2311146"/>
            <a:ext cx="404622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800"/>
              <a:buFont typeface="Consolas"/>
              <a:buNone/>
            </a:pPr>
            <a:r>
              <a:rPr b="0" i="0" lang="en" sz="800" u="none" cap="none" strike="noStrike">
                <a:solidFill>
                  <a:srgbClr val="1C7268"/>
                </a:solidFill>
                <a:latin typeface="Consolas"/>
                <a:ea typeface="Consolas"/>
                <a:cs typeface="Consolas"/>
                <a:sym typeface="Consolas"/>
              </a:rPr>
              <a:t>NIST, 1992</a:t>
            </a:r>
            <a:endParaRPr b="0" i="0" sz="800" u="none" cap="none" strike="noStrike">
              <a:solidFill>
                <a:schemeClr val="dk1"/>
              </a:solidFill>
              <a:latin typeface="Calibri"/>
              <a:ea typeface="Calibri"/>
              <a:cs typeface="Calibri"/>
              <a:sym typeface="Calibri"/>
            </a:endParaRPr>
          </a:p>
        </p:txBody>
      </p:sp>
      <p:sp>
        <p:nvSpPr>
          <p:cNvPr id="929" name="Google Shape;929;p44"/>
          <p:cNvSpPr/>
          <p:nvPr/>
        </p:nvSpPr>
        <p:spPr>
          <a:xfrm>
            <a:off x="342900" y="2702052"/>
            <a:ext cx="404622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RBAC standard, ANSI INCITS 359-2004</a:t>
            </a:r>
            <a:endParaRPr b="0" i="0" sz="1000" u="none" cap="none" strike="noStrike">
              <a:solidFill>
                <a:schemeClr val="dk1"/>
              </a:solidFill>
              <a:latin typeface="Calibri"/>
              <a:ea typeface="Calibri"/>
              <a:cs typeface="Calibri"/>
              <a:sym typeface="Calibri"/>
            </a:endParaRPr>
          </a:p>
        </p:txBody>
      </p:sp>
      <p:sp>
        <p:nvSpPr>
          <p:cNvPr id="930" name="Google Shape;930;p44"/>
          <p:cNvSpPr/>
          <p:nvPr/>
        </p:nvSpPr>
        <p:spPr>
          <a:xfrm>
            <a:off x="342900" y="2976372"/>
            <a:ext cx="404622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800"/>
              <a:buFont typeface="Consolas"/>
              <a:buNone/>
            </a:pPr>
            <a:r>
              <a:rPr b="0" i="0" lang="en" sz="800" u="none" cap="none" strike="noStrike">
                <a:solidFill>
                  <a:srgbClr val="1C7268"/>
                </a:solidFill>
                <a:latin typeface="Consolas"/>
                <a:ea typeface="Consolas"/>
                <a:cs typeface="Consolas"/>
                <a:sym typeface="Consolas"/>
              </a:rPr>
              <a:t>csrc.nist.gov</a:t>
            </a:r>
            <a:endParaRPr b="0" i="0" sz="800" u="none" cap="none" strike="noStrike">
              <a:solidFill>
                <a:schemeClr val="dk1"/>
              </a:solidFill>
              <a:latin typeface="Calibri"/>
              <a:ea typeface="Calibri"/>
              <a:cs typeface="Calibri"/>
              <a:sym typeface="Calibri"/>
            </a:endParaRPr>
          </a:p>
        </p:txBody>
      </p:sp>
      <p:sp>
        <p:nvSpPr>
          <p:cNvPr id="931" name="Google Shape;931;p44"/>
          <p:cNvSpPr/>
          <p:nvPr/>
        </p:nvSpPr>
        <p:spPr>
          <a:xfrm>
            <a:off x="4663440" y="2702052"/>
            <a:ext cx="404622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ABAC guide, NIST SP 800-162</a:t>
            </a:r>
            <a:endParaRPr b="0" i="0" sz="1000" u="none" cap="none" strike="noStrike">
              <a:solidFill>
                <a:schemeClr val="dk1"/>
              </a:solidFill>
              <a:latin typeface="Calibri"/>
              <a:ea typeface="Calibri"/>
              <a:cs typeface="Calibri"/>
              <a:sym typeface="Calibri"/>
            </a:endParaRPr>
          </a:p>
        </p:txBody>
      </p:sp>
      <p:sp>
        <p:nvSpPr>
          <p:cNvPr id="932" name="Google Shape;932;p44"/>
          <p:cNvSpPr/>
          <p:nvPr/>
        </p:nvSpPr>
        <p:spPr>
          <a:xfrm>
            <a:off x="4663440" y="2976372"/>
            <a:ext cx="404622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800"/>
              <a:buFont typeface="Consolas"/>
              <a:buNone/>
            </a:pPr>
            <a:r>
              <a:rPr b="0" i="0" lang="en" sz="800" u="none" cap="none" strike="noStrike">
                <a:solidFill>
                  <a:srgbClr val="1C7268"/>
                </a:solidFill>
                <a:latin typeface="Consolas"/>
                <a:ea typeface="Consolas"/>
                <a:cs typeface="Consolas"/>
                <a:sym typeface="Consolas"/>
              </a:rPr>
              <a:t>nvlpubs.nist.gov, 2014</a:t>
            </a:r>
            <a:endParaRPr b="0" i="0" sz="800" u="none" cap="none" strike="noStrike">
              <a:solidFill>
                <a:schemeClr val="dk1"/>
              </a:solidFill>
              <a:latin typeface="Calibri"/>
              <a:ea typeface="Calibri"/>
              <a:cs typeface="Calibri"/>
              <a:sym typeface="Calibri"/>
            </a:endParaRPr>
          </a:p>
        </p:txBody>
      </p:sp>
      <p:sp>
        <p:nvSpPr>
          <p:cNvPr id="933" name="Google Shape;933;p44"/>
          <p:cNvSpPr/>
          <p:nvPr/>
        </p:nvSpPr>
        <p:spPr>
          <a:xfrm>
            <a:off x="342900" y="3367278"/>
            <a:ext cx="404622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A Brief History of Sudo</a:t>
            </a:r>
            <a:endParaRPr b="0" i="0" sz="1000" u="none" cap="none" strike="noStrike">
              <a:solidFill>
                <a:schemeClr val="dk1"/>
              </a:solidFill>
              <a:latin typeface="Calibri"/>
              <a:ea typeface="Calibri"/>
              <a:cs typeface="Calibri"/>
              <a:sym typeface="Calibri"/>
            </a:endParaRPr>
          </a:p>
        </p:txBody>
      </p:sp>
      <p:sp>
        <p:nvSpPr>
          <p:cNvPr id="934" name="Google Shape;934;p44"/>
          <p:cNvSpPr/>
          <p:nvPr/>
        </p:nvSpPr>
        <p:spPr>
          <a:xfrm>
            <a:off x="342900" y="3641598"/>
            <a:ext cx="404622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800"/>
              <a:buFont typeface="Consolas"/>
              <a:buNone/>
            </a:pPr>
            <a:r>
              <a:rPr b="0" i="0" lang="en" sz="800" u="none" cap="none" strike="noStrike">
                <a:solidFill>
                  <a:srgbClr val="1C7268"/>
                </a:solidFill>
                <a:latin typeface="Consolas"/>
                <a:ea typeface="Consolas"/>
                <a:cs typeface="Consolas"/>
                <a:sym typeface="Consolas"/>
              </a:rPr>
              <a:t>sudo.ws/about/history</a:t>
            </a:r>
            <a:endParaRPr b="0" i="0" sz="800" u="none" cap="none" strike="noStrike">
              <a:solidFill>
                <a:schemeClr val="dk1"/>
              </a:solidFill>
              <a:latin typeface="Calibri"/>
              <a:ea typeface="Calibri"/>
              <a:cs typeface="Calibri"/>
              <a:sym typeface="Calibri"/>
            </a:endParaRPr>
          </a:p>
        </p:txBody>
      </p:sp>
      <p:sp>
        <p:nvSpPr>
          <p:cNvPr id="935" name="Google Shape;935;p44"/>
          <p:cNvSpPr/>
          <p:nvPr/>
        </p:nvSpPr>
        <p:spPr>
          <a:xfrm>
            <a:off x="4663440" y="3367278"/>
            <a:ext cx="404622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How User Account Control Works</a:t>
            </a:r>
            <a:endParaRPr b="0" i="0" sz="1000" u="none" cap="none" strike="noStrike">
              <a:solidFill>
                <a:schemeClr val="dk1"/>
              </a:solidFill>
              <a:latin typeface="Calibri"/>
              <a:ea typeface="Calibri"/>
              <a:cs typeface="Calibri"/>
              <a:sym typeface="Calibri"/>
            </a:endParaRPr>
          </a:p>
        </p:txBody>
      </p:sp>
      <p:sp>
        <p:nvSpPr>
          <p:cNvPr id="936" name="Google Shape;936;p44"/>
          <p:cNvSpPr/>
          <p:nvPr/>
        </p:nvSpPr>
        <p:spPr>
          <a:xfrm>
            <a:off x="4663440" y="3641598"/>
            <a:ext cx="404622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800"/>
              <a:buFont typeface="Consolas"/>
              <a:buNone/>
            </a:pPr>
            <a:r>
              <a:rPr b="0" i="0" lang="en" sz="800" u="none" cap="none" strike="noStrike">
                <a:solidFill>
                  <a:srgbClr val="1C7268"/>
                </a:solidFill>
                <a:latin typeface="Consolas"/>
                <a:ea typeface="Consolas"/>
                <a:cs typeface="Consolas"/>
                <a:sym typeface="Consolas"/>
              </a:rPr>
              <a:t>learn.microsoft.com</a:t>
            </a:r>
            <a:endParaRPr b="0" i="0" sz="800" u="none" cap="none" strike="noStrike">
              <a:solidFill>
                <a:schemeClr val="dk1"/>
              </a:solidFill>
              <a:latin typeface="Calibri"/>
              <a:ea typeface="Calibri"/>
              <a:cs typeface="Calibri"/>
              <a:sym typeface="Calibri"/>
            </a:endParaRPr>
          </a:p>
        </p:txBody>
      </p:sp>
      <p:sp>
        <p:nvSpPr>
          <p:cNvPr id="937" name="Google Shape;937;p44"/>
          <p:cNvSpPr/>
          <p:nvPr/>
        </p:nvSpPr>
        <p:spPr>
          <a:xfrm>
            <a:off x="342900" y="4032504"/>
            <a:ext cx="404622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How Access Control Lists Work</a:t>
            </a:r>
            <a:endParaRPr b="0" i="0" sz="1000" u="none" cap="none" strike="noStrike">
              <a:solidFill>
                <a:schemeClr val="dk1"/>
              </a:solidFill>
              <a:latin typeface="Calibri"/>
              <a:ea typeface="Calibri"/>
              <a:cs typeface="Calibri"/>
              <a:sym typeface="Calibri"/>
            </a:endParaRPr>
          </a:p>
        </p:txBody>
      </p:sp>
      <p:sp>
        <p:nvSpPr>
          <p:cNvPr id="938" name="Google Shape;938;p44"/>
          <p:cNvSpPr/>
          <p:nvPr/>
        </p:nvSpPr>
        <p:spPr>
          <a:xfrm>
            <a:off x="342900" y="4306824"/>
            <a:ext cx="404622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800"/>
              <a:buFont typeface="Consolas"/>
              <a:buNone/>
            </a:pPr>
            <a:r>
              <a:rPr b="0" i="0" lang="en" sz="800" u="none" cap="none" strike="noStrike">
                <a:solidFill>
                  <a:srgbClr val="1C7268"/>
                </a:solidFill>
                <a:latin typeface="Consolas"/>
                <a:ea typeface="Consolas"/>
                <a:cs typeface="Consolas"/>
                <a:sym typeface="Consolas"/>
              </a:rPr>
              <a:t>learn.microsoft.com</a:t>
            </a:r>
            <a:endParaRPr b="0" i="0" sz="800" u="none" cap="none" strike="noStrike">
              <a:solidFill>
                <a:schemeClr val="dk1"/>
              </a:solidFill>
              <a:latin typeface="Calibri"/>
              <a:ea typeface="Calibri"/>
              <a:cs typeface="Calibri"/>
              <a:sym typeface="Calibri"/>
            </a:endParaRPr>
          </a:p>
        </p:txBody>
      </p:sp>
      <p:sp>
        <p:nvSpPr>
          <p:cNvPr id="939" name="Google Shape;939;p44"/>
          <p:cNvSpPr/>
          <p:nvPr/>
        </p:nvSpPr>
        <p:spPr>
          <a:xfrm>
            <a:off x="4663440" y="4032504"/>
            <a:ext cx="404622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1E1D"/>
              </a:buClr>
              <a:buSzPts val="1000"/>
              <a:buFont typeface="Calibri"/>
              <a:buNone/>
            </a:pPr>
            <a:r>
              <a:rPr b="1" i="0" lang="en" sz="1000" u="none" cap="none" strike="noStrike">
                <a:solidFill>
                  <a:srgbClr val="1B1E1D"/>
                </a:solidFill>
                <a:latin typeface="Calibri"/>
                <a:ea typeface="Calibri"/>
                <a:cs typeface="Calibri"/>
                <a:sym typeface="Calibri"/>
              </a:rPr>
              <a:t>DOS Protected Mode Interface</a:t>
            </a:r>
            <a:endParaRPr b="0" i="0" sz="1000" u="none" cap="none" strike="noStrike">
              <a:solidFill>
                <a:schemeClr val="dk1"/>
              </a:solidFill>
              <a:latin typeface="Calibri"/>
              <a:ea typeface="Calibri"/>
              <a:cs typeface="Calibri"/>
              <a:sym typeface="Calibri"/>
            </a:endParaRPr>
          </a:p>
        </p:txBody>
      </p:sp>
      <p:sp>
        <p:nvSpPr>
          <p:cNvPr id="940" name="Google Shape;940;p44"/>
          <p:cNvSpPr/>
          <p:nvPr/>
        </p:nvSpPr>
        <p:spPr>
          <a:xfrm>
            <a:off x="4663440" y="4306824"/>
            <a:ext cx="4046220" cy="24003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C7268"/>
              </a:buClr>
              <a:buSzPts val="800"/>
              <a:buFont typeface="Consolas"/>
              <a:buNone/>
            </a:pPr>
            <a:r>
              <a:rPr b="0" i="0" lang="en" sz="800" u="none" cap="none" strike="noStrike">
                <a:solidFill>
                  <a:srgbClr val="1C7268"/>
                </a:solidFill>
                <a:latin typeface="Consolas"/>
                <a:ea typeface="Consolas"/>
                <a:cs typeface="Consolas"/>
                <a:sym typeface="Consolas"/>
              </a:rPr>
              <a:t>en.wikipedia.org</a:t>
            </a:r>
            <a:endParaRPr b="0" i="0" sz="800" u="none" cap="none" strike="noStrike">
              <a:solidFill>
                <a:schemeClr val="dk1"/>
              </a:solidFill>
              <a:latin typeface="Calibri"/>
              <a:ea typeface="Calibri"/>
              <a:cs typeface="Calibri"/>
              <a:sym typeface="Calibri"/>
            </a:endParaRPr>
          </a:p>
        </p:txBody>
      </p:sp>
      <p:sp>
        <p:nvSpPr>
          <p:cNvPr id="941" name="Google Shape;941;p44"/>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RESOURCES</a:t>
            </a:r>
            <a:endParaRPr b="0" i="0" sz="700" u="none" cap="none" strike="noStrike">
              <a:solidFill>
                <a:schemeClr val="dk1"/>
              </a:solidFill>
              <a:latin typeface="Calibri"/>
              <a:ea typeface="Calibri"/>
              <a:cs typeface="Calibri"/>
              <a:sym typeface="Calibri"/>
            </a:endParaRPr>
          </a:p>
        </p:txBody>
      </p:sp>
      <p:sp>
        <p:nvSpPr>
          <p:cNvPr id="942" name="Google Shape;942;p44"/>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1E1D"/>
        </a:solidFill>
      </p:bgPr>
    </p:bg>
    <p:spTree>
      <p:nvGrpSpPr>
        <p:cNvPr id="947" name="Shape 947"/>
        <p:cNvGrpSpPr/>
        <p:nvPr/>
      </p:nvGrpSpPr>
      <p:grpSpPr>
        <a:xfrm>
          <a:off x="0" y="0"/>
          <a:ext cx="0" cy="0"/>
          <a:chOff x="0" y="0"/>
          <a:chExt cx="0" cy="0"/>
        </a:xfrm>
      </p:grpSpPr>
      <p:sp>
        <p:nvSpPr>
          <p:cNvPr id="948" name="Google Shape;948;p45"/>
          <p:cNvSpPr/>
          <p:nvPr/>
        </p:nvSpPr>
        <p:spPr>
          <a:xfrm>
            <a:off x="377190" y="1028700"/>
            <a:ext cx="78867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AD4C4"/>
              </a:buClr>
              <a:buSzPts val="1100"/>
              <a:buFont typeface="Calibri"/>
              <a:buNone/>
            </a:pPr>
            <a:r>
              <a:rPr b="1" i="0" lang="en" sz="1100" u="none" cap="none" strike="noStrike">
                <a:solidFill>
                  <a:srgbClr val="4AD4C4"/>
                </a:solidFill>
                <a:latin typeface="Calibri"/>
                <a:ea typeface="Calibri"/>
                <a:cs typeface="Calibri"/>
                <a:sym typeface="Calibri"/>
              </a:rPr>
              <a:t>NEXT SESSION</a:t>
            </a:r>
            <a:endParaRPr b="0" i="0" sz="1100" u="none" cap="none" strike="noStrike">
              <a:solidFill>
                <a:schemeClr val="dk1"/>
              </a:solidFill>
              <a:latin typeface="Calibri"/>
              <a:ea typeface="Calibri"/>
              <a:cs typeface="Calibri"/>
              <a:sym typeface="Calibri"/>
            </a:endParaRPr>
          </a:p>
        </p:txBody>
      </p:sp>
      <p:sp>
        <p:nvSpPr>
          <p:cNvPr id="949" name="Google Shape;949;p45"/>
          <p:cNvSpPr/>
          <p:nvPr/>
        </p:nvSpPr>
        <p:spPr>
          <a:xfrm>
            <a:off x="377190" y="1337310"/>
            <a:ext cx="8435340" cy="6172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400"/>
              <a:buFont typeface="Cambria"/>
              <a:buNone/>
            </a:pPr>
            <a:r>
              <a:rPr b="1" i="0" lang="en" sz="2400" u="none" cap="none" strike="noStrike">
                <a:solidFill>
                  <a:srgbClr val="FFFFFF"/>
                </a:solidFill>
                <a:latin typeface="Cambria"/>
                <a:ea typeface="Cambria"/>
                <a:cs typeface="Cambria"/>
                <a:sym typeface="Cambria"/>
              </a:rPr>
              <a:t>Thursday: Basic Host Hardening</a:t>
            </a:r>
            <a:endParaRPr b="0" i="0" sz="2400" u="none" cap="none" strike="noStrike">
              <a:solidFill>
                <a:schemeClr val="dk1"/>
              </a:solidFill>
              <a:latin typeface="Calibri"/>
              <a:ea typeface="Calibri"/>
              <a:cs typeface="Calibri"/>
              <a:sym typeface="Calibri"/>
            </a:endParaRPr>
          </a:p>
        </p:txBody>
      </p:sp>
      <p:sp>
        <p:nvSpPr>
          <p:cNvPr id="950" name="Google Shape;950;p45"/>
          <p:cNvSpPr/>
          <p:nvPr/>
        </p:nvSpPr>
        <p:spPr>
          <a:xfrm>
            <a:off x="377190" y="1954530"/>
            <a:ext cx="7406640" cy="411480"/>
          </a:xfrm>
          <a:prstGeom prst="rect">
            <a:avLst/>
          </a:prstGeom>
          <a:noFill/>
          <a:ln>
            <a:noFill/>
          </a:ln>
        </p:spPr>
        <p:txBody>
          <a:bodyPr anchorCtr="0" anchor="ctr" bIns="0" lIns="0" spcFirstLastPara="1" rIns="0" wrap="square" tIns="0">
            <a:noAutofit/>
          </a:bodyPr>
          <a:lstStyle/>
          <a:p>
            <a:pPr indent="0" lvl="0" marL="0" marR="0" rtl="0" algn="l">
              <a:lnSpc>
                <a:spcPct val="135714"/>
              </a:lnSpc>
              <a:spcBef>
                <a:spcPts val="0"/>
              </a:spcBef>
              <a:spcAft>
                <a:spcPts val="0"/>
              </a:spcAft>
              <a:buClr>
                <a:srgbClr val="E6E1D6"/>
              </a:buClr>
              <a:buSzPts val="1100"/>
              <a:buFont typeface="Calibri"/>
              <a:buNone/>
            </a:pPr>
            <a:r>
              <a:rPr b="0" i="0" lang="en" sz="1100" u="none" cap="none" strike="noStrike">
                <a:solidFill>
                  <a:srgbClr val="E6E1D6"/>
                </a:solidFill>
                <a:latin typeface="Calibri"/>
                <a:ea typeface="Calibri"/>
                <a:cs typeface="Calibri"/>
                <a:sym typeface="Calibri"/>
              </a:rPr>
              <a:t>You now know the models and the mechanics. Thursday is hands on: reviewing account lists, removing unnecessary accounts, and locking down permissions on Range hosts.</a:t>
            </a:r>
            <a:endParaRPr b="0" i="0" sz="1100" u="none" cap="none" strike="noStrike">
              <a:solidFill>
                <a:schemeClr val="dk1"/>
              </a:solidFill>
              <a:latin typeface="Calibri"/>
              <a:ea typeface="Calibri"/>
              <a:cs typeface="Calibri"/>
              <a:sym typeface="Calibri"/>
            </a:endParaRPr>
          </a:p>
        </p:txBody>
      </p:sp>
      <p:sp>
        <p:nvSpPr>
          <p:cNvPr id="951" name="Google Shape;951;p45"/>
          <p:cNvSpPr/>
          <p:nvPr/>
        </p:nvSpPr>
        <p:spPr>
          <a:xfrm>
            <a:off x="377190" y="2811780"/>
            <a:ext cx="288036" cy="288036"/>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map-white.png" id="952" name="Google Shape;952;p45"/>
          <p:cNvPicPr preferRelativeResize="0"/>
          <p:nvPr/>
        </p:nvPicPr>
        <p:blipFill rotWithShape="1">
          <a:blip r:embed="rId3">
            <a:alphaModFix/>
          </a:blip>
          <a:srcRect b="0" l="0" r="0" t="0"/>
          <a:stretch/>
        </p:blipFill>
        <p:spPr>
          <a:xfrm>
            <a:off x="452079" y="2886669"/>
            <a:ext cx="138257" cy="138257"/>
          </a:xfrm>
          <a:prstGeom prst="rect">
            <a:avLst/>
          </a:prstGeom>
          <a:noFill/>
          <a:ln>
            <a:noFill/>
          </a:ln>
        </p:spPr>
      </p:pic>
      <p:sp>
        <p:nvSpPr>
          <p:cNvPr id="953" name="Google Shape;953;p45"/>
          <p:cNvSpPr/>
          <p:nvPr/>
        </p:nvSpPr>
        <p:spPr>
          <a:xfrm>
            <a:off x="788670" y="2798064"/>
            <a:ext cx="6858000" cy="31546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000"/>
              <a:buFont typeface="Calibri"/>
              <a:buNone/>
            </a:pPr>
            <a:r>
              <a:rPr b="0" i="0" lang="en" sz="1000" u="none" cap="none" strike="noStrike">
                <a:solidFill>
                  <a:srgbClr val="FFFFFF"/>
                </a:solidFill>
                <a:latin typeface="Calibri"/>
                <a:ea typeface="Calibri"/>
                <a:cs typeface="Calibri"/>
                <a:sym typeface="Calibri"/>
              </a:rPr>
              <a:t>Simons 281, College of Charleston</a:t>
            </a:r>
            <a:endParaRPr b="0" i="0" sz="1000" u="none" cap="none" strike="noStrike">
              <a:solidFill>
                <a:schemeClr val="dk1"/>
              </a:solidFill>
              <a:latin typeface="Calibri"/>
              <a:ea typeface="Calibri"/>
              <a:cs typeface="Calibri"/>
              <a:sym typeface="Calibri"/>
            </a:endParaRPr>
          </a:p>
        </p:txBody>
      </p:sp>
      <p:sp>
        <p:nvSpPr>
          <p:cNvPr id="954" name="Google Shape;954;p45"/>
          <p:cNvSpPr/>
          <p:nvPr/>
        </p:nvSpPr>
        <p:spPr>
          <a:xfrm>
            <a:off x="377190" y="3223260"/>
            <a:ext cx="288036" cy="288036"/>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clock-white.png" id="955" name="Google Shape;955;p45"/>
          <p:cNvPicPr preferRelativeResize="0"/>
          <p:nvPr/>
        </p:nvPicPr>
        <p:blipFill rotWithShape="1">
          <a:blip r:embed="rId4">
            <a:alphaModFix/>
          </a:blip>
          <a:srcRect b="0" l="0" r="0" t="0"/>
          <a:stretch/>
        </p:blipFill>
        <p:spPr>
          <a:xfrm>
            <a:off x="452079" y="3298149"/>
            <a:ext cx="138257" cy="138257"/>
          </a:xfrm>
          <a:prstGeom prst="rect">
            <a:avLst/>
          </a:prstGeom>
          <a:noFill/>
          <a:ln>
            <a:noFill/>
          </a:ln>
        </p:spPr>
      </p:pic>
      <p:sp>
        <p:nvSpPr>
          <p:cNvPr id="956" name="Google Shape;956;p45"/>
          <p:cNvSpPr/>
          <p:nvPr/>
        </p:nvSpPr>
        <p:spPr>
          <a:xfrm>
            <a:off x="788670" y="3209544"/>
            <a:ext cx="6858000" cy="31546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000"/>
              <a:buFont typeface="Calibri"/>
              <a:buNone/>
            </a:pPr>
            <a:r>
              <a:rPr b="0" i="0" lang="en" sz="1000" u="none" cap="none" strike="noStrike">
                <a:solidFill>
                  <a:srgbClr val="FFFFFF"/>
                </a:solidFill>
                <a:latin typeface="Calibri"/>
                <a:ea typeface="Calibri"/>
                <a:cs typeface="Calibri"/>
                <a:sym typeface="Calibri"/>
              </a:rPr>
              <a:t>Tuesdays &amp; Thursdays, 5:30-7:00 PM</a:t>
            </a:r>
            <a:endParaRPr b="0" i="0" sz="1000" u="none" cap="none" strike="noStrike">
              <a:solidFill>
                <a:schemeClr val="dk1"/>
              </a:solidFill>
              <a:latin typeface="Calibri"/>
              <a:ea typeface="Calibri"/>
              <a:cs typeface="Calibri"/>
              <a:sym typeface="Calibri"/>
            </a:endParaRPr>
          </a:p>
        </p:txBody>
      </p:sp>
      <p:sp>
        <p:nvSpPr>
          <p:cNvPr id="957" name="Google Shape;957;p45"/>
          <p:cNvSpPr/>
          <p:nvPr/>
        </p:nvSpPr>
        <p:spPr>
          <a:xfrm>
            <a:off x="377190" y="3634740"/>
            <a:ext cx="288036" cy="288036"/>
          </a:xfrm>
          <a:prstGeom prst="ellipse">
            <a:avLst/>
          </a:prstGeom>
          <a:solidFill>
            <a:srgbClr val="1C726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home/claude/permissions_deck/icons/alert-white.png" id="958" name="Google Shape;958;p45"/>
          <p:cNvPicPr preferRelativeResize="0"/>
          <p:nvPr/>
        </p:nvPicPr>
        <p:blipFill rotWithShape="1">
          <a:blip r:embed="rId5">
            <a:alphaModFix/>
          </a:blip>
          <a:srcRect b="0" l="0" r="0" t="0"/>
          <a:stretch/>
        </p:blipFill>
        <p:spPr>
          <a:xfrm>
            <a:off x="452079" y="3709629"/>
            <a:ext cx="138257" cy="138257"/>
          </a:xfrm>
          <a:prstGeom prst="rect">
            <a:avLst/>
          </a:prstGeom>
          <a:noFill/>
          <a:ln>
            <a:noFill/>
          </a:ln>
        </p:spPr>
      </p:pic>
      <p:sp>
        <p:nvSpPr>
          <p:cNvPr id="959" name="Google Shape;959;p45"/>
          <p:cNvSpPr/>
          <p:nvPr/>
        </p:nvSpPr>
        <p:spPr>
          <a:xfrm>
            <a:off x="788670" y="3621024"/>
            <a:ext cx="6858000" cy="31546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000"/>
              <a:buFont typeface="Calibri"/>
              <a:buNone/>
            </a:pPr>
            <a:r>
              <a:rPr b="0" i="0" lang="en" sz="1000" u="none" cap="none" strike="noStrike">
                <a:solidFill>
                  <a:srgbClr val="FFFFFF"/>
                </a:solidFill>
                <a:latin typeface="Calibri"/>
                <a:ea typeface="Calibri"/>
                <a:cs typeface="Calibri"/>
                <a:sym typeface="Calibri"/>
              </a:rPr>
              <a:t>Questions on tonight's material? Ask in #defense-team</a:t>
            </a:r>
            <a:endParaRPr b="0" i="0" sz="1000" u="none" cap="none" strike="noStrike">
              <a:solidFill>
                <a:schemeClr val="dk1"/>
              </a:solidFill>
              <a:latin typeface="Calibri"/>
              <a:ea typeface="Calibri"/>
              <a:cs typeface="Calibri"/>
              <a:sym typeface="Calibri"/>
            </a:endParaRPr>
          </a:p>
        </p:txBody>
      </p:sp>
      <p:sp>
        <p:nvSpPr>
          <p:cNvPr id="960" name="Google Shape;960;p45"/>
          <p:cNvSpPr/>
          <p:nvPr/>
        </p:nvSpPr>
        <p:spPr>
          <a:xfrm>
            <a:off x="342900" y="4855464"/>
            <a:ext cx="4114800" cy="2057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NEXT UP</a:t>
            </a:r>
            <a:endParaRPr b="0" i="0" sz="700" u="none" cap="none" strike="noStrike">
              <a:solidFill>
                <a:schemeClr val="dk1"/>
              </a:solidFill>
              <a:latin typeface="Calibri"/>
              <a:ea typeface="Calibri"/>
              <a:cs typeface="Calibri"/>
              <a:sym typeface="Calibri"/>
            </a:endParaRPr>
          </a:p>
        </p:txBody>
      </p:sp>
      <p:sp>
        <p:nvSpPr>
          <p:cNvPr id="961" name="Google Shape;961;p45"/>
          <p:cNvSpPr/>
          <p:nvPr/>
        </p:nvSpPr>
        <p:spPr>
          <a:xfrm>
            <a:off x="5028971" y="4855464"/>
            <a:ext cx="37719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A39A8C"/>
              </a:buClr>
              <a:buSzPts val="700"/>
              <a:buFont typeface="Calibri"/>
              <a:buNone/>
            </a:pPr>
            <a:r>
              <a:rPr b="0" i="0" lang="en" sz="700" u="none" cap="none" strike="noStrike">
                <a:solidFill>
                  <a:srgbClr val="A39A8C"/>
                </a:solidFill>
                <a:latin typeface="Calibri"/>
                <a:ea typeface="Calibri"/>
                <a:cs typeface="Calibri"/>
                <a:sym typeface="Calibri"/>
              </a:rPr>
              <a:t>CofC Cybersecurity Club</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1B1E1D"/>
        </a:solidFill>
        <a:effectLst/>
      </p:bgPr>
    </p:bg>
    <p:spTree>
      <p:nvGrpSpPr>
        <p:cNvPr id="1" name=""/>
        <p:cNvGrpSpPr/>
        <p:nvPr/>
      </p:nvGrpSpPr>
      <p:grpSpPr/>
      <p:sp>
        <p:nvSpPr>
          <p:cNvPr id="2" name="TextBox 1"/>
          <p:cNvSpPr txBox="1"/>
          <p:nvPr/>
        </p:nvSpPr>
        <p:spPr>
          <a:xfrm>
            <a:off x="457200" y="411480"/>
            <a:ext cx="7772400" cy="274320"/>
          </a:xfrm>
          <a:prstGeom prst="rect">
            <a:avLst/>
          </a:prstGeom>
          <a:noFill/>
        </p:spPr>
        <p:txBody>
          <a:bodyPr wrap="square" lIns="0" rIns="0" tIns="0" bIns="0">
            <a:spAutoFit/>
          </a:bodyPr>
          <a:lstStyle/>
          <a:p>
            <a:pPr algn="l"/>
            <a:r>
              <a:rPr sz="1100" b="1">
                <a:solidFill>
                  <a:srgbClr val="4AD4C4"/>
                </a:solidFill>
                <a:latin typeface="Calibri"/>
              </a:rPr>
              <a:t>ATTENDANCE</a:t>
            </a:r>
          </a:p>
        </p:txBody>
      </p:sp>
      <p:sp>
        <p:nvSpPr>
          <p:cNvPr id="3" name="TextBox 2"/>
          <p:cNvSpPr txBox="1"/>
          <p:nvPr/>
        </p:nvSpPr>
        <p:spPr>
          <a:xfrm>
            <a:off x="457200" y="777240"/>
            <a:ext cx="5120640" cy="914400"/>
          </a:xfrm>
          <a:prstGeom prst="rect">
            <a:avLst/>
          </a:prstGeom>
          <a:noFill/>
        </p:spPr>
        <p:txBody>
          <a:bodyPr wrap="square" lIns="0" rIns="0" tIns="0" bIns="0">
            <a:spAutoFit/>
          </a:bodyPr>
          <a:lstStyle/>
          <a:p>
            <a:pPr algn="l">
              <a:lnSpc>
                <a:spcPct val="105000"/>
              </a:lnSpc>
            </a:pPr>
            <a:r>
              <a:rPr sz="2400" b="1">
                <a:solidFill>
                  <a:srgbClr val="FFFFFF"/>
                </a:solidFill>
                <a:latin typeface="Cambria"/>
              </a:rPr>
              <a:t>Check in for tonight's meeting</a:t>
            </a:r>
          </a:p>
        </p:txBody>
      </p:sp>
      <p:sp>
        <p:nvSpPr>
          <p:cNvPr id="4" name="TextBox 3"/>
          <p:cNvSpPr txBox="1"/>
          <p:nvPr/>
        </p:nvSpPr>
        <p:spPr>
          <a:xfrm>
            <a:off x="457200" y="1874519"/>
            <a:ext cx="5120640" cy="1005840"/>
          </a:xfrm>
          <a:prstGeom prst="rect">
            <a:avLst/>
          </a:prstGeom>
          <a:noFill/>
        </p:spPr>
        <p:txBody>
          <a:bodyPr wrap="square" lIns="0" rIns="0" tIns="0" bIns="0">
            <a:spAutoFit/>
          </a:bodyPr>
          <a:lstStyle/>
          <a:p>
            <a:pPr algn="l">
              <a:lnSpc>
                <a:spcPct val="130000"/>
              </a:lnSpc>
            </a:pPr>
            <a:r>
              <a:rPr sz="1100" b="0">
                <a:solidFill>
                  <a:srgbClr val="E6E1D6"/>
                </a:solidFill>
                <a:latin typeface="Calibri"/>
              </a:rPr>
              <a:t>Scan the QR code to sign in for attendance.</a:t>
            </a:r>
          </a:p>
          <a:p>
            <a:pPr algn="l">
              <a:lnSpc>
                <a:spcPct val="130000"/>
              </a:lnSpc>
            </a:pPr>
            <a:r>
              <a:rPr sz="1100" b="0">
                <a:solidFill>
                  <a:srgbClr val="E6E1D6"/>
                </a:solidFill>
                <a:latin typeface="Calibri"/>
              </a:rPr>
              <a:t>Requires your CofC login.</a:t>
            </a:r>
          </a:p>
        </p:txBody>
      </p:sp>
      <p:sp>
        <p:nvSpPr>
          <p:cNvPr id="5" name="TextBox 4"/>
          <p:cNvSpPr txBox="1"/>
          <p:nvPr/>
        </p:nvSpPr>
        <p:spPr>
          <a:xfrm>
            <a:off x="457200" y="3063240"/>
            <a:ext cx="5120640" cy="320040"/>
          </a:xfrm>
          <a:prstGeom prst="rect">
            <a:avLst/>
          </a:prstGeom>
          <a:noFill/>
        </p:spPr>
        <p:txBody>
          <a:bodyPr wrap="square" lIns="0" rIns="0" tIns="0" bIns="0">
            <a:spAutoFit/>
          </a:bodyPr>
          <a:lstStyle/>
          <a:p>
            <a:pPr algn="l"/>
            <a:r>
              <a:rPr sz="1000" b="0">
                <a:solidFill>
                  <a:srgbClr val="A39A8C"/>
                </a:solidFill>
                <a:latin typeface="Calibri"/>
              </a:rPr>
              <a:t>Can't scan? Go to forms.gle/ccN4CuqviXhndixq5</a:t>
            </a:r>
          </a:p>
        </p:txBody>
      </p:sp>
      <p:sp>
        <p:nvSpPr>
          <p:cNvPr id="6" name="TextBox 5"/>
          <p:cNvSpPr txBox="1"/>
          <p:nvPr/>
        </p:nvSpPr>
        <p:spPr>
          <a:xfrm>
            <a:off x="457200" y="4850892"/>
            <a:ext cx="5486400" cy="210312"/>
          </a:xfrm>
          <a:prstGeom prst="rect">
            <a:avLst/>
          </a:prstGeom>
          <a:noFill/>
        </p:spPr>
        <p:txBody>
          <a:bodyPr wrap="square" lIns="0" rIns="0" tIns="0" bIns="0">
            <a:spAutoFit/>
          </a:bodyPr>
          <a:lstStyle/>
          <a:p>
            <a:pPr algn="l"/>
            <a:r>
              <a:rPr sz="700" b="0">
                <a:solidFill>
                  <a:srgbClr val="A39A8C"/>
                </a:solidFill>
                <a:latin typeface="Calibri"/>
              </a:rPr>
              <a:t>ATTENDANCE</a:t>
            </a:r>
          </a:p>
        </p:txBody>
      </p:sp>
      <p:sp>
        <p:nvSpPr>
          <p:cNvPr id="7" name="TextBox 6"/>
          <p:cNvSpPr txBox="1"/>
          <p:nvPr/>
        </p:nvSpPr>
        <p:spPr>
          <a:xfrm>
            <a:off x="6291072" y="4850892"/>
            <a:ext cx="2395728" cy="210312"/>
          </a:xfrm>
          <a:prstGeom prst="rect">
            <a:avLst/>
          </a:prstGeom>
          <a:noFill/>
        </p:spPr>
        <p:txBody>
          <a:bodyPr wrap="square" lIns="0" rIns="0" tIns="0" bIns="0">
            <a:spAutoFit/>
          </a:bodyPr>
          <a:lstStyle/>
          <a:p>
            <a:pPr algn="r"/>
            <a:r>
              <a:rPr sz="700" b="0">
                <a:solidFill>
                  <a:srgbClr val="A39A8C"/>
                </a:solidFill>
                <a:latin typeface="Calibri"/>
              </a:rPr>
              <a:t>CofC Cybersecurity Club</a:t>
            </a:r>
          </a:p>
        </p:txBody>
      </p:sp>
      <p:sp>
        <p:nvSpPr>
          <p:cNvPr id="8" name="Rounded Rectangle 7"/>
          <p:cNvSpPr/>
          <p:nvPr/>
        </p:nvSpPr>
        <p:spPr>
          <a:xfrm>
            <a:off x="5943600" y="594360"/>
            <a:ext cx="2743200" cy="324612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r.png"/>
          <p:cNvPicPr>
            <a:picLocks noChangeAspect="1"/>
          </p:cNvPicPr>
          <p:nvPr/>
        </p:nvPicPr>
        <p:blipFill>
          <a:blip r:embed="rId2"/>
          <a:stretch>
            <a:fillRect/>
          </a:stretch>
        </p:blipFill>
        <p:spPr>
          <a:xfrm>
            <a:off x="6240780" y="795528"/>
            <a:ext cx="2148840" cy="2148840"/>
          </a:xfrm>
          <a:prstGeom prst="rect">
            <a:avLst/>
          </a:prstGeom>
        </p:spPr>
      </p:pic>
      <p:sp>
        <p:nvSpPr>
          <p:cNvPr id="10" name="TextBox 9"/>
          <p:cNvSpPr txBox="1"/>
          <p:nvPr/>
        </p:nvSpPr>
        <p:spPr>
          <a:xfrm>
            <a:off x="5943600" y="3054096"/>
            <a:ext cx="2743200" cy="274320"/>
          </a:xfrm>
          <a:prstGeom prst="rect">
            <a:avLst/>
          </a:prstGeom>
          <a:noFill/>
        </p:spPr>
        <p:txBody>
          <a:bodyPr wrap="square" lIns="0" rIns="0" tIns="0" bIns="0">
            <a:spAutoFit/>
          </a:bodyPr>
          <a:lstStyle/>
          <a:p>
            <a:pPr algn="ctr"/>
            <a:r>
              <a:rPr sz="1200" b="1">
                <a:solidFill>
                  <a:srgbClr val="1B1E1D"/>
                </a:solidFill>
                <a:latin typeface="Calibri"/>
              </a:rPr>
              <a:t>Scan to check in</a:t>
            </a: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