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83" r:id="rId34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919d9e12_3_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4919d9e12_3_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4919d9e12_3_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4919d9e12_3_1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4919d9e12_3_1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4919d9e12_3_1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4919d9e12_3_5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4919d9e12_3_5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f4919d9e12_3_5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4919d9e12_3_6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f4919d9e12_3_6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f4919d9e12_3_6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4919d9e12_3_10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3f4919d9e12_3_10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3f4919d9e12_3_10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4919d9e12_3_1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f4919d9e12_3_1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f4919d9e12_3_1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4919d9e12_3_17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3f4919d9e12_3_17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f4919d9e12_3_17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4919d9e12_3_19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f4919d9e12_3_19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f4919d9e12_3_19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4919d9e12_3_23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g3f4919d9e12_3_23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f4919d9e12_3_23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4919d9e12_3_26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g3f4919d9e12_3_26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f4919d9e12_3_26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4919d9e12_3_29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g3f4919d9e12_3_29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f4919d9e12_3_29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4919d9e12_3_32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g3f4919d9e12_3_32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3f4919d9e12_3_32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4919d9e12_3_34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3f4919d9e12_3_34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g3f4919d9e12_3_34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4919d9e12_3_36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g3f4919d9e12_3_36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f4919d9e12_3_36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f4919d9e12_3_39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6" name="Google Shape;456;g3f4919d9e12_3_39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g3f4919d9e12_3_39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f4919d9e12_3_40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2" name="Google Shape;472;g3f4919d9e12_3_40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3f4919d9e12_3_40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f4919d9e12_3_43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6" name="Google Shape;506;g3f4919d9e12_3_43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3f4919d9e12_3_43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f4919d9e12_3_46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g3f4919d9e12_3_46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g3f4919d9e12_3_46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f4919d9e12_3_50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3f4919d9e12_3_50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3f4919d9e12_3_50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4919d9e12_3_53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g3f4919d9e12_3_53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g3f4919d9e12_3_53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f4919d9e12_3_56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g3f4919d9e12_3_56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g3f4919d9e12_3_56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f4919d9e12_3_59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4" name="Google Shape;664;g3f4919d9e12_3_59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g3f4919d9e12_3_59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f4919d9e12_3_62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g3f4919d9e12_3_62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g3f4919d9e12_3_62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3f4919d9e12_3_65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3" name="Google Shape;723;g3f4919d9e12_3_65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g3f4919d9e12_3_65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f4919d9e12_3_67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6" name="Google Shape;746;g3f4919d9e12_3_67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g3f4919d9e12_3_67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f4919d9e12_3_70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8" name="Google Shape;778;g3f4919d9e12_3_70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g3f4919d9e12_3_70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f4919d9e12_3_73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9" name="Google Shape;809;g3f4919d9e12_3_73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g3f4919d9e12_3_73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6.png"/><Relationship Id="rId4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10.png"/><Relationship Id="rId9" Type="http://schemas.openxmlformats.org/officeDocument/2006/relationships/image" Target="../media/image30.png"/><Relationship Id="rId10" Type="http://schemas.openxmlformats.org/officeDocument/2006/relationships/image" Target="../media/image1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29.png"/><Relationship Id="rId5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3.png"/><Relationship Id="rId5" Type="http://schemas.openxmlformats.org/officeDocument/2006/relationships/image" Target="../media/image2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THURSDAY SESSION · WEEK 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Basic Networking &amp; Communication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54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IP addresses, subnets, and the tools that map a network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From what an address means to what's plugged in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rid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45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92583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OSI vs. TCP/IP models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92583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Seven layers on paper, four layers in practice.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ap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828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28066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What an IP address is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28066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Dotted decimal, network and host portions.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wifi-white.png" id="80" name="Google Shape;8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45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92583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Subnetting &amp; private vs. public addresses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92583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CIDR notation, masks, and RFC 1918 ranges.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828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28066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Switches, routers, and ARP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28066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Layer 2 vs. Layer 3, drawn out as an example.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search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345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92583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Tool intro: ping, nc, curl, nmap, Wireshark, Packet Tracer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92583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each one is for.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server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0828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28066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Mapping the Range's network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28066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Subnets and hosts pulled from the terraform.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cpu-white.png" id="96" name="Google Shape;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345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92583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Hardware option: physical lab network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92583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Switches, cabling, and basic configuration.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9773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terminal-white.png"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0828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28066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Exercises on the Range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28066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Scan, capture, build in Packet Tracer, and do the subnet math.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Quick recap: reaching a host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342900" y="1440180"/>
            <a:ext cx="795528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 covered how SSH and RDP get you onto a host, once you already know its address. Carrying forward: what an address means and how traffic finds its way on a local network.</a:t>
            </a:r>
            <a:r>
              <a:rPr b="1" i="0" lang="en" sz="14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r>
              <a:rPr b="0" i="0" lang="en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OLDER MODEL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OSI model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Seven layers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342900" y="1440180"/>
            <a:ext cx="8455914" cy="401193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514350" y="1440180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#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/>
          <p:nvPr/>
        </p:nvSpPr>
        <p:spPr>
          <a:xfrm>
            <a:off x="1131570" y="1440180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LAYER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3188970" y="1440180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KEY PROTOCOLS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>
            <a:off x="342900" y="1841373"/>
            <a:ext cx="8455914" cy="401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>
            <a:off x="514350" y="1841373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1131570" y="1841373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3188970" y="1841373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HTTP, HTTPS, DNS, SMTP, FTP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342900" y="2242566"/>
            <a:ext cx="8455914" cy="40119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514350" y="2242566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1131570" y="2242566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3188970" y="2242566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JPEG, MPEG, TLS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342900" y="2643759"/>
            <a:ext cx="8455914" cy="401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/>
          <p:nvPr/>
        </p:nvSpPr>
        <p:spPr>
          <a:xfrm>
            <a:off x="514350" y="2643759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1131570" y="2643759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Session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3188970" y="2643759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SOCKS, NetBIOS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342900" y="3044952"/>
            <a:ext cx="8455914" cy="40119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514350" y="3044952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1131570" y="3044952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Transport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3188970" y="3044952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TCP, UDP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342900" y="3446145"/>
            <a:ext cx="8455914" cy="401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514350" y="3446145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1131570" y="3446145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3188970" y="3446145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IP, ICMP, IGMP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342900" y="3847338"/>
            <a:ext cx="8455914" cy="40119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514350" y="3847338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1131570" y="3847338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Data Link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3188970" y="3847338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Ethernet, PPP, MAC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342900" y="4248531"/>
            <a:ext cx="8455914" cy="401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514350" y="4248531"/>
            <a:ext cx="61722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100"/>
              <a:buFont typeface="Consolas"/>
              <a:buNone/>
            </a:pPr>
            <a:r>
              <a:rPr b="1" i="0" lang="en" sz="11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1131570" y="4248531"/>
            <a:ext cx="2057400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Physical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3188970" y="4248531"/>
            <a:ext cx="5438394" cy="40119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onsolas"/>
                <a:ea typeface="Consolas"/>
                <a:cs typeface="Consolas"/>
                <a:sym typeface="Consolas"/>
              </a:rPr>
              <a:t>Cables, Signals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OSI MODEL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NEWER MODEL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The TCP/IP model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Four layers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342900" y="1577340"/>
            <a:ext cx="8455914" cy="582930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9"/>
          <p:cNvSpPr/>
          <p:nvPr/>
        </p:nvSpPr>
        <p:spPr>
          <a:xfrm>
            <a:off x="514350" y="1577340"/>
            <a:ext cx="17830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LAYER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297430" y="1577340"/>
            <a:ext cx="31546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MAIN FUNCTIONS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5452110" y="1577340"/>
            <a:ext cx="317525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342900" y="216027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514350" y="2160270"/>
            <a:ext cx="17830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2297430" y="2160270"/>
            <a:ext cx="31546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User services, data formatting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5452110" y="2160270"/>
            <a:ext cx="317525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HTTP, HTTPS, DNS, SMTP, FTP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342900" y="274320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>
            <a:off x="514350" y="2743200"/>
            <a:ext cx="17830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Transport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9"/>
          <p:cNvSpPr/>
          <p:nvPr/>
        </p:nvSpPr>
        <p:spPr>
          <a:xfrm>
            <a:off x="2297430" y="2743200"/>
            <a:ext cx="31546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End-to-end delivery, reliability, ports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5452110" y="2743200"/>
            <a:ext cx="317525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TCP, UDP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342900" y="3326130"/>
            <a:ext cx="8455914" cy="5829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514350" y="3326130"/>
            <a:ext cx="17830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Internet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2297430" y="3326130"/>
            <a:ext cx="31546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Logical addressing and routing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5452110" y="3326130"/>
            <a:ext cx="317525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IP, ICMP, IGMP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9"/>
          <p:cNvSpPr/>
          <p:nvPr/>
        </p:nvSpPr>
        <p:spPr>
          <a:xfrm>
            <a:off x="342900" y="3909060"/>
            <a:ext cx="8455914" cy="582930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9"/>
          <p:cNvSpPr/>
          <p:nvPr/>
        </p:nvSpPr>
        <p:spPr>
          <a:xfrm>
            <a:off x="514350" y="3909060"/>
            <a:ext cx="17830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 Access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2297430" y="3909060"/>
            <a:ext cx="315468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Framing, MAC addressing, signaling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5452110" y="3909060"/>
            <a:ext cx="3175254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Ethernet, Wi-Fi, ARP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TCP/IP MODEL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PUTTING THEM TOGETHER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OSI to TCP/IP mapping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OSI model split some jobs TCP/IP</a:t>
            </a:r>
            <a:r>
              <a:rPr lang="en" sz="1100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 considers</a:t>
            </a: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 as one layer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685800" y="1577340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788670" y="1577340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1097280" y="157734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685800" y="1975104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788670" y="1975104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1097280" y="1975104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0"/>
          <p:cNvSpPr/>
          <p:nvPr/>
        </p:nvSpPr>
        <p:spPr>
          <a:xfrm>
            <a:off x="685800" y="2372868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788670" y="2372868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1097280" y="2372868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Session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685800" y="2770632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0"/>
          <p:cNvSpPr/>
          <p:nvPr/>
        </p:nvSpPr>
        <p:spPr>
          <a:xfrm>
            <a:off x="788670" y="2770632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0"/>
          <p:cNvSpPr/>
          <p:nvPr/>
        </p:nvSpPr>
        <p:spPr>
          <a:xfrm>
            <a:off x="1097280" y="2770632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Transport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685800" y="3168396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/>
          <p:nvPr/>
        </p:nvSpPr>
        <p:spPr>
          <a:xfrm>
            <a:off x="788670" y="3168396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"/>
          <p:cNvSpPr/>
          <p:nvPr/>
        </p:nvSpPr>
        <p:spPr>
          <a:xfrm>
            <a:off x="1097280" y="3168396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/>
          <p:nvPr/>
        </p:nvSpPr>
        <p:spPr>
          <a:xfrm>
            <a:off x="685800" y="3566160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0"/>
          <p:cNvSpPr/>
          <p:nvPr/>
        </p:nvSpPr>
        <p:spPr>
          <a:xfrm>
            <a:off x="788670" y="3566160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1097280" y="356616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 Link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0"/>
          <p:cNvSpPr/>
          <p:nvPr/>
        </p:nvSpPr>
        <p:spPr>
          <a:xfrm>
            <a:off x="685800" y="3963924"/>
            <a:ext cx="2468880" cy="342900"/>
          </a:xfrm>
          <a:prstGeom prst="roundRect">
            <a:avLst>
              <a:gd fmla="val 24000" name="adj"/>
            </a:avLst>
          </a:prstGeom>
          <a:solidFill>
            <a:srgbClr val="242826"/>
          </a:solidFill>
          <a:ln cap="flat" cmpd="sng" w="9525">
            <a:solidFill>
              <a:srgbClr val="3A3E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0"/>
          <p:cNvSpPr/>
          <p:nvPr/>
        </p:nvSpPr>
        <p:spPr>
          <a:xfrm>
            <a:off x="788670" y="3963924"/>
            <a:ext cx="2743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1097280" y="3963924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Physical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0"/>
          <p:cNvSpPr/>
          <p:nvPr/>
        </p:nvSpPr>
        <p:spPr>
          <a:xfrm>
            <a:off x="5829300" y="1577340"/>
            <a:ext cx="2468880" cy="1138428"/>
          </a:xfrm>
          <a:prstGeom prst="roundRect">
            <a:avLst>
              <a:gd fmla="val 6024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0"/>
          <p:cNvSpPr/>
          <p:nvPr/>
        </p:nvSpPr>
        <p:spPr>
          <a:xfrm>
            <a:off x="5829300" y="1577340"/>
            <a:ext cx="2468880" cy="11384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20"/>
          <p:cNvCxnSpPr/>
          <p:nvPr/>
        </p:nvCxnSpPr>
        <p:spPr>
          <a:xfrm>
            <a:off x="3154680" y="2146554"/>
            <a:ext cx="2674620" cy="0"/>
          </a:xfrm>
          <a:prstGeom prst="straightConnector1">
            <a:avLst/>
          </a:prstGeom>
          <a:noFill/>
          <a:ln cap="flat" cmpd="sng" w="15875">
            <a:solidFill>
              <a:srgbClr val="4AD4C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20"/>
          <p:cNvSpPr/>
          <p:nvPr/>
        </p:nvSpPr>
        <p:spPr>
          <a:xfrm>
            <a:off x="5829300" y="2770632"/>
            <a:ext cx="2468880" cy="342900"/>
          </a:xfrm>
          <a:prstGeom prst="roundRect">
            <a:avLst>
              <a:gd fmla="val 2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0"/>
          <p:cNvSpPr/>
          <p:nvPr/>
        </p:nvSpPr>
        <p:spPr>
          <a:xfrm>
            <a:off x="5829300" y="2770632"/>
            <a:ext cx="2468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Transport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" name="Google Shape;221;p20"/>
          <p:cNvCxnSpPr/>
          <p:nvPr/>
        </p:nvCxnSpPr>
        <p:spPr>
          <a:xfrm>
            <a:off x="3154680" y="2942082"/>
            <a:ext cx="2674620" cy="0"/>
          </a:xfrm>
          <a:prstGeom prst="straightConnector1">
            <a:avLst/>
          </a:prstGeom>
          <a:noFill/>
          <a:ln cap="flat" cmpd="sng" w="15875">
            <a:solidFill>
              <a:srgbClr val="4AD4C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2" name="Google Shape;222;p20"/>
          <p:cNvSpPr/>
          <p:nvPr/>
        </p:nvSpPr>
        <p:spPr>
          <a:xfrm>
            <a:off x="5829300" y="3168396"/>
            <a:ext cx="2468880" cy="342900"/>
          </a:xfrm>
          <a:prstGeom prst="roundRect">
            <a:avLst>
              <a:gd fmla="val 20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0"/>
          <p:cNvSpPr/>
          <p:nvPr/>
        </p:nvSpPr>
        <p:spPr>
          <a:xfrm>
            <a:off x="5829300" y="3168396"/>
            <a:ext cx="2468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4" name="Google Shape;224;p20"/>
          <p:cNvCxnSpPr/>
          <p:nvPr/>
        </p:nvCxnSpPr>
        <p:spPr>
          <a:xfrm>
            <a:off x="3154680" y="3339846"/>
            <a:ext cx="2674620" cy="0"/>
          </a:xfrm>
          <a:prstGeom prst="straightConnector1">
            <a:avLst/>
          </a:prstGeom>
          <a:noFill/>
          <a:ln cap="flat" cmpd="sng" w="15875">
            <a:solidFill>
              <a:srgbClr val="4AD4C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" name="Google Shape;225;p20"/>
          <p:cNvSpPr/>
          <p:nvPr/>
        </p:nvSpPr>
        <p:spPr>
          <a:xfrm>
            <a:off x="5829300" y="3566160"/>
            <a:ext cx="2468880" cy="740664"/>
          </a:xfrm>
          <a:prstGeom prst="roundRect">
            <a:avLst>
              <a:gd fmla="val 9259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0"/>
          <p:cNvSpPr/>
          <p:nvPr/>
        </p:nvSpPr>
        <p:spPr>
          <a:xfrm>
            <a:off x="5829300" y="3566160"/>
            <a:ext cx="246888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Access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" name="Google Shape;227;p20"/>
          <p:cNvCxnSpPr/>
          <p:nvPr/>
        </p:nvCxnSpPr>
        <p:spPr>
          <a:xfrm>
            <a:off x="3154680" y="3936492"/>
            <a:ext cx="2674620" cy="0"/>
          </a:xfrm>
          <a:prstGeom prst="straightConnector1">
            <a:avLst/>
          </a:prstGeom>
          <a:noFill/>
          <a:ln cap="flat" cmpd="sng" w="15875">
            <a:solidFill>
              <a:srgbClr val="4AD4C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OSI TO TCP-IP MAPPING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DEFINITION #1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is an IP address?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 IPv4 address is a 32-bit number, written as four decimal numbers 0-255 separated by dots, that </a:t>
            </a: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uniquely identifies a device on a network</a:t>
            </a: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Part of it names the network, part of it names the host.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rid-white.png" id="239" name="Google Shape;23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1"/>
          <p:cNvSpPr/>
          <p:nvPr/>
        </p:nvSpPr>
        <p:spPr>
          <a:xfrm>
            <a:off x="342900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32 bits, four octets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1"/>
          <p:cNvSpPr/>
          <p:nvPr/>
        </p:nvSpPr>
        <p:spPr>
          <a:xfrm>
            <a:off x="342900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Each of the four numbers is 8 bits (0-255). The whole address is 32 bits total.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1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ap-white.png" id="243" name="Google Shape;24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1"/>
          <p:cNvSpPr/>
          <p:nvPr/>
        </p:nvSpPr>
        <p:spPr>
          <a:xfrm>
            <a:off x="2455164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Network portion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2455164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Identifies which network a device belongs to, shared by every host on that subnet.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4567428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onitor-white.png" id="247" name="Google Shape;24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4413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1"/>
          <p:cNvSpPr/>
          <p:nvPr/>
        </p:nvSpPr>
        <p:spPr>
          <a:xfrm>
            <a:off x="4567428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Host portion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1"/>
          <p:cNvSpPr/>
          <p:nvPr/>
        </p:nvSpPr>
        <p:spPr>
          <a:xfrm>
            <a:off x="4567428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Identifies one specific device within that network.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1"/>
          <p:cNvSpPr/>
          <p:nvPr/>
        </p:nvSpPr>
        <p:spPr>
          <a:xfrm>
            <a:off x="6679692" y="202311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layers-white.png" id="251" name="Google Shape;25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677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1"/>
          <p:cNvSpPr/>
          <p:nvPr/>
        </p:nvSpPr>
        <p:spPr>
          <a:xfrm>
            <a:off x="6679692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Subnet mask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1"/>
          <p:cNvSpPr/>
          <p:nvPr/>
        </p:nvSpPr>
        <p:spPr>
          <a:xfrm>
            <a:off x="6679692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Defines exactly where the network portion ends and the host portion begins.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WHAT IS AN IP ADDRESS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MATH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Subnetting basics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example: 192.168.1.0/24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342900" y="1474470"/>
            <a:ext cx="8455914" cy="493776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2"/>
          <p:cNvSpPr/>
          <p:nvPr/>
        </p:nvSpPr>
        <p:spPr>
          <a:xfrm>
            <a:off x="514350" y="1474470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FIELD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2708910" y="1474470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VALUE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5109210" y="1474470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WHAT IT MEANS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342900" y="1968246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514350" y="1968246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CIDR notation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2708910" y="1968246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/24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5109210" y="1968246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first 24 bits are the network portion, the remaining 8 are host bits.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342900" y="2462022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2"/>
          <p:cNvSpPr/>
          <p:nvPr/>
        </p:nvSpPr>
        <p:spPr>
          <a:xfrm>
            <a:off x="514350" y="2462022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Subnet mask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2"/>
          <p:cNvSpPr/>
          <p:nvPr/>
        </p:nvSpPr>
        <p:spPr>
          <a:xfrm>
            <a:off x="2708910" y="2462022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255.255.255.0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2"/>
          <p:cNvSpPr/>
          <p:nvPr/>
        </p:nvSpPr>
        <p:spPr>
          <a:xfrm>
            <a:off x="5109210" y="2462022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same information as /24, written out as a full address.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342900" y="2955798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2"/>
          <p:cNvSpPr/>
          <p:nvPr/>
        </p:nvSpPr>
        <p:spPr>
          <a:xfrm>
            <a:off x="514350" y="2955798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 address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2"/>
          <p:cNvSpPr/>
          <p:nvPr/>
        </p:nvSpPr>
        <p:spPr>
          <a:xfrm>
            <a:off x="2708910" y="2955798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192.168.1.0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/>
          <p:nvPr/>
        </p:nvSpPr>
        <p:spPr>
          <a:xfrm>
            <a:off x="5109210" y="2955798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All host bits set to 0. Identifies the network itself, not a usable host.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2"/>
          <p:cNvSpPr/>
          <p:nvPr/>
        </p:nvSpPr>
        <p:spPr>
          <a:xfrm>
            <a:off x="342900" y="3449574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2"/>
          <p:cNvSpPr/>
          <p:nvPr/>
        </p:nvSpPr>
        <p:spPr>
          <a:xfrm>
            <a:off x="514350" y="3449574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Broadcast address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/>
          <p:nvPr/>
        </p:nvSpPr>
        <p:spPr>
          <a:xfrm>
            <a:off x="2708910" y="3449574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192.168.1.255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2"/>
          <p:cNvSpPr/>
          <p:nvPr/>
        </p:nvSpPr>
        <p:spPr>
          <a:xfrm>
            <a:off x="5109210" y="3449574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All host bits set to 1. Reaches every host on the subnet at once.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/>
          <p:nvPr/>
        </p:nvSpPr>
        <p:spPr>
          <a:xfrm>
            <a:off x="342900" y="3943350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2"/>
          <p:cNvSpPr/>
          <p:nvPr/>
        </p:nvSpPr>
        <p:spPr>
          <a:xfrm>
            <a:off x="514350" y="3943350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Usable host range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2"/>
          <p:cNvSpPr/>
          <p:nvPr/>
        </p:nvSpPr>
        <p:spPr>
          <a:xfrm>
            <a:off x="2708910" y="3943350"/>
            <a:ext cx="240030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onsolas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192.168.1.1 - 192.168.1.254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2"/>
          <p:cNvSpPr/>
          <p:nvPr/>
        </p:nvSpPr>
        <p:spPr>
          <a:xfrm>
            <a:off x="5109210" y="3943350"/>
            <a:ext cx="3518154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Everything between network and broadcast, 254 usable addresses.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SUBNETTING BASICS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ADDRESSING CONVENTIONS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Private vs. public addresses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Some ranges are reserved and never routed on the open internet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/>
          <p:nvPr/>
        </p:nvSpPr>
        <p:spPr>
          <a:xfrm>
            <a:off x="342900" y="1474470"/>
            <a:ext cx="8455914" cy="466344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3"/>
          <p:cNvSpPr/>
          <p:nvPr/>
        </p:nvSpPr>
        <p:spPr>
          <a:xfrm>
            <a:off x="514350" y="1474470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RANGE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"/>
          <p:cNvSpPr/>
          <p:nvPr/>
        </p:nvSpPr>
        <p:spPr>
          <a:xfrm>
            <a:off x="2297430" y="1474470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TYPE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3"/>
          <p:cNvSpPr/>
          <p:nvPr/>
        </p:nvSpPr>
        <p:spPr>
          <a:xfrm>
            <a:off x="4080510" y="1474470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NOTES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"/>
          <p:cNvSpPr/>
          <p:nvPr/>
        </p:nvSpPr>
        <p:spPr>
          <a:xfrm>
            <a:off x="342900" y="1940814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3"/>
          <p:cNvSpPr/>
          <p:nvPr/>
        </p:nvSpPr>
        <p:spPr>
          <a:xfrm>
            <a:off x="514350" y="1940814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10.0.0.0/8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3"/>
          <p:cNvSpPr/>
          <p:nvPr/>
        </p:nvSpPr>
        <p:spPr>
          <a:xfrm>
            <a:off x="2297430" y="1940814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Private (RFC 1918)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3"/>
          <p:cNvSpPr/>
          <p:nvPr/>
        </p:nvSpPr>
        <p:spPr>
          <a:xfrm>
            <a:off x="4080510" y="1940814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10.0.0.0 - 10.255.255.255, the range the Range's whole VPC lives in.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23"/>
          <p:cNvSpPr/>
          <p:nvPr/>
        </p:nvSpPr>
        <p:spPr>
          <a:xfrm>
            <a:off x="342900" y="2407158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3"/>
          <p:cNvSpPr/>
          <p:nvPr/>
        </p:nvSpPr>
        <p:spPr>
          <a:xfrm>
            <a:off x="514350" y="2407158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172.16.0.0/12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3"/>
          <p:cNvSpPr/>
          <p:nvPr/>
        </p:nvSpPr>
        <p:spPr>
          <a:xfrm>
            <a:off x="2297430" y="2407158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Private (RFC 1918)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4080510" y="2407158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172.16.0.0 - 172.31.255.255, common in Docker and corporate networks.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3"/>
          <p:cNvSpPr/>
          <p:nvPr/>
        </p:nvSpPr>
        <p:spPr>
          <a:xfrm>
            <a:off x="342900" y="2873502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3"/>
          <p:cNvSpPr/>
          <p:nvPr/>
        </p:nvSpPr>
        <p:spPr>
          <a:xfrm>
            <a:off x="514350" y="2873502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192.168.0.0/16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2297430" y="2873502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Private (RFC 1918)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/>
          <p:nvPr/>
        </p:nvSpPr>
        <p:spPr>
          <a:xfrm>
            <a:off x="4080510" y="2873502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192.168.0.0 - 192.168.255.255, the default on most home routers.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3"/>
          <p:cNvSpPr/>
          <p:nvPr/>
        </p:nvSpPr>
        <p:spPr>
          <a:xfrm>
            <a:off x="342900" y="3339846"/>
            <a:ext cx="8455914" cy="466344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3"/>
          <p:cNvSpPr/>
          <p:nvPr/>
        </p:nvSpPr>
        <p:spPr>
          <a:xfrm>
            <a:off x="514350" y="3339846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127.0.0.0/8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3"/>
          <p:cNvSpPr/>
          <p:nvPr/>
        </p:nvSpPr>
        <p:spPr>
          <a:xfrm>
            <a:off x="2297430" y="3339846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Loopback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3"/>
          <p:cNvSpPr/>
          <p:nvPr/>
        </p:nvSpPr>
        <p:spPr>
          <a:xfrm>
            <a:off x="4080510" y="3339846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127.0.0.1 refers to "this machine," traffic never leaves the host.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3"/>
          <p:cNvSpPr/>
          <p:nvPr/>
        </p:nvSpPr>
        <p:spPr>
          <a:xfrm>
            <a:off x="342900" y="3806190"/>
            <a:ext cx="8455914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514350" y="3806190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169.254.0.0/16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2297430" y="3806190"/>
            <a:ext cx="1783080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Link-local (APIPA)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4080510" y="3806190"/>
            <a:ext cx="4546854" cy="4663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Self-assigned when a device can't reach a DHCP server.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PRIVATE VS PUBLIC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HOW LOCAL DELIVERY WORKS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Switches, routers, and ARP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Internetwork addresses (IP) vs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intra network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addresses (MAC)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342900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4"/>
          <p:cNvSpPr/>
          <p:nvPr/>
        </p:nvSpPr>
        <p:spPr>
          <a:xfrm>
            <a:off x="548640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334" name="Google Shape;33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24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4"/>
          <p:cNvSpPr/>
          <p:nvPr/>
        </p:nvSpPr>
        <p:spPr>
          <a:xfrm>
            <a:off x="548640" y="2331720"/>
            <a:ext cx="15773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Switch, Layer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548640" y="2708910"/>
            <a:ext cx="1577340" cy="1165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Forwards frames within one network using MAC addresses, learned automatically as traffic passes through.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4"/>
          <p:cNvSpPr/>
          <p:nvPr/>
        </p:nvSpPr>
        <p:spPr>
          <a:xfrm>
            <a:off x="2455164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4"/>
          <p:cNvSpPr/>
          <p:nvPr/>
        </p:nvSpPr>
        <p:spPr>
          <a:xfrm>
            <a:off x="2660904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wifi-white.png" id="339" name="Google Shape;3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7889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/>
          <p:nvPr/>
        </p:nvSpPr>
        <p:spPr>
          <a:xfrm>
            <a:off x="2660904" y="2331720"/>
            <a:ext cx="15773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Router, Layer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/>
          <p:nvPr/>
        </p:nvSpPr>
        <p:spPr>
          <a:xfrm>
            <a:off x="2660904" y="2708910"/>
            <a:ext cx="1577340" cy="1165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Forwards packets between different networks using IP addresses, this is what a gateway does.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4"/>
          <p:cNvSpPr/>
          <p:nvPr/>
        </p:nvSpPr>
        <p:spPr>
          <a:xfrm>
            <a:off x="4567428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4773168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key-white.png" id="344" name="Google Shape;34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80152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24"/>
          <p:cNvSpPr/>
          <p:nvPr/>
        </p:nvSpPr>
        <p:spPr>
          <a:xfrm>
            <a:off x="4773168" y="2331720"/>
            <a:ext cx="15773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MAC address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/>
          <p:nvPr/>
        </p:nvSpPr>
        <p:spPr>
          <a:xfrm>
            <a:off x="4773168" y="2708910"/>
            <a:ext cx="1577340" cy="1165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hardware address burned into the network interface. Unique per device, not tied to any one network.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4"/>
          <p:cNvSpPr/>
          <p:nvPr/>
        </p:nvSpPr>
        <p:spPr>
          <a:xfrm>
            <a:off x="6679692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4"/>
          <p:cNvSpPr/>
          <p:nvPr/>
        </p:nvSpPr>
        <p:spPr>
          <a:xfrm>
            <a:off x="6885432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search-white.png" id="349" name="Google Shape;349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92417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4"/>
          <p:cNvSpPr/>
          <p:nvPr/>
        </p:nvSpPr>
        <p:spPr>
          <a:xfrm>
            <a:off x="6885432" y="2331720"/>
            <a:ext cx="15773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ARP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4"/>
          <p:cNvSpPr/>
          <p:nvPr/>
        </p:nvSpPr>
        <p:spPr>
          <a:xfrm>
            <a:off x="6885432" y="2708910"/>
            <a:ext cx="1577340" cy="1165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Address Resolution Protocol, the question "who has this IP?" that maps an IP to a MAC on the local segment.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SWITCHES, ROUTERS, ARP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SEEING IT DRAWN OUT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An example network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5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Two PCs, a switch, and a router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5"/>
          <p:cNvSpPr/>
          <p:nvPr/>
        </p:nvSpPr>
        <p:spPr>
          <a:xfrm>
            <a:off x="7269480" y="2091690"/>
            <a:ext cx="1303020" cy="754380"/>
          </a:xfrm>
          <a:prstGeom prst="ellipse">
            <a:avLst/>
          </a:prstGeom>
          <a:solidFill>
            <a:srgbClr val="EDE6DC"/>
          </a:solidFill>
          <a:ln cap="flat" cmpd="sng" w="12700">
            <a:solidFill>
              <a:srgbClr val="A39A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5"/>
          <p:cNvSpPr/>
          <p:nvPr/>
        </p:nvSpPr>
        <p:spPr>
          <a:xfrm>
            <a:off x="7269480" y="2091690"/>
            <a:ext cx="130302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Internet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/>
          <p:nvPr/>
        </p:nvSpPr>
        <p:spPr>
          <a:xfrm>
            <a:off x="5280660" y="2194560"/>
            <a:ext cx="891540" cy="548640"/>
          </a:xfrm>
          <a:prstGeom prst="roundRect">
            <a:avLst>
              <a:gd fmla="val 15000" name="adj"/>
            </a:avLst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5"/>
          <p:cNvSpPr/>
          <p:nvPr/>
        </p:nvSpPr>
        <p:spPr>
          <a:xfrm>
            <a:off x="5537835" y="2263140"/>
            <a:ext cx="377190" cy="377190"/>
          </a:xfrm>
          <a:prstGeom prst="ellipse">
            <a:avLst/>
          </a:prstGeom>
          <a:solidFill>
            <a:srgbClr val="66000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wifi-white.png" id="366" name="Google Shape;36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5904" y="236120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5"/>
          <p:cNvSpPr/>
          <p:nvPr/>
        </p:nvSpPr>
        <p:spPr>
          <a:xfrm>
            <a:off x="5143500" y="2777490"/>
            <a:ext cx="1165860" cy="1783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Router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5"/>
          <p:cNvSpPr/>
          <p:nvPr/>
        </p:nvSpPr>
        <p:spPr>
          <a:xfrm>
            <a:off x="5143500" y="2962656"/>
            <a:ext cx="11658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2948940" y="2194560"/>
            <a:ext cx="891540" cy="548640"/>
          </a:xfrm>
          <a:prstGeom prst="roundRect">
            <a:avLst>
              <a:gd fmla="val 15000" name="adj"/>
            </a:avLst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3206115" y="226314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371" name="Google Shape;37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04184" y="236120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5"/>
          <p:cNvSpPr/>
          <p:nvPr/>
        </p:nvSpPr>
        <p:spPr>
          <a:xfrm>
            <a:off x="2811780" y="2777490"/>
            <a:ext cx="1165860" cy="1783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Switch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5"/>
          <p:cNvSpPr/>
          <p:nvPr/>
        </p:nvSpPr>
        <p:spPr>
          <a:xfrm>
            <a:off x="480060" y="1628775"/>
            <a:ext cx="822960" cy="514350"/>
          </a:xfrm>
          <a:prstGeom prst="roundRect">
            <a:avLst>
              <a:gd fmla="val 13333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5"/>
          <p:cNvSpPr/>
          <p:nvPr/>
        </p:nvSpPr>
        <p:spPr>
          <a:xfrm>
            <a:off x="702945" y="1697355"/>
            <a:ext cx="342900" cy="342900"/>
          </a:xfrm>
          <a:prstGeom prst="ellipse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onitor-white.png" id="375" name="Google Shape;37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099" y="1786509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5"/>
          <p:cNvSpPr/>
          <p:nvPr/>
        </p:nvSpPr>
        <p:spPr>
          <a:xfrm>
            <a:off x="342900" y="2177415"/>
            <a:ext cx="1097280" cy="1783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PC 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5"/>
          <p:cNvSpPr/>
          <p:nvPr/>
        </p:nvSpPr>
        <p:spPr>
          <a:xfrm>
            <a:off x="342900" y="2362581"/>
            <a:ext cx="10972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10.0.10.11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8" name="Google Shape;378;p25"/>
          <p:cNvCxnSpPr/>
          <p:nvPr/>
        </p:nvCxnSpPr>
        <p:spPr>
          <a:xfrm>
            <a:off x="1303020" y="1885950"/>
            <a:ext cx="1645920" cy="582930"/>
          </a:xfrm>
          <a:prstGeom prst="straightConnector1">
            <a:avLst/>
          </a:prstGeom>
          <a:noFill/>
          <a:ln cap="flat" cmpd="sng" w="19050">
            <a:solidFill>
              <a:srgbClr val="A39A8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9" name="Google Shape;379;p25"/>
          <p:cNvSpPr/>
          <p:nvPr/>
        </p:nvSpPr>
        <p:spPr>
          <a:xfrm>
            <a:off x="480060" y="2794635"/>
            <a:ext cx="822960" cy="514350"/>
          </a:xfrm>
          <a:prstGeom prst="roundRect">
            <a:avLst>
              <a:gd fmla="val 13333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5"/>
          <p:cNvSpPr/>
          <p:nvPr/>
        </p:nvSpPr>
        <p:spPr>
          <a:xfrm>
            <a:off x="702945" y="2863215"/>
            <a:ext cx="342900" cy="342900"/>
          </a:xfrm>
          <a:prstGeom prst="ellipse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onitor-white.png" id="381" name="Google Shape;38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2099" y="2952369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5"/>
          <p:cNvSpPr/>
          <p:nvPr/>
        </p:nvSpPr>
        <p:spPr>
          <a:xfrm>
            <a:off x="342900" y="3343275"/>
            <a:ext cx="1097280" cy="1783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PC B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5"/>
          <p:cNvSpPr/>
          <p:nvPr/>
        </p:nvSpPr>
        <p:spPr>
          <a:xfrm>
            <a:off x="342900" y="3528441"/>
            <a:ext cx="10972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700"/>
              <a:buFont typeface="Consolas"/>
              <a:buNone/>
            </a:pPr>
            <a:r>
              <a:rPr b="0" i="0" lang="en" sz="7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10.0.10.12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4" name="Google Shape;384;p25"/>
          <p:cNvCxnSpPr>
            <a:stCxn id="379" idx="3"/>
            <a:endCxn id="369" idx="1"/>
          </p:cNvCxnSpPr>
          <p:nvPr/>
        </p:nvCxnSpPr>
        <p:spPr>
          <a:xfrm flipH="1" rot="10800000">
            <a:off x="1303020" y="2468910"/>
            <a:ext cx="1645800" cy="582900"/>
          </a:xfrm>
          <a:prstGeom prst="straightConnector1">
            <a:avLst/>
          </a:prstGeom>
          <a:noFill/>
          <a:ln cap="flat" cmpd="sng" w="19050">
            <a:solidFill>
              <a:srgbClr val="A39A8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5" name="Google Shape;385;p25"/>
          <p:cNvCxnSpPr/>
          <p:nvPr/>
        </p:nvCxnSpPr>
        <p:spPr>
          <a:xfrm>
            <a:off x="3840480" y="2468880"/>
            <a:ext cx="1440180" cy="0"/>
          </a:xfrm>
          <a:prstGeom prst="straightConnector1">
            <a:avLst/>
          </a:prstGeom>
          <a:noFill/>
          <a:ln cap="flat" cmpd="sng" w="19050">
            <a:solidFill>
              <a:srgbClr val="A39A8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6" name="Google Shape;386;p25"/>
          <p:cNvCxnSpPr/>
          <p:nvPr/>
        </p:nvCxnSpPr>
        <p:spPr>
          <a:xfrm>
            <a:off x="6172200" y="2468880"/>
            <a:ext cx="1097280" cy="0"/>
          </a:xfrm>
          <a:prstGeom prst="straightConnector1">
            <a:avLst/>
          </a:prstGeom>
          <a:noFill/>
          <a:ln cap="flat" cmpd="sng" w="19050">
            <a:solidFill>
              <a:srgbClr val="A39A8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7" name="Google Shape;387;p25"/>
          <p:cNvSpPr/>
          <p:nvPr/>
        </p:nvSpPr>
        <p:spPr>
          <a:xfrm>
            <a:off x="342900" y="3806190"/>
            <a:ext cx="8455914" cy="857250"/>
          </a:xfrm>
          <a:prstGeom prst="roundRect">
            <a:avLst>
              <a:gd fmla="val 640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5"/>
          <p:cNvSpPr/>
          <p:nvPr/>
        </p:nvSpPr>
        <p:spPr>
          <a:xfrm>
            <a:off x="582930" y="3806190"/>
            <a:ext cx="795528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Both PCs are Layer 2 neighbors through the switch, same broadcast domain, no routing needed to reach each other. Reaching the internet means going through the router first, the default gateway.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EXAMPLE NETWORK DIAGRAM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7268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ping: the simplest reachability check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Sends an ICMP echo request, waits for an echo reply, times the round trip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6"/>
          <p:cNvSpPr/>
          <p:nvPr/>
        </p:nvSpPr>
        <p:spPr>
          <a:xfrm>
            <a:off x="342900" y="1577340"/>
            <a:ext cx="8455914" cy="1645920"/>
          </a:xfrm>
          <a:prstGeom prst="roundRect">
            <a:avLst>
              <a:gd fmla="val 25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"/>
          <p:cNvSpPr/>
          <p:nvPr/>
        </p:nvSpPr>
        <p:spPr>
          <a:xfrm>
            <a:off x="493776" y="172821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6"/>
          <p:cNvSpPr/>
          <p:nvPr/>
        </p:nvSpPr>
        <p:spPr>
          <a:xfrm>
            <a:off x="685800" y="172821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6"/>
          <p:cNvSpPr/>
          <p:nvPr/>
        </p:nvSpPr>
        <p:spPr>
          <a:xfrm>
            <a:off x="877824" y="172821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6"/>
          <p:cNvSpPr/>
          <p:nvPr/>
        </p:nvSpPr>
        <p:spPr>
          <a:xfrm>
            <a:off x="493776" y="1920240"/>
            <a:ext cx="8154162" cy="1200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ping 10.0.10.5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64 bytes from 10.0.10.5: icmp_seq=1 ttl=64 time=0.412 ms</a:t>
            </a:r>
            <a:b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64 bytes from 10.0.10.5: icmp_seq=2 ttl=64 time=0.389 ms</a:t>
            </a:r>
            <a:b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64 bytes from 10.0.10.5: icmp_seq=3 ttl=64 time=0.401 ms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6"/>
          <p:cNvSpPr/>
          <p:nvPr/>
        </p:nvSpPr>
        <p:spPr>
          <a:xfrm>
            <a:off x="342900" y="3429000"/>
            <a:ext cx="2057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6"/>
          <p:cNvSpPr/>
          <p:nvPr/>
        </p:nvSpPr>
        <p:spPr>
          <a:xfrm>
            <a:off x="548640" y="342900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No reply at all usually means a firewall is dropping ICMP, not necessarily that the host is down.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342900" y="3806190"/>
            <a:ext cx="2057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6"/>
          <p:cNvSpPr/>
          <p:nvPr/>
        </p:nvSpPr>
        <p:spPr>
          <a:xfrm>
            <a:off x="548640" y="380619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TTL tells you roughly how many hops away the host is, it decrements by one at every router.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TOOL INTRO: PING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nc: netcat, the network Swiss Army knife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Opens raw TCP or UDP connections, reads and writes to them directly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7"/>
          <p:cNvSpPr/>
          <p:nvPr/>
        </p:nvSpPr>
        <p:spPr>
          <a:xfrm>
            <a:off x="342900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7"/>
          <p:cNvSpPr/>
          <p:nvPr/>
        </p:nvSpPr>
        <p:spPr>
          <a:xfrm>
            <a:off x="548640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Banner grab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7"/>
          <p:cNvSpPr/>
          <p:nvPr/>
        </p:nvSpPr>
        <p:spPr>
          <a:xfrm>
            <a:off x="548640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nc -v 10.0.10.10 80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548640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Connect to a port and see what the service says first, no browser needed.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3216402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7"/>
          <p:cNvSpPr/>
          <p:nvPr/>
        </p:nvSpPr>
        <p:spPr>
          <a:xfrm>
            <a:off x="3422142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Quick listener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7"/>
          <p:cNvSpPr/>
          <p:nvPr/>
        </p:nvSpPr>
        <p:spPr>
          <a:xfrm>
            <a:off x="3422142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nc -lvp 4444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7"/>
          <p:cNvSpPr/>
          <p:nvPr/>
        </p:nvSpPr>
        <p:spPr>
          <a:xfrm>
            <a:off x="3422142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Listen on a port, useful for testing whether traffic is arriving.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7"/>
          <p:cNvSpPr/>
          <p:nvPr/>
        </p:nvSpPr>
        <p:spPr>
          <a:xfrm>
            <a:off x="6089904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7"/>
          <p:cNvSpPr/>
          <p:nvPr/>
        </p:nvSpPr>
        <p:spPr>
          <a:xfrm>
            <a:off x="6295644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Port check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7"/>
          <p:cNvSpPr/>
          <p:nvPr/>
        </p:nvSpPr>
        <p:spPr>
          <a:xfrm>
            <a:off x="6295644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nc -zv 10.0.10.5 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7"/>
          <p:cNvSpPr/>
          <p:nvPr/>
        </p:nvSpPr>
        <p:spPr>
          <a:xfrm>
            <a:off x="6295644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Zero-I/O mode, just report whether the port is open, nothing sent.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TOOL INTRO: NC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curl: talking HTTP directly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8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Makes web requests from the command line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without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a</a:t>
            </a: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browser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8"/>
          <p:cNvSpPr/>
          <p:nvPr/>
        </p:nvSpPr>
        <p:spPr>
          <a:xfrm>
            <a:off x="342900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8"/>
          <p:cNvSpPr/>
          <p:nvPr/>
        </p:nvSpPr>
        <p:spPr>
          <a:xfrm>
            <a:off x="548640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Fetch a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8"/>
          <p:cNvSpPr/>
          <p:nvPr/>
        </p:nvSpPr>
        <p:spPr>
          <a:xfrm>
            <a:off x="548640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curl http://10.0.10.10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8"/>
          <p:cNvSpPr/>
          <p:nvPr/>
        </p:nvSpPr>
        <p:spPr>
          <a:xfrm>
            <a:off x="548640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Prints the response body straight to the terminal, the same thing a browser would render.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8"/>
          <p:cNvSpPr/>
          <p:nvPr/>
        </p:nvSpPr>
        <p:spPr>
          <a:xfrm>
            <a:off x="3216402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8"/>
          <p:cNvSpPr/>
          <p:nvPr/>
        </p:nvSpPr>
        <p:spPr>
          <a:xfrm>
            <a:off x="3422142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Just the headers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8"/>
          <p:cNvSpPr/>
          <p:nvPr/>
        </p:nvSpPr>
        <p:spPr>
          <a:xfrm>
            <a:off x="3422142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curl -I http://10.0.10.10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8"/>
          <p:cNvSpPr/>
          <p:nvPr/>
        </p:nvSpPr>
        <p:spPr>
          <a:xfrm>
            <a:off x="3422142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HEAD request, headers only, a fast way to check a web server's software banner.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8"/>
          <p:cNvSpPr/>
          <p:nvPr/>
        </p:nvSpPr>
        <p:spPr>
          <a:xfrm>
            <a:off x="6089904" y="1474470"/>
            <a:ext cx="2708910" cy="1577340"/>
          </a:xfrm>
          <a:prstGeom prst="roundRect">
            <a:avLst>
              <a:gd fmla="val 34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8"/>
          <p:cNvSpPr/>
          <p:nvPr/>
        </p:nvSpPr>
        <p:spPr>
          <a:xfrm>
            <a:off x="6295644" y="1666494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Verbose mode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8"/>
          <p:cNvSpPr/>
          <p:nvPr/>
        </p:nvSpPr>
        <p:spPr>
          <a:xfrm>
            <a:off x="6295644" y="1968246"/>
            <a:ext cx="229743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curl -v https://10.0.10.10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8"/>
          <p:cNvSpPr/>
          <p:nvPr/>
        </p:nvSpPr>
        <p:spPr>
          <a:xfrm>
            <a:off x="6295644" y="2297430"/>
            <a:ext cx="229743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Shows the TCP connect, TLS handshake, request, and response, all in one place.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TOOL INTRO: CURL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nmap: finding what's on a network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Network Mapper. Scans a range of addresses for live hosts, open ports, and services.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342900" y="1577340"/>
            <a:ext cx="8455914" cy="1988820"/>
          </a:xfrm>
          <a:prstGeom prst="roundRect">
            <a:avLst>
              <a:gd fmla="val 2069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9"/>
          <p:cNvSpPr/>
          <p:nvPr/>
        </p:nvSpPr>
        <p:spPr>
          <a:xfrm>
            <a:off x="493776" y="172821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9"/>
          <p:cNvSpPr/>
          <p:nvPr/>
        </p:nvSpPr>
        <p:spPr>
          <a:xfrm>
            <a:off x="685800" y="172821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9"/>
          <p:cNvSpPr/>
          <p:nvPr/>
        </p:nvSpPr>
        <p:spPr>
          <a:xfrm>
            <a:off x="877824" y="172821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9"/>
          <p:cNvSpPr/>
          <p:nvPr/>
        </p:nvSpPr>
        <p:spPr>
          <a:xfrm>
            <a:off x="493776" y="1920240"/>
            <a:ext cx="8154162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nmap -sn 10.0.10.0/24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# ping sweep, just find live hosts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nmap -p 22,80,443 10.0.10.5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# scan specific ports on one host</a:t>
            </a: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nmap -sV 10.0.10.5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# guess service versions on open ports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342900" y="370332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Start broad (a sweep across the whole subnet), then narrow in on one host.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TOOL INTRO: NMAP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Wireshark: </a:t>
            </a:r>
            <a:r>
              <a:rPr b="1" lang="en" sz="24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capturing network traffic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3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Captures and decodes packets live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30"/>
          <p:cNvSpPr/>
          <p:nvPr/>
        </p:nvSpPr>
        <p:spPr>
          <a:xfrm>
            <a:off x="342900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0"/>
          <p:cNvSpPr/>
          <p:nvPr/>
        </p:nvSpPr>
        <p:spPr>
          <a:xfrm>
            <a:off x="548640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search-white.png" id="480" name="Google Shape;48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0"/>
          <p:cNvSpPr/>
          <p:nvPr/>
        </p:nvSpPr>
        <p:spPr>
          <a:xfrm>
            <a:off x="548640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Capture filters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30"/>
          <p:cNvSpPr/>
          <p:nvPr/>
        </p:nvSpPr>
        <p:spPr>
          <a:xfrm>
            <a:off x="548640" y="243459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Applied before capture starts, limits what gets recorded. Example: port 22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0"/>
          <p:cNvSpPr/>
          <p:nvPr/>
        </p:nvSpPr>
        <p:spPr>
          <a:xfrm>
            <a:off x="3216402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0"/>
          <p:cNvSpPr/>
          <p:nvPr/>
        </p:nvSpPr>
        <p:spPr>
          <a:xfrm>
            <a:off x="3422142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filetext-white.png" id="485" name="Google Shape;48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20211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0"/>
          <p:cNvSpPr/>
          <p:nvPr/>
        </p:nvSpPr>
        <p:spPr>
          <a:xfrm>
            <a:off x="3422142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Display filters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30"/>
          <p:cNvSpPr/>
          <p:nvPr/>
        </p:nvSpPr>
        <p:spPr>
          <a:xfrm>
            <a:off x="3422142" y="243459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Applied after the fact, hides rows without discarding data. Example: tcp.port==22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30"/>
          <p:cNvSpPr/>
          <p:nvPr/>
        </p:nvSpPr>
        <p:spPr>
          <a:xfrm>
            <a:off x="6089904" y="1474470"/>
            <a:ext cx="2708910" cy="1440180"/>
          </a:xfrm>
          <a:prstGeom prst="roundRect">
            <a:avLst>
              <a:gd fmla="val 3810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0"/>
          <p:cNvSpPr/>
          <p:nvPr/>
        </p:nvSpPr>
        <p:spPr>
          <a:xfrm>
            <a:off x="6295644" y="168021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490" name="Google Shape;49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3713" y="177827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0"/>
          <p:cNvSpPr/>
          <p:nvPr/>
        </p:nvSpPr>
        <p:spPr>
          <a:xfrm>
            <a:off x="6295644" y="2160270"/>
            <a:ext cx="229743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Follow TCP Stream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0"/>
          <p:cNvSpPr/>
          <p:nvPr/>
        </p:nvSpPr>
        <p:spPr>
          <a:xfrm>
            <a:off x="6295644" y="2434590"/>
            <a:ext cx="22974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Reassembles one conversation's packets into the data that was sent.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/>
          <p:nvPr/>
        </p:nvSpPr>
        <p:spPr>
          <a:xfrm>
            <a:off x="342900" y="3120390"/>
            <a:ext cx="27432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Common display filters: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0"/>
          <p:cNvSpPr/>
          <p:nvPr/>
        </p:nvSpPr>
        <p:spPr>
          <a:xfrm>
            <a:off x="342900" y="339471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ip.addr==10.0.10.5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30"/>
          <p:cNvSpPr/>
          <p:nvPr/>
        </p:nvSpPr>
        <p:spPr>
          <a:xfrm>
            <a:off x="2468880" y="339471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traffic to or from this host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30"/>
          <p:cNvSpPr/>
          <p:nvPr/>
        </p:nvSpPr>
        <p:spPr>
          <a:xfrm>
            <a:off x="4560570" y="339471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tcp.port==22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30"/>
          <p:cNvSpPr/>
          <p:nvPr/>
        </p:nvSpPr>
        <p:spPr>
          <a:xfrm>
            <a:off x="6686550" y="339471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SSH traffic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0"/>
          <p:cNvSpPr/>
          <p:nvPr/>
        </p:nvSpPr>
        <p:spPr>
          <a:xfrm>
            <a:off x="342900" y="377190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http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/>
          <p:nvPr/>
        </p:nvSpPr>
        <p:spPr>
          <a:xfrm>
            <a:off x="2468880" y="377190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HTTP requests and responses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30"/>
          <p:cNvSpPr/>
          <p:nvPr/>
        </p:nvSpPr>
        <p:spPr>
          <a:xfrm>
            <a:off x="4560570" y="377190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icmp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0"/>
          <p:cNvSpPr/>
          <p:nvPr/>
        </p:nvSpPr>
        <p:spPr>
          <a:xfrm>
            <a:off x="6686550" y="3771900"/>
            <a:ext cx="2057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ping traffic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TOOL INTRO: WIRESHARK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TOOL INTRO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Packet Tracer: designing a network before you build it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1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free simulator from Cisco's Networking Academy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31"/>
          <p:cNvSpPr/>
          <p:nvPr/>
        </p:nvSpPr>
        <p:spPr>
          <a:xfrm>
            <a:off x="342900" y="150876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Drag-and-drop switches, routers, and PCs, wire them together, then test connectivity, </a:t>
            </a:r>
            <a:r>
              <a:rPr b="1" i="0" lang="en" sz="11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without touching hardware</a:t>
            </a:r>
            <a:r>
              <a:rPr b="0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. Useful for planning the physical lab layout before wiring anything</a:t>
            </a:r>
            <a:r>
              <a:rPr lang="en" sz="11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. Commonly used in industry to plan before execution.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1"/>
          <p:cNvSpPr/>
          <p:nvPr/>
        </p:nvSpPr>
        <p:spPr>
          <a:xfrm>
            <a:off x="342900" y="24003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rid-white.png" id="514" name="Google Shape;51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969" y="2498369"/>
            <a:ext cx="181052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1"/>
          <p:cNvSpPr/>
          <p:nvPr/>
        </p:nvSpPr>
        <p:spPr>
          <a:xfrm>
            <a:off x="342900" y="288036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Free to use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1"/>
          <p:cNvSpPr/>
          <p:nvPr/>
        </p:nvSpPr>
        <p:spPr>
          <a:xfrm>
            <a:off x="342900" y="3140964"/>
            <a:ext cx="270891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Available through a Cisco Networking Academy / Skills for All account, no cost.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1"/>
          <p:cNvSpPr/>
          <p:nvPr/>
        </p:nvSpPr>
        <p:spPr>
          <a:xfrm>
            <a:off x="3216402" y="24003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518" name="Google Shape;51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471" y="24983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31"/>
          <p:cNvSpPr/>
          <p:nvPr/>
        </p:nvSpPr>
        <p:spPr>
          <a:xfrm>
            <a:off x="3216402" y="288036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Simulation mode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1"/>
          <p:cNvSpPr/>
          <p:nvPr/>
        </p:nvSpPr>
        <p:spPr>
          <a:xfrm>
            <a:off x="3216402" y="3140964"/>
            <a:ext cx="270891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Watch packets move hop by hop, useful for seeing 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traffic will flow on your network.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1"/>
          <p:cNvSpPr/>
          <p:nvPr/>
        </p:nvSpPr>
        <p:spPr>
          <a:xfrm>
            <a:off x="6089904" y="24003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book-white.png" id="522" name="Google Shape;522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87973" y="24983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1"/>
          <p:cNvSpPr/>
          <p:nvPr/>
        </p:nvSpPr>
        <p:spPr>
          <a:xfrm>
            <a:off x="6089904" y="288036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Good for planning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6089904" y="3140964"/>
            <a:ext cx="270891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Good for catching issues before spending money on hardware.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TOOL INTRO: PACKET TRACER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3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APPLYING IT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Mapping the Range's network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2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a ping sweep of the blue subnet finds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2"/>
          <p:cNvSpPr/>
          <p:nvPr/>
        </p:nvSpPr>
        <p:spPr>
          <a:xfrm>
            <a:off x="342900" y="1440180"/>
            <a:ext cx="8455914" cy="332613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2"/>
          <p:cNvSpPr/>
          <p:nvPr/>
        </p:nvSpPr>
        <p:spPr>
          <a:xfrm>
            <a:off x="514350" y="1440180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IP ADDRESS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2"/>
          <p:cNvSpPr/>
          <p:nvPr/>
        </p:nvSpPr>
        <p:spPr>
          <a:xfrm>
            <a:off x="2263140" y="1440180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2"/>
          <p:cNvSpPr/>
          <p:nvPr/>
        </p:nvSpPr>
        <p:spPr>
          <a:xfrm>
            <a:off x="6035040" y="1440180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OS / DISTRO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2"/>
          <p:cNvSpPr/>
          <p:nvPr/>
        </p:nvSpPr>
        <p:spPr>
          <a:xfrm>
            <a:off x="342900" y="1772793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2"/>
          <p:cNvSpPr/>
          <p:nvPr/>
        </p:nvSpPr>
        <p:spPr>
          <a:xfrm>
            <a:off x="514350" y="1772793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2"/>
          <p:cNvSpPr/>
          <p:nvPr/>
        </p:nvSpPr>
        <p:spPr>
          <a:xfrm>
            <a:off x="2263140" y="1772793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DNS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2"/>
          <p:cNvSpPr/>
          <p:nvPr/>
        </p:nvSpPr>
        <p:spPr>
          <a:xfrm>
            <a:off x="6035040" y="1772793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Debian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2"/>
          <p:cNvSpPr/>
          <p:nvPr/>
        </p:nvSpPr>
        <p:spPr>
          <a:xfrm>
            <a:off x="342900" y="2105406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2"/>
          <p:cNvSpPr/>
          <p:nvPr/>
        </p:nvSpPr>
        <p:spPr>
          <a:xfrm>
            <a:off x="514350" y="2105406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2"/>
          <p:cNvSpPr/>
          <p:nvPr/>
        </p:nvSpPr>
        <p:spPr>
          <a:xfrm>
            <a:off x="2263140" y="2105406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Webserver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32"/>
          <p:cNvSpPr/>
          <p:nvPr/>
        </p:nvSpPr>
        <p:spPr>
          <a:xfrm>
            <a:off x="6035040" y="2105406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2"/>
          <p:cNvSpPr/>
          <p:nvPr/>
        </p:nvSpPr>
        <p:spPr>
          <a:xfrm>
            <a:off x="342900" y="2438019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32"/>
          <p:cNvSpPr/>
          <p:nvPr/>
        </p:nvSpPr>
        <p:spPr>
          <a:xfrm>
            <a:off x="514350" y="2438019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10.0.10.20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2"/>
          <p:cNvSpPr/>
          <p:nvPr/>
        </p:nvSpPr>
        <p:spPr>
          <a:xfrm>
            <a:off x="2263140" y="2438019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CentOS DB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2"/>
          <p:cNvSpPr/>
          <p:nvPr/>
        </p:nvSpPr>
        <p:spPr>
          <a:xfrm>
            <a:off x="6035040" y="2438019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CentOS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2"/>
          <p:cNvSpPr/>
          <p:nvPr/>
        </p:nvSpPr>
        <p:spPr>
          <a:xfrm>
            <a:off x="342900" y="2770632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32"/>
          <p:cNvSpPr/>
          <p:nvPr/>
        </p:nvSpPr>
        <p:spPr>
          <a:xfrm>
            <a:off x="514350" y="2770632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10.0.10.30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32"/>
          <p:cNvSpPr/>
          <p:nvPr/>
        </p:nvSpPr>
        <p:spPr>
          <a:xfrm>
            <a:off x="2263140" y="2770632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CentOS Samba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2"/>
          <p:cNvSpPr/>
          <p:nvPr/>
        </p:nvSpPr>
        <p:spPr>
          <a:xfrm>
            <a:off x="6035040" y="2770632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CentOS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2"/>
          <p:cNvSpPr/>
          <p:nvPr/>
        </p:nvSpPr>
        <p:spPr>
          <a:xfrm>
            <a:off x="342900" y="3103245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2"/>
          <p:cNvSpPr/>
          <p:nvPr/>
        </p:nvSpPr>
        <p:spPr>
          <a:xfrm>
            <a:off x="514350" y="3103245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10.0.10.40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2"/>
          <p:cNvSpPr/>
          <p:nvPr/>
        </p:nvSpPr>
        <p:spPr>
          <a:xfrm>
            <a:off x="2263140" y="3103245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Ubuntu Mail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32"/>
          <p:cNvSpPr/>
          <p:nvPr/>
        </p:nvSpPr>
        <p:spPr>
          <a:xfrm>
            <a:off x="6035040" y="3103245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2"/>
          <p:cNvSpPr/>
          <p:nvPr/>
        </p:nvSpPr>
        <p:spPr>
          <a:xfrm>
            <a:off x="342900" y="3435858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2"/>
          <p:cNvSpPr/>
          <p:nvPr/>
        </p:nvSpPr>
        <p:spPr>
          <a:xfrm>
            <a:off x="514350" y="3435858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10.0.10.50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2"/>
          <p:cNvSpPr/>
          <p:nvPr/>
        </p:nvSpPr>
        <p:spPr>
          <a:xfrm>
            <a:off x="2263140" y="3435858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Windows DB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32"/>
          <p:cNvSpPr/>
          <p:nvPr/>
        </p:nvSpPr>
        <p:spPr>
          <a:xfrm>
            <a:off x="6035040" y="3435858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32"/>
          <p:cNvSpPr/>
          <p:nvPr/>
        </p:nvSpPr>
        <p:spPr>
          <a:xfrm>
            <a:off x="342900" y="3768471"/>
            <a:ext cx="8455914" cy="332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2"/>
          <p:cNvSpPr/>
          <p:nvPr/>
        </p:nvSpPr>
        <p:spPr>
          <a:xfrm>
            <a:off x="514350" y="3768471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10.0.10.60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2"/>
          <p:cNvSpPr/>
          <p:nvPr/>
        </p:nvSpPr>
        <p:spPr>
          <a:xfrm>
            <a:off x="2263140" y="3768471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Windows AD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2"/>
          <p:cNvSpPr/>
          <p:nvPr/>
        </p:nvSpPr>
        <p:spPr>
          <a:xfrm>
            <a:off x="6035040" y="3768471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Server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2"/>
          <p:cNvSpPr/>
          <p:nvPr/>
        </p:nvSpPr>
        <p:spPr>
          <a:xfrm>
            <a:off x="342900" y="4101084"/>
            <a:ext cx="8455914" cy="332613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2"/>
          <p:cNvSpPr/>
          <p:nvPr/>
        </p:nvSpPr>
        <p:spPr>
          <a:xfrm>
            <a:off x="514350" y="4101084"/>
            <a:ext cx="192024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10.0.10.80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2"/>
          <p:cNvSpPr/>
          <p:nvPr/>
        </p:nvSpPr>
        <p:spPr>
          <a:xfrm>
            <a:off x="2263140" y="4101084"/>
            <a:ext cx="3771900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Blue 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32"/>
          <p:cNvSpPr/>
          <p:nvPr/>
        </p:nvSpPr>
        <p:spPr>
          <a:xfrm>
            <a:off x="6035040" y="4101084"/>
            <a:ext cx="2592324" cy="332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2"/>
          <p:cNvSpPr/>
          <p:nvPr/>
        </p:nvSpPr>
        <p:spPr>
          <a:xfrm>
            <a:off x="342900" y="4536567"/>
            <a:ext cx="82296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All inside 10.0.10.0/24, the blue subnet, one of three carved out of the Range's 10.0.0.0/16 VPC.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MAPPING THE RANGE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Connecting the club's lab network, Part 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33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Switches and cabling, before anything gets configured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3"/>
          <p:cNvSpPr/>
          <p:nvPr/>
        </p:nvSpPr>
        <p:spPr>
          <a:xfrm>
            <a:off x="342900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3"/>
          <p:cNvSpPr/>
          <p:nvPr/>
        </p:nvSpPr>
        <p:spPr>
          <a:xfrm>
            <a:off x="342900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3"/>
          <p:cNvSpPr/>
          <p:nvPr/>
        </p:nvSpPr>
        <p:spPr>
          <a:xfrm>
            <a:off x="342900" y="188595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Start with a diagram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3"/>
          <p:cNvSpPr/>
          <p:nvPr/>
        </p:nvSpPr>
        <p:spPr>
          <a:xfrm>
            <a:off x="342900" y="226314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Sketch it before 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implementing.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33"/>
          <p:cNvSpPr/>
          <p:nvPr/>
        </p:nvSpPr>
        <p:spPr>
          <a:xfrm>
            <a:off x="2455164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3"/>
          <p:cNvSpPr/>
          <p:nvPr/>
        </p:nvSpPr>
        <p:spPr>
          <a:xfrm>
            <a:off x="2455164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3"/>
          <p:cNvSpPr/>
          <p:nvPr/>
        </p:nvSpPr>
        <p:spPr>
          <a:xfrm>
            <a:off x="2455164" y="188595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Connect switches to switches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33"/>
          <p:cNvSpPr/>
          <p:nvPr/>
        </p:nvSpPr>
        <p:spPr>
          <a:xfrm>
            <a:off x="4567428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3"/>
          <p:cNvSpPr/>
          <p:nvPr/>
        </p:nvSpPr>
        <p:spPr>
          <a:xfrm>
            <a:off x="4567428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33"/>
          <p:cNvSpPr/>
          <p:nvPr/>
        </p:nvSpPr>
        <p:spPr>
          <a:xfrm>
            <a:off x="4567428" y="188595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Connect PCs to access ports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33"/>
          <p:cNvSpPr/>
          <p:nvPr/>
        </p:nvSpPr>
        <p:spPr>
          <a:xfrm>
            <a:off x="4567428" y="226314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Each lab machine gets its own por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 using </a:t>
            </a: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a straight-through Ethernet cable.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33"/>
          <p:cNvSpPr/>
          <p:nvPr/>
        </p:nvSpPr>
        <p:spPr>
          <a:xfrm>
            <a:off x="6679692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3"/>
          <p:cNvSpPr/>
          <p:nvPr/>
        </p:nvSpPr>
        <p:spPr>
          <a:xfrm>
            <a:off x="6679692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3"/>
          <p:cNvSpPr/>
          <p:nvPr/>
        </p:nvSpPr>
        <p:spPr>
          <a:xfrm>
            <a:off x="6679692" y="1885950"/>
            <a:ext cx="19888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Confirm link lights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3"/>
          <p:cNvSpPr/>
          <p:nvPr/>
        </p:nvSpPr>
        <p:spPr>
          <a:xfrm>
            <a:off x="6679692" y="2263140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solid or blinking light on both ends means Layer 1 is good</a:t>
            </a:r>
            <a:r>
              <a:rPr lang="en" sz="8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33"/>
          <p:cNvSpPr/>
          <p:nvPr/>
        </p:nvSpPr>
        <p:spPr>
          <a:xfrm>
            <a:off x="342900" y="3326130"/>
            <a:ext cx="8455914" cy="1028700"/>
          </a:xfrm>
          <a:prstGeom prst="roundRect">
            <a:avLst>
              <a:gd fmla="val 5333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33"/>
          <p:cNvSpPr/>
          <p:nvPr/>
        </p:nvSpPr>
        <p:spPr>
          <a:xfrm>
            <a:off x="548640" y="349758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gitbranch-white.png" id="599" name="Google Shape;5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709" y="359564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33"/>
          <p:cNvSpPr/>
          <p:nvPr/>
        </p:nvSpPr>
        <p:spPr>
          <a:xfrm>
            <a:off x="1062990" y="346329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simple topology to start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33"/>
          <p:cNvSpPr/>
          <p:nvPr/>
        </p:nvSpPr>
        <p:spPr>
          <a:xfrm>
            <a:off x="1062990" y="3717036"/>
            <a:ext cx="72694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One core switch, uplinked to two or three access switches, each access switch feeding a handful of lab PCs. No routing needed yet, just Layer 2 end to end.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3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PHYSICAL LAB NETWORK, PART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Connecting the club's lab network, Part 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4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Assigning addresses and proving the physical path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4"/>
          <p:cNvSpPr/>
          <p:nvPr/>
        </p:nvSpPr>
        <p:spPr>
          <a:xfrm>
            <a:off x="342900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34"/>
          <p:cNvSpPr/>
          <p:nvPr/>
        </p:nvSpPr>
        <p:spPr>
          <a:xfrm>
            <a:off x="342900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4"/>
          <p:cNvSpPr/>
          <p:nvPr/>
        </p:nvSpPr>
        <p:spPr>
          <a:xfrm>
            <a:off x="342900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Assign static IPs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4"/>
          <p:cNvSpPr/>
          <p:nvPr/>
        </p:nvSpPr>
        <p:spPr>
          <a:xfrm>
            <a:off x="342900" y="2036826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Pick a private range for the lab, e.g. 192.168.50.0/24, and give each machine an address by hand.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4"/>
          <p:cNvSpPr/>
          <p:nvPr/>
        </p:nvSpPr>
        <p:spPr>
          <a:xfrm>
            <a:off x="3216402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34"/>
          <p:cNvSpPr/>
          <p:nvPr/>
        </p:nvSpPr>
        <p:spPr>
          <a:xfrm>
            <a:off x="3216402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4"/>
          <p:cNvSpPr/>
          <p:nvPr/>
        </p:nvSpPr>
        <p:spPr>
          <a:xfrm>
            <a:off x="3216402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Verify with ping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4"/>
          <p:cNvSpPr/>
          <p:nvPr/>
        </p:nvSpPr>
        <p:spPr>
          <a:xfrm>
            <a:off x="3216402" y="2036826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ping between two machines confirms Layer 3 works end to end.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4"/>
          <p:cNvSpPr/>
          <p:nvPr/>
        </p:nvSpPr>
        <p:spPr>
          <a:xfrm>
            <a:off x="6089904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4"/>
          <p:cNvSpPr/>
          <p:nvPr/>
        </p:nvSpPr>
        <p:spPr>
          <a:xfrm>
            <a:off x="6089904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4"/>
          <p:cNvSpPr/>
          <p:nvPr/>
        </p:nvSpPr>
        <p:spPr>
          <a:xfrm>
            <a:off x="6089904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Trace the physical path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4"/>
          <p:cNvSpPr/>
          <p:nvPr/>
        </p:nvSpPr>
        <p:spPr>
          <a:xfrm>
            <a:off x="6089904" y="2036826"/>
            <a:ext cx="270891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Follow each cable by hand, PC to switch port to uplink. Label anything that isn't labeled yet.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4"/>
          <p:cNvSpPr/>
          <p:nvPr/>
        </p:nvSpPr>
        <p:spPr>
          <a:xfrm>
            <a:off x="342900" y="2629913"/>
            <a:ext cx="8455800" cy="1371600"/>
          </a:xfrm>
          <a:prstGeom prst="roundRect">
            <a:avLst>
              <a:gd fmla="val 30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4"/>
          <p:cNvSpPr/>
          <p:nvPr/>
        </p:nvSpPr>
        <p:spPr>
          <a:xfrm>
            <a:off x="493776" y="2780789"/>
            <a:ext cx="96000" cy="96000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4"/>
          <p:cNvSpPr/>
          <p:nvPr/>
        </p:nvSpPr>
        <p:spPr>
          <a:xfrm>
            <a:off x="685800" y="2780789"/>
            <a:ext cx="96000" cy="96000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4"/>
          <p:cNvSpPr/>
          <p:nvPr/>
        </p:nvSpPr>
        <p:spPr>
          <a:xfrm>
            <a:off x="877824" y="2780789"/>
            <a:ext cx="96000" cy="96000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4"/>
          <p:cNvSpPr/>
          <p:nvPr/>
        </p:nvSpPr>
        <p:spPr>
          <a:xfrm>
            <a:off x="493776" y="2972813"/>
            <a:ext cx="81543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ip addr add 192.168.50.10/24 dev eth0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ip link set eth0 up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ping 192.168.50.11</a:t>
            </a:r>
            <a:b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BFA87C"/>
                </a:solidFill>
                <a:latin typeface="Consolas"/>
                <a:ea typeface="Consolas"/>
                <a:cs typeface="Consolas"/>
                <a:sym typeface="Consolas"/>
              </a:rPr>
              <a:t>traceroute 192.168.50.11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4"/>
          <p:cNvSpPr/>
          <p:nvPr/>
        </p:nvSpPr>
        <p:spPr>
          <a:xfrm>
            <a:off x="342900" y="4104383"/>
            <a:ext cx="8229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traceroute won't show intermediate hops on a flat Layer 2 network. This is expected and confirms there's no router in between.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PHYSICAL LAB NETWORK, PART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3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exercises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35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Four </a:t>
            </a: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demos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35"/>
          <p:cNvSpPr/>
          <p:nvPr/>
        </p:nvSpPr>
        <p:spPr>
          <a:xfrm>
            <a:off x="342900" y="147447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5"/>
          <p:cNvSpPr/>
          <p:nvPr/>
        </p:nvSpPr>
        <p:spPr>
          <a:xfrm>
            <a:off x="548640" y="166306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35"/>
          <p:cNvSpPr/>
          <p:nvPr/>
        </p:nvSpPr>
        <p:spPr>
          <a:xfrm>
            <a:off x="548640" y="166306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35"/>
          <p:cNvSpPr/>
          <p:nvPr/>
        </p:nvSpPr>
        <p:spPr>
          <a:xfrm>
            <a:off x="1097280" y="157734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Scan the blue subnet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p35"/>
          <p:cNvSpPr/>
          <p:nvPr/>
        </p:nvSpPr>
        <p:spPr>
          <a:xfrm>
            <a:off x="1097280" y="185166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Run an nmap ping sweep against 10.0.10.0/24 and list every live host you find.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5"/>
          <p:cNvSpPr/>
          <p:nvPr/>
        </p:nvSpPr>
        <p:spPr>
          <a:xfrm>
            <a:off x="342900" y="229743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5"/>
          <p:cNvSpPr/>
          <p:nvPr/>
        </p:nvSpPr>
        <p:spPr>
          <a:xfrm>
            <a:off x="548640" y="248602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5"/>
          <p:cNvSpPr/>
          <p:nvPr/>
        </p:nvSpPr>
        <p:spPr>
          <a:xfrm>
            <a:off x="548640" y="248602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5"/>
          <p:cNvSpPr/>
          <p:nvPr/>
        </p:nvSpPr>
        <p:spPr>
          <a:xfrm>
            <a:off x="1097280" y="240030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Capture and identify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35"/>
          <p:cNvSpPr/>
          <p:nvPr/>
        </p:nvSpPr>
        <p:spPr>
          <a:xfrm>
            <a:off x="1097280" y="267462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Start a Wireshark capture, generate some traffic, and find it in the capture.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35"/>
          <p:cNvSpPr/>
          <p:nvPr/>
        </p:nvSpPr>
        <p:spPr>
          <a:xfrm>
            <a:off x="342900" y="312039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5"/>
          <p:cNvSpPr/>
          <p:nvPr/>
        </p:nvSpPr>
        <p:spPr>
          <a:xfrm>
            <a:off x="548640" y="330898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5"/>
          <p:cNvSpPr/>
          <p:nvPr/>
        </p:nvSpPr>
        <p:spPr>
          <a:xfrm>
            <a:off x="548640" y="330898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5"/>
          <p:cNvSpPr/>
          <p:nvPr/>
        </p:nvSpPr>
        <p:spPr>
          <a:xfrm>
            <a:off x="1097280" y="322326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Subnet math, by hand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5"/>
          <p:cNvSpPr/>
          <p:nvPr/>
        </p:nvSpPr>
        <p:spPr>
          <a:xfrm>
            <a:off x="1097280" y="349758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Given an IP and a CIDR, work out the network, broadcast, and usable range.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35"/>
          <p:cNvSpPr/>
          <p:nvPr/>
        </p:nvSpPr>
        <p:spPr>
          <a:xfrm>
            <a:off x="342900" y="394335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35"/>
          <p:cNvSpPr/>
          <p:nvPr/>
        </p:nvSpPr>
        <p:spPr>
          <a:xfrm>
            <a:off x="548640" y="413194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5"/>
          <p:cNvSpPr/>
          <p:nvPr/>
        </p:nvSpPr>
        <p:spPr>
          <a:xfrm>
            <a:off x="548640" y="413194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5"/>
          <p:cNvSpPr/>
          <p:nvPr/>
        </p:nvSpPr>
        <p:spPr>
          <a:xfrm>
            <a:off x="1097280" y="404622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Build it in Packet Tracer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35"/>
          <p:cNvSpPr/>
          <p:nvPr/>
        </p:nvSpPr>
        <p:spPr>
          <a:xfrm>
            <a:off x="1097280" y="432054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Recreate tonight's physical lab layout as a topology, bonus: make it route.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3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TONIGHT'S EXERCISES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7268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1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3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Scan the blue subnet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3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Find every live host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36"/>
          <p:cNvSpPr/>
          <p:nvPr/>
        </p:nvSpPr>
        <p:spPr>
          <a:xfrm>
            <a:off x="342900" y="140589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36"/>
          <p:cNvSpPr/>
          <p:nvPr/>
        </p:nvSpPr>
        <p:spPr>
          <a:xfrm>
            <a:off x="342900" y="140589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6"/>
          <p:cNvSpPr/>
          <p:nvPr/>
        </p:nvSpPr>
        <p:spPr>
          <a:xfrm>
            <a:off x="754380" y="1385316"/>
            <a:ext cx="24688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Connect to the Range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36"/>
          <p:cNvSpPr/>
          <p:nvPr/>
        </p:nvSpPr>
        <p:spPr>
          <a:xfrm>
            <a:off x="342900" y="183108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36"/>
          <p:cNvSpPr/>
          <p:nvPr/>
        </p:nvSpPr>
        <p:spPr>
          <a:xfrm>
            <a:off x="342900" y="183108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6"/>
          <p:cNvSpPr/>
          <p:nvPr/>
        </p:nvSpPr>
        <p:spPr>
          <a:xfrm>
            <a:off x="754380" y="1810512"/>
            <a:ext cx="24688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Run a ping sweep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36"/>
          <p:cNvSpPr/>
          <p:nvPr/>
        </p:nvSpPr>
        <p:spPr>
          <a:xfrm>
            <a:off x="3326130" y="1810512"/>
            <a:ext cx="545211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nmap -sn 10.0.10.0/24</a:t>
            </a:r>
            <a:endParaRPr b="0" i="0" sz="9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36"/>
          <p:cNvSpPr/>
          <p:nvPr/>
        </p:nvSpPr>
        <p:spPr>
          <a:xfrm>
            <a:off x="342900" y="225628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6"/>
          <p:cNvSpPr/>
          <p:nvPr/>
        </p:nvSpPr>
        <p:spPr>
          <a:xfrm>
            <a:off x="342900" y="225628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36"/>
          <p:cNvSpPr/>
          <p:nvPr/>
        </p:nvSpPr>
        <p:spPr>
          <a:xfrm>
            <a:off x="754380" y="2235708"/>
            <a:ext cx="24688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Record what you find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36"/>
          <p:cNvSpPr/>
          <p:nvPr/>
        </p:nvSpPr>
        <p:spPr>
          <a:xfrm>
            <a:off x="3326130" y="2235708"/>
            <a:ext cx="545211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Hostname and IP for every host that responds.</a:t>
            </a:r>
            <a:endParaRPr b="0" i="0" sz="9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36"/>
          <p:cNvSpPr/>
          <p:nvPr/>
        </p:nvSpPr>
        <p:spPr>
          <a:xfrm>
            <a:off x="342900" y="268147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36"/>
          <p:cNvSpPr/>
          <p:nvPr/>
        </p:nvSpPr>
        <p:spPr>
          <a:xfrm>
            <a:off x="342900" y="268147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36"/>
          <p:cNvSpPr/>
          <p:nvPr/>
        </p:nvSpPr>
        <p:spPr>
          <a:xfrm>
            <a:off x="754380" y="2660904"/>
            <a:ext cx="246888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Scan one host's ports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36"/>
          <p:cNvSpPr/>
          <p:nvPr/>
        </p:nvSpPr>
        <p:spPr>
          <a:xfrm>
            <a:off x="3326130" y="2660904"/>
            <a:ext cx="545211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chemeClr val="lt2"/>
                </a:solidFill>
                <a:latin typeface="Consolas"/>
                <a:ea typeface="Consolas"/>
                <a:cs typeface="Consolas"/>
                <a:sym typeface="Consolas"/>
              </a:rPr>
              <a:t>nmap -p- 10.0.10.5</a:t>
            </a:r>
            <a:endParaRPr b="0" i="0" sz="9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36"/>
          <p:cNvSpPr/>
          <p:nvPr/>
        </p:nvSpPr>
        <p:spPr>
          <a:xfrm>
            <a:off x="342900" y="3257550"/>
            <a:ext cx="8455914" cy="1200150"/>
          </a:xfrm>
          <a:prstGeom prst="roundRect">
            <a:avLst>
              <a:gd fmla="val 3429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36"/>
          <p:cNvSpPr/>
          <p:nvPr/>
        </p:nvSpPr>
        <p:spPr>
          <a:xfrm>
            <a:off x="493776" y="340842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36"/>
          <p:cNvSpPr/>
          <p:nvPr/>
        </p:nvSpPr>
        <p:spPr>
          <a:xfrm>
            <a:off x="685800" y="340842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6"/>
          <p:cNvSpPr/>
          <p:nvPr/>
        </p:nvSpPr>
        <p:spPr>
          <a:xfrm>
            <a:off x="877824" y="340842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6"/>
          <p:cNvSpPr/>
          <p:nvPr/>
        </p:nvSpPr>
        <p:spPr>
          <a:xfrm>
            <a:off x="493776" y="3600450"/>
            <a:ext cx="8154162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Nmap scan report for 10.0.10.5</a:t>
            </a:r>
            <a:b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Host is up (0.0012s latency).</a:t>
            </a:r>
            <a:b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Nmap scan report for 10.0.10.10</a:t>
            </a:r>
            <a:b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Host is up (0.0009s latency).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3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3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3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Capture and identify a protocol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3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Watch your own traffic leave the machine and come back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37"/>
          <p:cNvSpPr/>
          <p:nvPr/>
        </p:nvSpPr>
        <p:spPr>
          <a:xfrm>
            <a:off x="342900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37"/>
          <p:cNvSpPr/>
          <p:nvPr/>
        </p:nvSpPr>
        <p:spPr>
          <a:xfrm>
            <a:off x="342900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37"/>
          <p:cNvSpPr/>
          <p:nvPr/>
        </p:nvSpPr>
        <p:spPr>
          <a:xfrm>
            <a:off x="342900" y="188595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Start a capture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37"/>
          <p:cNvSpPr/>
          <p:nvPr/>
        </p:nvSpPr>
        <p:spPr>
          <a:xfrm>
            <a:off x="342900" y="213969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Pick your active interface in Wireshark and start capturing.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37"/>
          <p:cNvSpPr/>
          <p:nvPr/>
        </p:nvSpPr>
        <p:spPr>
          <a:xfrm>
            <a:off x="2455164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37"/>
          <p:cNvSpPr/>
          <p:nvPr/>
        </p:nvSpPr>
        <p:spPr>
          <a:xfrm>
            <a:off x="2455164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37"/>
          <p:cNvSpPr/>
          <p:nvPr/>
        </p:nvSpPr>
        <p:spPr>
          <a:xfrm>
            <a:off x="2455164" y="188595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Generate traffic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37"/>
          <p:cNvSpPr/>
          <p:nvPr/>
        </p:nvSpPr>
        <p:spPr>
          <a:xfrm>
            <a:off x="2455164" y="213969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ssh into a Range host, or just ping one, from another terminal.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37"/>
          <p:cNvSpPr/>
          <p:nvPr/>
        </p:nvSpPr>
        <p:spPr>
          <a:xfrm>
            <a:off x="4567428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7"/>
          <p:cNvSpPr/>
          <p:nvPr/>
        </p:nvSpPr>
        <p:spPr>
          <a:xfrm>
            <a:off x="4567428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37"/>
          <p:cNvSpPr/>
          <p:nvPr/>
        </p:nvSpPr>
        <p:spPr>
          <a:xfrm>
            <a:off x="4567428" y="188595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Stop and filter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37"/>
          <p:cNvSpPr/>
          <p:nvPr/>
        </p:nvSpPr>
        <p:spPr>
          <a:xfrm>
            <a:off x="4567428" y="213969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Apply tcp.port==22 or icmp to isolate what you just generated.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37"/>
          <p:cNvSpPr/>
          <p:nvPr/>
        </p:nvSpPr>
        <p:spPr>
          <a:xfrm>
            <a:off x="6679692" y="144018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7"/>
          <p:cNvSpPr/>
          <p:nvPr/>
        </p:nvSpPr>
        <p:spPr>
          <a:xfrm>
            <a:off x="6679692" y="144018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37"/>
          <p:cNvSpPr/>
          <p:nvPr/>
        </p:nvSpPr>
        <p:spPr>
          <a:xfrm>
            <a:off x="6679692" y="188595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Find the handshake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37"/>
          <p:cNvSpPr/>
          <p:nvPr/>
        </p:nvSpPr>
        <p:spPr>
          <a:xfrm>
            <a:off x="6679692" y="213969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Locate the SYN, SYN-ACK, ACK sequence that opens the TCP connection.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37"/>
          <p:cNvSpPr/>
          <p:nvPr/>
        </p:nvSpPr>
        <p:spPr>
          <a:xfrm>
            <a:off x="342900" y="3257550"/>
            <a:ext cx="8455914" cy="1200150"/>
          </a:xfrm>
          <a:prstGeom prst="roundRect">
            <a:avLst>
              <a:gd fmla="val 457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7"/>
          <p:cNvSpPr/>
          <p:nvPr/>
        </p:nvSpPr>
        <p:spPr>
          <a:xfrm>
            <a:off x="582930" y="3394710"/>
            <a:ext cx="54864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WHAT SUCCESS LOOKS LIKE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7"/>
          <p:cNvSpPr/>
          <p:nvPr/>
        </p:nvSpPr>
        <p:spPr>
          <a:xfrm>
            <a:off x="582930" y="3634740"/>
            <a:ext cx="795528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Three packets in a row: your machine's SYN, the target's SYN-ACK, and your machine's final ACK, all before any actual SSH data moves. The same handshake TCP uses everywhere, not just SSH.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3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3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3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Subnet math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38"/>
          <p:cNvSpPr/>
          <p:nvPr/>
        </p:nvSpPr>
        <p:spPr>
          <a:xfrm>
            <a:off x="342900" y="1371600"/>
            <a:ext cx="8455914" cy="754380"/>
          </a:xfrm>
          <a:prstGeom prst="roundRect">
            <a:avLst>
              <a:gd fmla="val 7273" name="adj"/>
            </a:avLst>
          </a:prstGeom>
          <a:solidFill>
            <a:srgbClr val="0F121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8"/>
          <p:cNvSpPr/>
          <p:nvPr/>
        </p:nvSpPr>
        <p:spPr>
          <a:xfrm>
            <a:off x="548640" y="1371600"/>
            <a:ext cx="205740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GIVEN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38"/>
          <p:cNvSpPr/>
          <p:nvPr/>
        </p:nvSpPr>
        <p:spPr>
          <a:xfrm>
            <a:off x="1577340" y="1371600"/>
            <a:ext cx="342900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2000"/>
              <a:buFont typeface="Consolas"/>
              <a:buNone/>
            </a:pPr>
            <a:r>
              <a:rPr b="1" i="0" lang="en" sz="2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172.16.40.0/22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38"/>
          <p:cNvSpPr/>
          <p:nvPr/>
        </p:nvSpPr>
        <p:spPr>
          <a:xfrm>
            <a:off x="548640" y="2331720"/>
            <a:ext cx="24003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Subnet mask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2" name="Google Shape;732;p38"/>
          <p:cNvCxnSpPr/>
          <p:nvPr/>
        </p:nvCxnSpPr>
        <p:spPr>
          <a:xfrm>
            <a:off x="3086100" y="2520315"/>
            <a:ext cx="5143500" cy="0"/>
          </a:xfrm>
          <a:prstGeom prst="straightConnector1">
            <a:avLst/>
          </a:prstGeom>
          <a:noFill/>
          <a:ln cap="flat" cmpd="sng" w="12700">
            <a:solidFill>
              <a:srgbClr val="44474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33" name="Google Shape;733;p38"/>
          <p:cNvSpPr/>
          <p:nvPr/>
        </p:nvSpPr>
        <p:spPr>
          <a:xfrm>
            <a:off x="548640" y="2708910"/>
            <a:ext cx="24003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Network address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4" name="Google Shape;734;p38"/>
          <p:cNvCxnSpPr/>
          <p:nvPr/>
        </p:nvCxnSpPr>
        <p:spPr>
          <a:xfrm>
            <a:off x="3086100" y="2897505"/>
            <a:ext cx="5143500" cy="0"/>
          </a:xfrm>
          <a:prstGeom prst="straightConnector1">
            <a:avLst/>
          </a:prstGeom>
          <a:noFill/>
          <a:ln cap="flat" cmpd="sng" w="12700">
            <a:solidFill>
              <a:srgbClr val="44474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35" name="Google Shape;735;p38"/>
          <p:cNvSpPr/>
          <p:nvPr/>
        </p:nvSpPr>
        <p:spPr>
          <a:xfrm>
            <a:off x="548640" y="3086100"/>
            <a:ext cx="24003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Broadcast address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6" name="Google Shape;736;p38"/>
          <p:cNvCxnSpPr/>
          <p:nvPr/>
        </p:nvCxnSpPr>
        <p:spPr>
          <a:xfrm>
            <a:off x="3086100" y="3274695"/>
            <a:ext cx="5143500" cy="0"/>
          </a:xfrm>
          <a:prstGeom prst="straightConnector1">
            <a:avLst/>
          </a:prstGeom>
          <a:noFill/>
          <a:ln cap="flat" cmpd="sng" w="12700">
            <a:solidFill>
              <a:srgbClr val="44474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37" name="Google Shape;737;p38"/>
          <p:cNvSpPr/>
          <p:nvPr/>
        </p:nvSpPr>
        <p:spPr>
          <a:xfrm>
            <a:off x="548640" y="3463290"/>
            <a:ext cx="24003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Usable host range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8" name="Google Shape;738;p38"/>
          <p:cNvCxnSpPr/>
          <p:nvPr/>
        </p:nvCxnSpPr>
        <p:spPr>
          <a:xfrm>
            <a:off x="3086100" y="3651885"/>
            <a:ext cx="5143500" cy="0"/>
          </a:xfrm>
          <a:prstGeom prst="straightConnector1">
            <a:avLst/>
          </a:prstGeom>
          <a:noFill/>
          <a:ln cap="flat" cmpd="sng" w="12700">
            <a:solidFill>
              <a:srgbClr val="44474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39" name="Google Shape;739;p38"/>
          <p:cNvSpPr/>
          <p:nvPr/>
        </p:nvSpPr>
        <p:spPr>
          <a:xfrm>
            <a:off x="548640" y="3840480"/>
            <a:ext cx="240030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Total usable hosts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40" name="Google Shape;740;p38"/>
          <p:cNvCxnSpPr/>
          <p:nvPr/>
        </p:nvCxnSpPr>
        <p:spPr>
          <a:xfrm>
            <a:off x="3086100" y="4029075"/>
            <a:ext cx="5143500" cy="0"/>
          </a:xfrm>
          <a:prstGeom prst="straightConnector1">
            <a:avLst/>
          </a:prstGeom>
          <a:noFill/>
          <a:ln cap="flat" cmpd="sng" w="12700">
            <a:solidFill>
              <a:srgbClr val="444744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41" name="Google Shape;741;p38"/>
          <p:cNvSpPr/>
          <p:nvPr/>
        </p:nvSpPr>
        <p:spPr>
          <a:xfrm>
            <a:off x="342900" y="4389120"/>
            <a:ext cx="7543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Work it out on paper, then compare answers as a group.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3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3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3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Build it in Packet Tracer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39"/>
          <p:cNvSpPr/>
          <p:nvPr/>
        </p:nvSpPr>
        <p:spPr>
          <a:xfrm>
            <a:off x="342900" y="137160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9"/>
          <p:cNvSpPr/>
          <p:nvPr/>
        </p:nvSpPr>
        <p:spPr>
          <a:xfrm>
            <a:off x="342900" y="137160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39"/>
          <p:cNvSpPr/>
          <p:nvPr/>
        </p:nvSpPr>
        <p:spPr>
          <a:xfrm>
            <a:off x="754380" y="1351026"/>
            <a:ext cx="24003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Place the devices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39"/>
          <p:cNvSpPr/>
          <p:nvPr/>
        </p:nvSpPr>
        <p:spPr>
          <a:xfrm>
            <a:off x="3257550" y="1351026"/>
            <a:ext cx="54178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Drag two PCs, one switch, and one router onto the canvas.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39"/>
          <p:cNvSpPr/>
          <p:nvPr/>
        </p:nvSpPr>
        <p:spPr>
          <a:xfrm>
            <a:off x="342900" y="1769364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39"/>
          <p:cNvSpPr/>
          <p:nvPr/>
        </p:nvSpPr>
        <p:spPr>
          <a:xfrm>
            <a:off x="342900" y="1769364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39"/>
          <p:cNvSpPr/>
          <p:nvPr/>
        </p:nvSpPr>
        <p:spPr>
          <a:xfrm>
            <a:off x="754380" y="1748790"/>
            <a:ext cx="24003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Cable it up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39"/>
          <p:cNvSpPr/>
          <p:nvPr/>
        </p:nvSpPr>
        <p:spPr>
          <a:xfrm>
            <a:off x="3257550" y="1748790"/>
            <a:ext cx="54178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Copper straight-through from each PC to the switch, switch to the router's LAN port.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39"/>
          <p:cNvSpPr/>
          <p:nvPr/>
        </p:nvSpPr>
        <p:spPr>
          <a:xfrm>
            <a:off x="342900" y="216712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39"/>
          <p:cNvSpPr/>
          <p:nvPr/>
        </p:nvSpPr>
        <p:spPr>
          <a:xfrm>
            <a:off x="342900" y="216712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39"/>
          <p:cNvSpPr/>
          <p:nvPr/>
        </p:nvSpPr>
        <p:spPr>
          <a:xfrm>
            <a:off x="754380" y="2146554"/>
            <a:ext cx="24003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Assign IP addresses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39"/>
          <p:cNvSpPr/>
          <p:nvPr/>
        </p:nvSpPr>
        <p:spPr>
          <a:xfrm>
            <a:off x="3257550" y="2146554"/>
            <a:ext cx="54178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Same subnet for both PCs and the router's LAN interface, e.g. 10.0.10.0/24.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39"/>
          <p:cNvSpPr/>
          <p:nvPr/>
        </p:nvSpPr>
        <p:spPr>
          <a:xfrm>
            <a:off x="342900" y="256489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39"/>
          <p:cNvSpPr/>
          <p:nvPr/>
        </p:nvSpPr>
        <p:spPr>
          <a:xfrm>
            <a:off x="342900" y="256489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39"/>
          <p:cNvSpPr/>
          <p:nvPr/>
        </p:nvSpPr>
        <p:spPr>
          <a:xfrm>
            <a:off x="754380" y="2544318"/>
            <a:ext cx="24003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Test in Realtime mode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39"/>
          <p:cNvSpPr/>
          <p:nvPr/>
        </p:nvSpPr>
        <p:spPr>
          <a:xfrm>
            <a:off x="3257550" y="2544318"/>
            <a:ext cx="54178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Open a PC's Command Prompt and ping the other PC, then ping the router.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39"/>
          <p:cNvSpPr/>
          <p:nvPr/>
        </p:nvSpPr>
        <p:spPr>
          <a:xfrm>
            <a:off x="342900" y="296265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9"/>
          <p:cNvSpPr/>
          <p:nvPr/>
        </p:nvSpPr>
        <p:spPr>
          <a:xfrm>
            <a:off x="342900" y="296265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39"/>
          <p:cNvSpPr/>
          <p:nvPr/>
        </p:nvSpPr>
        <p:spPr>
          <a:xfrm>
            <a:off x="754380" y="2942082"/>
            <a:ext cx="24003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Switch to Simulation mode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9"/>
          <p:cNvSpPr/>
          <p:nvPr/>
        </p:nvSpPr>
        <p:spPr>
          <a:xfrm>
            <a:off x="3257550" y="2942082"/>
            <a:ext cx="541782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Re-run the ping and watch the packet hop from PC to switch to PC.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9"/>
          <p:cNvSpPr/>
          <p:nvPr/>
        </p:nvSpPr>
        <p:spPr>
          <a:xfrm>
            <a:off x="342900" y="3669030"/>
            <a:ext cx="8455914" cy="788670"/>
          </a:xfrm>
          <a:prstGeom prst="roundRect">
            <a:avLst>
              <a:gd fmla="val 6957" name="adj"/>
            </a:avLst>
          </a:prstGeom>
          <a:solidFill>
            <a:srgbClr val="0F121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9"/>
          <p:cNvSpPr/>
          <p:nvPr/>
        </p:nvSpPr>
        <p:spPr>
          <a:xfrm>
            <a:off x="548640" y="3669030"/>
            <a:ext cx="1371600" cy="788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800"/>
              <a:buFont typeface="Calibri"/>
              <a:buNone/>
            </a:pPr>
            <a:r>
              <a:rPr b="1" i="0" lang="en" sz="8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BONUS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39"/>
          <p:cNvSpPr/>
          <p:nvPr/>
        </p:nvSpPr>
        <p:spPr>
          <a:xfrm>
            <a:off x="1645920" y="3669030"/>
            <a:ext cx="6995160" cy="788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43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Add a second switch and a second pair of PCs on a different subnet, then configure the router to route between them. If PCs on both sides can ping each other, it works.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3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4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3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4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4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40"/>
          <p:cNvSpPr/>
          <p:nvPr/>
        </p:nvSpPr>
        <p:spPr>
          <a:xfrm>
            <a:off x="34290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ISO/IEC 7498-1: The OSI reference model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40"/>
          <p:cNvSpPr/>
          <p:nvPr/>
        </p:nvSpPr>
        <p:spPr>
          <a:xfrm>
            <a:off x="34290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iso.org/standard/20269.html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40"/>
          <p:cNvSpPr/>
          <p:nvPr/>
        </p:nvSpPr>
        <p:spPr>
          <a:xfrm>
            <a:off x="4663440" y="137160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1122: Requirements for Internet Hosts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40"/>
          <p:cNvSpPr/>
          <p:nvPr/>
        </p:nvSpPr>
        <p:spPr>
          <a:xfrm>
            <a:off x="4663440" y="164592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rfc-editor.org/rfc/rfc1122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40"/>
          <p:cNvSpPr/>
          <p:nvPr/>
        </p:nvSpPr>
        <p:spPr>
          <a:xfrm>
            <a:off x="342900" y="194081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791: Internet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40"/>
          <p:cNvSpPr/>
          <p:nvPr/>
        </p:nvSpPr>
        <p:spPr>
          <a:xfrm>
            <a:off x="342900" y="221513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rfc-editor.org/rfc/rfc791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0"/>
          <p:cNvSpPr/>
          <p:nvPr/>
        </p:nvSpPr>
        <p:spPr>
          <a:xfrm>
            <a:off x="4663440" y="1940814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1918: Private address space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40"/>
          <p:cNvSpPr/>
          <p:nvPr/>
        </p:nvSpPr>
        <p:spPr>
          <a:xfrm>
            <a:off x="4663440" y="2215134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rfc-editor.org/rfc/rfc1918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0"/>
          <p:cNvSpPr/>
          <p:nvPr/>
        </p:nvSpPr>
        <p:spPr>
          <a:xfrm>
            <a:off x="342900" y="251002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792: Internet Control Message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40"/>
          <p:cNvSpPr/>
          <p:nvPr/>
        </p:nvSpPr>
        <p:spPr>
          <a:xfrm>
            <a:off x="342900" y="278434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rfc-editor.org/rfc/rfc792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40"/>
          <p:cNvSpPr/>
          <p:nvPr/>
        </p:nvSpPr>
        <p:spPr>
          <a:xfrm>
            <a:off x="4663440" y="2510028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nmap: reference guide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40"/>
          <p:cNvSpPr/>
          <p:nvPr/>
        </p:nvSpPr>
        <p:spPr>
          <a:xfrm>
            <a:off x="4663440" y="2784348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nmap.org/book/man.html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40"/>
          <p:cNvSpPr/>
          <p:nvPr/>
        </p:nvSpPr>
        <p:spPr>
          <a:xfrm>
            <a:off x="342900" y="307924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Netcat (nc): man page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40"/>
          <p:cNvSpPr/>
          <p:nvPr/>
        </p:nvSpPr>
        <p:spPr>
          <a:xfrm>
            <a:off x="342900" y="335356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man.openbsd.org/nc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40"/>
          <p:cNvSpPr/>
          <p:nvPr/>
        </p:nvSpPr>
        <p:spPr>
          <a:xfrm>
            <a:off x="4663440" y="3079242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curl: everything curl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40"/>
          <p:cNvSpPr/>
          <p:nvPr/>
        </p:nvSpPr>
        <p:spPr>
          <a:xfrm>
            <a:off x="4663440" y="3353562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everything.curl.dev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40"/>
          <p:cNvSpPr/>
          <p:nvPr/>
        </p:nvSpPr>
        <p:spPr>
          <a:xfrm>
            <a:off x="342900" y="364845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Wireshark: user's guide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40"/>
          <p:cNvSpPr/>
          <p:nvPr/>
        </p:nvSpPr>
        <p:spPr>
          <a:xfrm>
            <a:off x="342900" y="392277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wireshark.org/docs/wsug_html_chunked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40"/>
          <p:cNvSpPr/>
          <p:nvPr/>
        </p:nvSpPr>
        <p:spPr>
          <a:xfrm>
            <a:off x="4663440" y="3648456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Cisco Packet Tracer, Skills for All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40"/>
          <p:cNvSpPr/>
          <p:nvPr/>
        </p:nvSpPr>
        <p:spPr>
          <a:xfrm>
            <a:off x="4663440" y="3922776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skillsforall.com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40"/>
          <p:cNvSpPr/>
          <p:nvPr/>
        </p:nvSpPr>
        <p:spPr>
          <a:xfrm>
            <a:off x="342900" y="42176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ATT&amp;CK: Network Service Discovery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40"/>
          <p:cNvSpPr/>
          <p:nvPr/>
        </p:nvSpPr>
        <p:spPr>
          <a:xfrm>
            <a:off x="342900" y="44919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attack.mitre.org/techniques/T1046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4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4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41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41"/>
          <p:cNvSpPr/>
          <p:nvPr/>
        </p:nvSpPr>
        <p:spPr>
          <a:xfrm>
            <a:off x="377190" y="1337310"/>
            <a:ext cx="843534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mbria"/>
              <a:buNone/>
            </a:pPr>
            <a:r>
              <a:rPr b="1" i="0" lang="en" sz="2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Tuesday: Operating System Permissions &amp; Access Control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41"/>
          <p:cNvSpPr/>
          <p:nvPr/>
        </p:nvSpPr>
        <p:spPr>
          <a:xfrm>
            <a:off x="377190" y="1954530"/>
            <a:ext cx="7406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how a packet finds its way to a host. Next up: what happens once it gets there, user accounts, groups, and who's allowed to do what.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41"/>
          <p:cNvSpPr/>
          <p:nvPr/>
        </p:nvSpPr>
        <p:spPr>
          <a:xfrm>
            <a:off x="377190" y="281178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map-white.png" id="816" name="Google Shape;8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88666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41"/>
          <p:cNvSpPr/>
          <p:nvPr/>
        </p:nvSpPr>
        <p:spPr>
          <a:xfrm>
            <a:off x="788670" y="279806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41"/>
          <p:cNvSpPr/>
          <p:nvPr/>
        </p:nvSpPr>
        <p:spPr>
          <a:xfrm>
            <a:off x="377190" y="322326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clock-white.png" id="819" name="Google Shape;81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2981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41"/>
          <p:cNvSpPr/>
          <p:nvPr/>
        </p:nvSpPr>
        <p:spPr>
          <a:xfrm>
            <a:off x="788670" y="32095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41"/>
          <p:cNvSpPr/>
          <p:nvPr/>
        </p:nvSpPr>
        <p:spPr>
          <a:xfrm>
            <a:off x="377190" y="3634740"/>
            <a:ext cx="288036" cy="28803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networking_deck/icons/alert-white.png" id="822" name="Google Shape;822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096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41"/>
          <p:cNvSpPr/>
          <p:nvPr/>
        </p:nvSpPr>
        <p:spPr>
          <a:xfrm>
            <a:off x="788670" y="36210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exercises?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4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4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