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74" r:id="rId25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46bf4cf77_1_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46bf4cf77_1_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46bf4cf77_1_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46bf4cf77_1_1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f46bf4cf77_1_1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g3f46bf4cf77_1_1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46bf4cf77_1_5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f46bf4cf77_1_5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f46bf4cf77_1_5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46bf4cf77_1_7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f46bf4cf77_1_7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f46bf4cf77_1_7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46bf4cf77_1_9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f46bf4cf77_1_9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f46bf4cf77_1_9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46bf4cf77_1_13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3f46bf4cf77_1_13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f46bf4cf77_1_13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46bf4cf77_1_17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g3f46bf4cf77_1_17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f46bf4cf77_1_17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46bf4cf77_1_20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f46bf4cf77_1_20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3f46bf4cf77_1_20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46bf4cf77_1_22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g3f46bf4cf77_1_22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3f46bf4cf77_1_22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f46bf4cf77_1_26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g3f46bf4cf77_1_26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f46bf4cf77_1_26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46bf4cf77_1_29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g3f46bf4cf77_1_29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3f46bf4cf77_1_29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f46bf4cf77_1_32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g3f46bf4cf77_1_32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g3f46bf4cf77_1_32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f46bf4cf77_1_34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g3f46bf4cf77_1_34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g3f46bf4cf77_1_34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f46bf4cf77_1_37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g3f46bf4cf77_1_37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g3f46bf4cf77_1_37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46bf4cf77_1_408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g3f46bf4cf77_1_408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g3f46bf4cf77_1_408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f46bf4cf77_1_42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g3f46bf4cf77_1_42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g3f46bf4cf77_1_42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f46bf4cf77_1_45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g3f46bf4cf77_1_45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g3f46bf4cf77_1_45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f46bf4cf77_1_479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g3f46bf4cf77_1_479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3f46bf4cf77_1_479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image" Target="../media/image28.png"/><Relationship Id="rId7" Type="http://schemas.openxmlformats.org/officeDocument/2006/relationships/image" Target="../media/image25.png"/><Relationship Id="rId8" Type="http://schemas.openxmlformats.org/officeDocument/2006/relationships/image" Target="../media/image30.png"/><Relationship Id="rId9" Type="http://schemas.openxmlformats.org/officeDocument/2006/relationships/image" Target="../media/image18.png"/><Relationship Id="rId10" Type="http://schemas.openxmlformats.org/officeDocument/2006/relationships/image" Target="../media/image13.png"/><Relationship Id="rId11" Type="http://schemas.openxmlformats.org/officeDocument/2006/relationships/image" Target="../media/image4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2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7" Type="http://schemas.openxmlformats.org/officeDocument/2006/relationships/image" Target="../media/image3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33.png"/><Relationship Id="rId7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25.png"/><Relationship Id="rId6" Type="http://schemas.openxmlformats.org/officeDocument/2006/relationships/image" Target="../media/image33.png"/><Relationship Id="rId7" Type="http://schemas.openxmlformats.org/officeDocument/2006/relationships/image" Target="../media/image4.png"/><Relationship Id="rId8" Type="http://schemas.openxmlformats.org/officeDocument/2006/relationships/image" Target="../media/image38.png"/><Relationship Id="rId9" Type="http://schemas.openxmlformats.org/officeDocument/2006/relationships/image" Target="../media/image40.png"/><Relationship Id="rId10" Type="http://schemas.openxmlformats.org/officeDocument/2006/relationships/image" Target="../media/image42.png"/><Relationship Id="rId11" Type="http://schemas.openxmlformats.org/officeDocument/2006/relationships/image" Target="../media/image4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30.png"/><Relationship Id="rId5" Type="http://schemas.openxmlformats.org/officeDocument/2006/relationships/image" Target="../media/image25.png"/><Relationship Id="rId6" Type="http://schemas.openxmlformats.org/officeDocument/2006/relationships/image" Target="../media/image3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8.png"/><Relationship Id="rId5" Type="http://schemas.openxmlformats.org/officeDocument/2006/relationships/image" Target="../media/image7.png"/><Relationship Id="rId6" Type="http://schemas.openxmlformats.org/officeDocument/2006/relationships/image" Target="../media/image30.png"/><Relationship Id="rId7" Type="http://schemas.openxmlformats.org/officeDocument/2006/relationships/image" Target="../media/image39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png"/><Relationship Id="rId4" Type="http://schemas.openxmlformats.org/officeDocument/2006/relationships/image" Target="../media/image32.png"/><Relationship Id="rId5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377190" y="1748790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TUESDAY SESSION · WEEK 5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5"/>
          <p:cNvSpPr/>
          <p:nvPr/>
        </p:nvSpPr>
        <p:spPr>
          <a:xfrm>
            <a:off x="377190" y="2023110"/>
            <a:ext cx="843534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Remote Access Basics: SSH &amp; RDP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/>
          <p:nvPr/>
        </p:nvSpPr>
        <p:spPr>
          <a:xfrm>
            <a:off x="377190" y="2743200"/>
            <a:ext cx="754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How the protocols work, where they break, and how to practice both on the Range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15"/>
          <p:cNvCxnSpPr/>
          <p:nvPr/>
        </p:nvCxnSpPr>
        <p:spPr>
          <a:xfrm>
            <a:off x="377190" y="3223260"/>
            <a:ext cx="754380" cy="0"/>
          </a:xfrm>
          <a:prstGeom prst="straightConnector1">
            <a:avLst/>
          </a:prstGeom>
          <a:noFill/>
          <a:ln cap="flat" cmpd="sng" w="31750">
            <a:solidFill>
              <a:srgbClr val="1C726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1" name="Google Shape;61;p15"/>
          <p:cNvSpPr/>
          <p:nvPr/>
        </p:nvSpPr>
        <p:spPr>
          <a:xfrm>
            <a:off x="377190" y="459486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  •  Simons 281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./logo-stk-w.png"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356616"/>
            <a:ext cx="994412" cy="903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agenda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6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From exchange mechanics to hands-on exercises on the Range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6"/>
          <p:cNvSpPr/>
          <p:nvPr/>
        </p:nvSpPr>
        <p:spPr>
          <a:xfrm>
            <a:off x="342900" y="1488186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key-white.png"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3451" y="1598737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925830" y="140589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How SSH key authentication works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6"/>
          <p:cNvSpPr/>
          <p:nvPr/>
        </p:nvSpPr>
        <p:spPr>
          <a:xfrm>
            <a:off x="925830" y="1693926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Asymmetric crypto, not a shared secret.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4697730" y="1488186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gitbranch-white.png" id="76" name="Google Shape;76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8281" y="1598737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5280660" y="1405890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Anatomy of an SSH connection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5280660" y="1693926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What happens before you see a password prompt.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/>
          <p:nvPr/>
        </p:nvSpPr>
        <p:spPr>
          <a:xfrm>
            <a:off x="342900" y="2352294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alert-white.png" id="80" name="Google Shape;80;p1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53451" y="2462845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925830" y="2269998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SSH vulnerabilities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925830" y="2558034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Weak keys, brute force, and regreSSHion.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697730" y="2352294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monitor-white.png" id="84" name="Google Shape;84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08281" y="2462845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/>
          <p:nvPr/>
        </p:nvSpPr>
        <p:spPr>
          <a:xfrm>
            <a:off x="5280660" y="2269998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How RDP works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280660" y="2558034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NLA, encryption, and the graphical handshake.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342900" y="3216402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shield-white.png" id="88" name="Google Shape;88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3451" y="3326953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/>
          <p:nvPr/>
        </p:nvSpPr>
        <p:spPr>
          <a:xfrm>
            <a:off x="925830" y="3134106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RDP vulnerabilities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925830" y="3422142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BlueKeep, exposure, and credential replay.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4697730" y="3216402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lock-white.png" id="92" name="Google Shape;92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808281" y="3326953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/>
          <p:nvPr/>
        </p:nvSpPr>
        <p:spPr>
          <a:xfrm>
            <a:off x="5280660" y="3134106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Hardening checklist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5280660" y="3422142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Concrete settings for both protocols.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342900" y="4080510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wifi-white.png" id="96" name="Google Shape;96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3451" y="4191061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/>
          <p:nvPr/>
        </p:nvSpPr>
        <p:spPr>
          <a:xfrm>
            <a:off x="925830" y="3998214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Hardware option: a practice box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6"/>
          <p:cNvSpPr/>
          <p:nvPr/>
        </p:nvSpPr>
        <p:spPr>
          <a:xfrm>
            <a:off x="925830" y="4286250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Setting up a dedicated remote-access target.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6"/>
          <p:cNvSpPr/>
          <p:nvPr/>
        </p:nvSpPr>
        <p:spPr>
          <a:xfrm>
            <a:off x="4697730" y="4080510"/>
            <a:ext cx="425196" cy="425196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terminal-white.png" id="100" name="Google Shape;100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808281" y="4191061"/>
            <a:ext cx="204094" cy="204094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/>
          <p:nvPr/>
        </p:nvSpPr>
        <p:spPr>
          <a:xfrm>
            <a:off x="5280660" y="3998214"/>
            <a:ext cx="34975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Exercises on the Range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5280660" y="4286250"/>
            <a:ext cx="34975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Hands-on labs, SSH and RDP.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Quick recap: SSH and RDP basics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7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Covered two weeks ago, the short version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342900" y="1474470"/>
            <a:ext cx="4011930" cy="2331720"/>
          </a:xfrm>
          <a:prstGeom prst="roundRect">
            <a:avLst>
              <a:gd fmla="val 2353" name="adj"/>
            </a:avLst>
          </a:prstGeom>
          <a:solidFill>
            <a:srgbClr val="E5F4F2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7"/>
          <p:cNvSpPr/>
          <p:nvPr/>
        </p:nvSpPr>
        <p:spPr>
          <a:xfrm>
            <a:off x="582930" y="1714500"/>
            <a:ext cx="445770" cy="44577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terminal-white.png" id="115" name="Google Shape;1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831" y="1830401"/>
            <a:ext cx="213970" cy="21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/>
          <p:nvPr/>
        </p:nvSpPr>
        <p:spPr>
          <a:xfrm>
            <a:off x="1131570" y="1762506"/>
            <a:ext cx="205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SSH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582930" y="2366010"/>
            <a:ext cx="353187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Text-only shell access, port 22. Encrypted end to end. Works everywhere via a client, servers, network gear, competition boxes.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4766310" y="1474470"/>
            <a:ext cx="4011930" cy="2331720"/>
          </a:xfrm>
          <a:prstGeom prst="roundRect">
            <a:avLst>
              <a:gd fmla="val 2353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7"/>
          <p:cNvSpPr/>
          <p:nvPr/>
        </p:nvSpPr>
        <p:spPr>
          <a:xfrm>
            <a:off x="5006340" y="1714500"/>
            <a:ext cx="445770" cy="44577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monitor-white.png" id="120" name="Google Shape;12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22241" y="1830401"/>
            <a:ext cx="213970" cy="21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7"/>
          <p:cNvSpPr/>
          <p:nvPr/>
        </p:nvSpPr>
        <p:spPr>
          <a:xfrm>
            <a:off x="5554980" y="1762506"/>
            <a:ext cx="2057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RDP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5006340" y="2366010"/>
            <a:ext cx="353187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full graphical desktop, port 3389. Heavier bandwidth, sends screen images. Native to Windows, built in.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342900" y="4011930"/>
            <a:ext cx="84353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0" i="1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Tonight we go one level deeper: how each one works, and how each one</a:t>
            </a:r>
            <a:r>
              <a:rPr i="1" lang="en" sz="1000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1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fails.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RECAP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DEFINITION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How SSH key authentication works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342900" y="1200150"/>
            <a:ext cx="809244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SSH key authentication proves your identity with </a:t>
            </a:r>
            <a:r>
              <a:rPr b="1" i="0" lang="en" sz="12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math, not a shared secret</a:t>
            </a:r>
            <a:r>
              <a:rPr b="0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. Your private key never leaves your machine, not even during login.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342900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key-dark.png" id="135" name="Google Shape;135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49884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/>
          <p:nvPr/>
        </p:nvSpPr>
        <p:spPr>
          <a:xfrm>
            <a:off x="342900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Key pair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8"/>
          <p:cNvSpPr/>
          <p:nvPr/>
        </p:nvSpPr>
        <p:spPr>
          <a:xfrm>
            <a:off x="342900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public key (shareable) and a private key (never shared), linked by math that's infeasible to reverse.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2455164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check-dark.png" id="139" name="Google Shape;13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2149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/>
          <p:nvPr/>
        </p:nvSpPr>
        <p:spPr>
          <a:xfrm>
            <a:off x="2455164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Challenge-response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2455164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server encrypts a challenge with your public key. Only your private key can answer it correctly.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4567428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server-dark.png" id="143" name="Google Shape;14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4413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8"/>
          <p:cNvSpPr/>
          <p:nvPr/>
        </p:nvSpPr>
        <p:spPr>
          <a:xfrm>
            <a:off x="4567428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Host keys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4567428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server has its own key pair too, so your client can verify it's talking to the real host.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6679692" y="2023110"/>
            <a:ext cx="411480" cy="41148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filetext-dark.png" id="147" name="Google Shape;147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6677" y="213009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/>
          <p:nvPr/>
        </p:nvSpPr>
        <p:spPr>
          <a:xfrm>
            <a:off x="6679692" y="253746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known_hosts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6679692" y="2791206"/>
            <a:ext cx="1988820" cy="891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Your client remembers each host's public key after the first connection, trust on first use.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SSH KEY AUTHENTICATION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THE HANDSHAKE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What happens before you type a password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Five steps, and encryption starts on step two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342900" y="1543050"/>
            <a:ext cx="1563624" cy="130302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9"/>
          <p:cNvSpPr/>
          <p:nvPr/>
        </p:nvSpPr>
        <p:spPr>
          <a:xfrm>
            <a:off x="936117" y="17145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wifi-white.png" id="162" name="Google Shape;16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4186" y="18125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9"/>
          <p:cNvSpPr/>
          <p:nvPr/>
        </p:nvSpPr>
        <p:spPr>
          <a:xfrm>
            <a:off x="445770" y="2194560"/>
            <a:ext cx="1357884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1.  TCP connect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9"/>
          <p:cNvSpPr/>
          <p:nvPr/>
        </p:nvSpPr>
        <p:spPr>
          <a:xfrm>
            <a:off x="445770" y="2468880"/>
            <a:ext cx="135788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Client opens a TCP connection to port 22.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9"/>
          <p:cNvSpPr/>
          <p:nvPr/>
        </p:nvSpPr>
        <p:spPr>
          <a:xfrm>
            <a:off x="1906524" y="1680210"/>
            <a:ext cx="109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2016252" y="1543050"/>
            <a:ext cx="1563624" cy="130302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9"/>
          <p:cNvSpPr/>
          <p:nvPr/>
        </p:nvSpPr>
        <p:spPr>
          <a:xfrm>
            <a:off x="2609469" y="17145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gitbranch-white.png" id="168" name="Google Shape;16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7538" y="18125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/>
          <p:nvPr/>
        </p:nvSpPr>
        <p:spPr>
          <a:xfrm>
            <a:off x="2119122" y="2194560"/>
            <a:ext cx="1357884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2.  Negotiation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/>
          <p:nvPr/>
        </p:nvSpPr>
        <p:spPr>
          <a:xfrm>
            <a:off x="2119122" y="2468880"/>
            <a:ext cx="135788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Both sides agree on ciphers, key exchange method, and MACs.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3579876" y="1680210"/>
            <a:ext cx="109728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3689604" y="1543050"/>
            <a:ext cx="1563624" cy="130302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"/>
          <p:cNvSpPr/>
          <p:nvPr/>
        </p:nvSpPr>
        <p:spPr>
          <a:xfrm>
            <a:off x="4282821" y="17145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key-white.png" id="174" name="Google Shape;174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80890" y="18125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/>
          <p:nvPr/>
        </p:nvSpPr>
        <p:spPr>
          <a:xfrm>
            <a:off x="3792474" y="2194560"/>
            <a:ext cx="1357884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3.  Key exchange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9"/>
          <p:cNvSpPr/>
          <p:nvPr/>
        </p:nvSpPr>
        <p:spPr>
          <a:xfrm>
            <a:off x="3792474" y="2468880"/>
            <a:ext cx="135788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Client and server derive a shared session key without sending it over the wire.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9"/>
          <p:cNvSpPr/>
          <p:nvPr/>
        </p:nvSpPr>
        <p:spPr>
          <a:xfrm>
            <a:off x="5253228" y="1680210"/>
            <a:ext cx="109728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9"/>
          <p:cNvSpPr/>
          <p:nvPr/>
        </p:nvSpPr>
        <p:spPr>
          <a:xfrm>
            <a:off x="5362956" y="1543050"/>
            <a:ext cx="1563624" cy="130302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5956173" y="17145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eye-white.png" id="180" name="Google Shape;18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54242" y="18125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9"/>
          <p:cNvSpPr/>
          <p:nvPr/>
        </p:nvSpPr>
        <p:spPr>
          <a:xfrm>
            <a:off x="5465826" y="2194560"/>
            <a:ext cx="1357884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4.  Host key check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5465826" y="2468880"/>
            <a:ext cx="135788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Client checks the server's key against known_hosts. This is where MITM gets caught.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9"/>
          <p:cNvSpPr/>
          <p:nvPr/>
        </p:nvSpPr>
        <p:spPr>
          <a:xfrm>
            <a:off x="6926580" y="1680210"/>
            <a:ext cx="109728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9"/>
          <p:cNvSpPr/>
          <p:nvPr/>
        </p:nvSpPr>
        <p:spPr>
          <a:xfrm>
            <a:off x="7036308" y="1543050"/>
            <a:ext cx="1563624" cy="1303020"/>
          </a:xfrm>
          <a:prstGeom prst="roundRect">
            <a:avLst>
              <a:gd fmla="val 4211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9"/>
          <p:cNvSpPr/>
          <p:nvPr/>
        </p:nvSpPr>
        <p:spPr>
          <a:xfrm>
            <a:off x="7629525" y="1714500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users-white.png" id="186" name="Google Shape;186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27594" y="1812569"/>
            <a:ext cx="181051" cy="18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/>
          <p:nvPr/>
        </p:nvSpPr>
        <p:spPr>
          <a:xfrm>
            <a:off x="7139178" y="2194560"/>
            <a:ext cx="1357884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5.  User authentication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9"/>
          <p:cNvSpPr/>
          <p:nvPr/>
        </p:nvSpPr>
        <p:spPr>
          <a:xfrm>
            <a:off x="7139178" y="2468880"/>
            <a:ext cx="1357884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Only now does the client prove who's connecting, key or password.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9"/>
          <p:cNvSpPr/>
          <p:nvPr/>
        </p:nvSpPr>
        <p:spPr>
          <a:xfrm>
            <a:off x="342900" y="3120390"/>
            <a:ext cx="8092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Everything after step 2 is already encrypted. Even a password login is protected by the channel steps 1-4 built first.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ANATOMY OF SSH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WHERE IT BREAKS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SSH vulnerabilities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protocol is sound, most real breaches come from configuration, not cryptography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342900" y="1618488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alert-dark.png" id="201" name="Google Shape;20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54" y="170764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0"/>
          <p:cNvSpPr/>
          <p:nvPr/>
        </p:nvSpPr>
        <p:spPr>
          <a:xfrm>
            <a:off x="822960" y="1563624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Password auth &amp; brute force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/>
          <p:nvPr/>
        </p:nvSpPr>
        <p:spPr>
          <a:xfrm>
            <a:off x="4354830" y="1563624"/>
            <a:ext cx="442341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The most common way in. Automated tools try thousands of credentials against port 22.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0"/>
          <p:cNvSpPr/>
          <p:nvPr/>
        </p:nvSpPr>
        <p:spPr>
          <a:xfrm>
            <a:off x="342900" y="2180844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key-dark.png" id="205" name="Google Shape;205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2054" y="2269998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822960" y="2125980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Weak or reused keys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0"/>
          <p:cNvSpPr/>
          <p:nvPr/>
        </p:nvSpPr>
        <p:spPr>
          <a:xfrm>
            <a:off x="4354830" y="2125980"/>
            <a:ext cx="442341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key protects nothing if it's shared across machines or generated with a weak algorithm.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8" name="Google Shape;208;p20"/>
          <p:cNvCxnSpPr/>
          <p:nvPr/>
        </p:nvCxnSpPr>
        <p:spPr>
          <a:xfrm>
            <a:off x="342900" y="2139696"/>
            <a:ext cx="843534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9" name="Google Shape;209;p20"/>
          <p:cNvSpPr/>
          <p:nvPr/>
        </p:nvSpPr>
        <p:spPr>
          <a:xfrm>
            <a:off x="342900" y="2743200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shield-dark.png" id="210" name="Google Shape;210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32054" y="2832354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/>
          <p:nvPr/>
        </p:nvSpPr>
        <p:spPr>
          <a:xfrm>
            <a:off x="822960" y="2688336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regreSSHion, CVE-2024-6387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0"/>
          <p:cNvSpPr/>
          <p:nvPr/>
        </p:nvSpPr>
        <p:spPr>
          <a:xfrm>
            <a:off x="4354830" y="2688336"/>
            <a:ext cx="442341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Unauthenticated RCE as root from a signal-handling race condition. Disclosed July 2024, fixed in 9.8p1.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3" name="Google Shape;213;p20"/>
          <p:cNvCxnSpPr/>
          <p:nvPr/>
        </p:nvCxnSpPr>
        <p:spPr>
          <a:xfrm>
            <a:off x="342900" y="2702052"/>
            <a:ext cx="843534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4" name="Google Shape;214;p20"/>
          <p:cNvSpPr/>
          <p:nvPr/>
        </p:nvSpPr>
        <p:spPr>
          <a:xfrm>
            <a:off x="342900" y="3305556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eye-dark.png" id="215" name="Google Shape;215;p2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32054" y="3394710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0"/>
          <p:cNvSpPr/>
          <p:nvPr/>
        </p:nvSpPr>
        <p:spPr>
          <a:xfrm>
            <a:off x="822960" y="3250692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Skipped host key verification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0"/>
          <p:cNvSpPr/>
          <p:nvPr/>
        </p:nvSpPr>
        <p:spPr>
          <a:xfrm>
            <a:off x="4354830" y="3250692"/>
            <a:ext cx="442341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Blindly accepting an unknown host key defeats the MITM protection SSH is built to provide.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8" name="Google Shape;218;p20"/>
          <p:cNvCxnSpPr/>
          <p:nvPr/>
        </p:nvCxnSpPr>
        <p:spPr>
          <a:xfrm>
            <a:off x="342900" y="3264408"/>
            <a:ext cx="843534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9" name="Google Shape;219;p20"/>
          <p:cNvSpPr/>
          <p:nvPr/>
        </p:nvSpPr>
        <p:spPr>
          <a:xfrm>
            <a:off x="342900" y="3867912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gitbranch-dark.png" id="220" name="Google Shape;220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054" y="3957066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0"/>
          <p:cNvSpPr/>
          <p:nvPr/>
        </p:nvSpPr>
        <p:spPr>
          <a:xfrm>
            <a:off x="822960" y="3813048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Agent forwarding left 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0"/>
          <p:cNvSpPr/>
          <p:nvPr/>
        </p:nvSpPr>
        <p:spPr>
          <a:xfrm>
            <a:off x="4354830" y="3813048"/>
            <a:ext cx="4423410" cy="4800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Forwards your key's signing ability to every host you hop through, including a compromised one.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3" name="Google Shape;223;p20"/>
          <p:cNvCxnSpPr/>
          <p:nvPr/>
        </p:nvCxnSpPr>
        <p:spPr>
          <a:xfrm>
            <a:off x="342900" y="3826764"/>
            <a:ext cx="843534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4" name="Google Shape;224;p2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SSH VULNERABILITIES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HOW RDP WORKS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What happens when you open a Remote Desktop session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idea as SSH's handshake, built for a graphical session instead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1"/>
          <p:cNvSpPr/>
          <p:nvPr/>
        </p:nvSpPr>
        <p:spPr>
          <a:xfrm>
            <a:off x="342900" y="1577340"/>
            <a:ext cx="1988820" cy="24003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1"/>
          <p:cNvSpPr/>
          <p:nvPr/>
        </p:nvSpPr>
        <p:spPr>
          <a:xfrm>
            <a:off x="548640" y="178308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key-white.png" id="236" name="Google Shape;2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624" y="189006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1"/>
          <p:cNvSpPr/>
          <p:nvPr/>
        </p:nvSpPr>
        <p:spPr>
          <a:xfrm>
            <a:off x="548640" y="2331720"/>
            <a:ext cx="157734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Network Level Authentication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1"/>
          <p:cNvSpPr/>
          <p:nvPr/>
        </p:nvSpPr>
        <p:spPr>
          <a:xfrm>
            <a:off x="548640" y="2777490"/>
            <a:ext cx="15773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Authenticates the user before a full session is created. Added in Vista/Server 2008, blocks many pre-auth attacks.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1"/>
          <p:cNvSpPr/>
          <p:nvPr/>
        </p:nvSpPr>
        <p:spPr>
          <a:xfrm>
            <a:off x="2455164" y="1577340"/>
            <a:ext cx="1988820" cy="24003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1"/>
          <p:cNvSpPr/>
          <p:nvPr/>
        </p:nvSpPr>
        <p:spPr>
          <a:xfrm>
            <a:off x="2660904" y="178308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lock-white.png" id="241" name="Google Shape;24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7889" y="189006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1"/>
          <p:cNvSpPr/>
          <p:nvPr/>
        </p:nvSpPr>
        <p:spPr>
          <a:xfrm>
            <a:off x="2660904" y="2331720"/>
            <a:ext cx="157734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CredSSP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1"/>
          <p:cNvSpPr/>
          <p:nvPr/>
        </p:nvSpPr>
        <p:spPr>
          <a:xfrm>
            <a:off x="2660904" y="2777490"/>
            <a:ext cx="15773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Wraps the initial credential exchange in TLS before RDP's own session even starts.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1"/>
          <p:cNvSpPr/>
          <p:nvPr/>
        </p:nvSpPr>
        <p:spPr>
          <a:xfrm>
            <a:off x="4567428" y="1577340"/>
            <a:ext cx="1988820" cy="24003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1"/>
          <p:cNvSpPr/>
          <p:nvPr/>
        </p:nvSpPr>
        <p:spPr>
          <a:xfrm>
            <a:off x="4773168" y="178308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shield-white.png" id="246" name="Google Shape;24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80152" y="189006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1"/>
          <p:cNvSpPr/>
          <p:nvPr/>
        </p:nvSpPr>
        <p:spPr>
          <a:xfrm>
            <a:off x="4773168" y="2331720"/>
            <a:ext cx="157734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RDP Security Layer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1"/>
          <p:cNvSpPr/>
          <p:nvPr/>
        </p:nvSpPr>
        <p:spPr>
          <a:xfrm>
            <a:off x="4773168" y="2777490"/>
            <a:ext cx="15773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The graphical session itself is encrypted. Older systems allowed weaker fallback levels.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1"/>
          <p:cNvSpPr/>
          <p:nvPr/>
        </p:nvSpPr>
        <p:spPr>
          <a:xfrm>
            <a:off x="6679692" y="1577340"/>
            <a:ext cx="1988820" cy="2400300"/>
          </a:xfrm>
          <a:prstGeom prst="roundRect">
            <a:avLst>
              <a:gd fmla="val 2759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1"/>
          <p:cNvSpPr/>
          <p:nvPr/>
        </p:nvSpPr>
        <p:spPr>
          <a:xfrm>
            <a:off x="6885432" y="1783080"/>
            <a:ext cx="411480" cy="41148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harddrive-white.png" id="251" name="Google Shape;251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92417" y="1890065"/>
            <a:ext cx="197510" cy="19751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1"/>
          <p:cNvSpPr/>
          <p:nvPr/>
        </p:nvSpPr>
        <p:spPr>
          <a:xfrm>
            <a:off x="6885432" y="2331720"/>
            <a:ext cx="1577340" cy="44577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Virtual channels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1"/>
          <p:cNvSpPr/>
          <p:nvPr/>
        </p:nvSpPr>
        <p:spPr>
          <a:xfrm>
            <a:off x="6885432" y="2777490"/>
            <a:ext cx="15773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Clipboard, drives, and printers can be redirected into the session, useful, and a data-exfil path.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HOW RDP WORKS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2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WHERE IT BREAKS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2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RDP vulnerabilities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much larger graphical attack surface than a text shell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2"/>
          <p:cNvSpPr/>
          <p:nvPr/>
        </p:nvSpPr>
        <p:spPr>
          <a:xfrm>
            <a:off x="342900" y="1618488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alert-dark.png" id="265" name="Google Shape;26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2054" y="170764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2"/>
          <p:cNvSpPr/>
          <p:nvPr/>
        </p:nvSpPr>
        <p:spPr>
          <a:xfrm>
            <a:off x="822960" y="1563624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BlueKeep, CVE-2019-0708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2"/>
          <p:cNvSpPr/>
          <p:nvPr/>
        </p:nvSpPr>
        <p:spPr>
          <a:xfrm>
            <a:off x="4354830" y="1563624"/>
            <a:ext cx="442341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pre-authentication, wormable RCE in older Remote Desktop Services. Disclosed May 2019, affected Windows XP through Server 2008 R2.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2"/>
          <p:cNvSpPr/>
          <p:nvPr/>
        </p:nvSpPr>
        <p:spPr>
          <a:xfrm>
            <a:off x="342900" y="2269998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wifi-dark.png" id="269" name="Google Shape;269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054" y="235915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2"/>
          <p:cNvSpPr/>
          <p:nvPr/>
        </p:nvSpPr>
        <p:spPr>
          <a:xfrm>
            <a:off x="822960" y="2215134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Exposed to the internet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4354830" y="2215134"/>
            <a:ext cx="442341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RDP is one of the most scanned ports on the internet. Leaving 3389 open invites automated brute force within minutes.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" name="Google Shape;272;p22"/>
          <p:cNvCxnSpPr/>
          <p:nvPr/>
        </p:nvCxnSpPr>
        <p:spPr>
          <a:xfrm>
            <a:off x="342900" y="2228850"/>
            <a:ext cx="843534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" name="Google Shape;273;p22"/>
          <p:cNvSpPr/>
          <p:nvPr/>
        </p:nvSpPr>
        <p:spPr>
          <a:xfrm>
            <a:off x="342900" y="2921508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key-dark.png" id="274" name="Google Shape;274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2054" y="301066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2"/>
          <p:cNvSpPr/>
          <p:nvPr/>
        </p:nvSpPr>
        <p:spPr>
          <a:xfrm>
            <a:off x="822960" y="2866644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Pass-the-hash / credential replay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2"/>
          <p:cNvSpPr/>
          <p:nvPr/>
        </p:nvSpPr>
        <p:spPr>
          <a:xfrm>
            <a:off x="4354830" y="2866644"/>
            <a:ext cx="442341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 captured hash from one Windows host can often authenticate an RDP session on another.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7" name="Google Shape;277;p22"/>
          <p:cNvCxnSpPr/>
          <p:nvPr/>
        </p:nvCxnSpPr>
        <p:spPr>
          <a:xfrm>
            <a:off x="342900" y="2880360"/>
            <a:ext cx="843534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8" name="Google Shape;278;p22"/>
          <p:cNvSpPr/>
          <p:nvPr/>
        </p:nvSpPr>
        <p:spPr>
          <a:xfrm>
            <a:off x="342900" y="3573018"/>
            <a:ext cx="342900" cy="342900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lock-dark.png" id="279" name="Google Shape;279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2054" y="3662172"/>
            <a:ext cx="164592" cy="1645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2"/>
          <p:cNvSpPr/>
          <p:nvPr/>
        </p:nvSpPr>
        <p:spPr>
          <a:xfrm>
            <a:off x="822960" y="3518154"/>
            <a:ext cx="3429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Legacy encryption downgrade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2"/>
          <p:cNvSpPr/>
          <p:nvPr/>
        </p:nvSpPr>
        <p:spPr>
          <a:xfrm>
            <a:off x="4354830" y="3518154"/>
            <a:ext cx="4423410" cy="5829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Without NLA and TLS enforced, a session can fall back to weaker, crackable encryption.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2" name="Google Shape;282;p22"/>
          <p:cNvCxnSpPr/>
          <p:nvPr/>
        </p:nvCxnSpPr>
        <p:spPr>
          <a:xfrm>
            <a:off x="342900" y="3531870"/>
            <a:ext cx="8435340" cy="0"/>
          </a:xfrm>
          <a:prstGeom prst="straightConnector1">
            <a:avLst/>
          </a:prstGeom>
          <a:noFill/>
          <a:ln cap="flat" cmpd="sng" w="9525">
            <a:solidFill>
              <a:srgbClr val="33363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3" name="Google Shape;283;p2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RDP VULNERABILITIES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2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SIDE BY SIDE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3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SSH vs. RDP, attack surface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23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job, different exposure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3"/>
          <p:cNvSpPr/>
          <p:nvPr/>
        </p:nvSpPr>
        <p:spPr>
          <a:xfrm>
            <a:off x="342900" y="1474470"/>
            <a:ext cx="8455914" cy="493776"/>
          </a:xfrm>
          <a:prstGeom prst="rect">
            <a:avLst/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3"/>
          <p:cNvSpPr/>
          <p:nvPr/>
        </p:nvSpPr>
        <p:spPr>
          <a:xfrm>
            <a:off x="342900" y="1474470"/>
            <a:ext cx="233172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3"/>
          <p:cNvSpPr/>
          <p:nvPr/>
        </p:nvSpPr>
        <p:spPr>
          <a:xfrm>
            <a:off x="2674620" y="1474470"/>
            <a:ext cx="305866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SSH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23"/>
          <p:cNvSpPr/>
          <p:nvPr/>
        </p:nvSpPr>
        <p:spPr>
          <a:xfrm>
            <a:off x="5733288" y="1474470"/>
            <a:ext cx="306552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E88888"/>
                </a:solidFill>
                <a:latin typeface="Calibri"/>
                <a:ea typeface="Calibri"/>
                <a:cs typeface="Calibri"/>
                <a:sym typeface="Calibri"/>
              </a:rPr>
              <a:t>RDP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3"/>
          <p:cNvSpPr/>
          <p:nvPr/>
        </p:nvSpPr>
        <p:spPr>
          <a:xfrm>
            <a:off x="342900" y="1968246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3"/>
          <p:cNvSpPr/>
          <p:nvPr/>
        </p:nvSpPr>
        <p:spPr>
          <a:xfrm>
            <a:off x="480060" y="1968246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Default port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23"/>
          <p:cNvSpPr/>
          <p:nvPr/>
        </p:nvSpPr>
        <p:spPr>
          <a:xfrm>
            <a:off x="2674620" y="1968246"/>
            <a:ext cx="292150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3"/>
          <p:cNvSpPr/>
          <p:nvPr/>
        </p:nvSpPr>
        <p:spPr>
          <a:xfrm>
            <a:off x="5733288" y="1968246"/>
            <a:ext cx="292836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3389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3"/>
          <p:cNvSpPr/>
          <p:nvPr/>
        </p:nvSpPr>
        <p:spPr>
          <a:xfrm>
            <a:off x="342900" y="2462022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3"/>
          <p:cNvSpPr/>
          <p:nvPr/>
        </p:nvSpPr>
        <p:spPr>
          <a:xfrm>
            <a:off x="480060" y="2462022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Authenticated before session opens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3"/>
          <p:cNvSpPr/>
          <p:nvPr/>
        </p:nvSpPr>
        <p:spPr>
          <a:xfrm>
            <a:off x="2674620" y="2462022"/>
            <a:ext cx="292150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Always, transport encrypts first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23"/>
          <p:cNvSpPr/>
          <p:nvPr/>
        </p:nvSpPr>
        <p:spPr>
          <a:xfrm>
            <a:off x="5733288" y="2462022"/>
            <a:ext cx="292836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Only if NLA is enabled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23"/>
          <p:cNvSpPr/>
          <p:nvPr/>
        </p:nvSpPr>
        <p:spPr>
          <a:xfrm>
            <a:off x="342900" y="2955798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3"/>
          <p:cNvSpPr/>
          <p:nvPr/>
        </p:nvSpPr>
        <p:spPr>
          <a:xfrm>
            <a:off x="480060" y="2955798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Most common attack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23"/>
          <p:cNvSpPr/>
          <p:nvPr/>
        </p:nvSpPr>
        <p:spPr>
          <a:xfrm>
            <a:off x="2674620" y="2955798"/>
            <a:ext cx="292150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Credential brute force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23"/>
          <p:cNvSpPr/>
          <p:nvPr/>
        </p:nvSpPr>
        <p:spPr>
          <a:xfrm>
            <a:off x="5733288" y="2955798"/>
            <a:ext cx="292836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Credential brute force, plus legacy RCEs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3"/>
          <p:cNvSpPr/>
          <p:nvPr/>
        </p:nvSpPr>
        <p:spPr>
          <a:xfrm>
            <a:off x="342900" y="3449574"/>
            <a:ext cx="8455914" cy="493776"/>
          </a:xfrm>
          <a:prstGeom prst="rect">
            <a:avLst/>
          </a:prstGeom>
          <a:solidFill>
            <a:srgbClr val="EDE6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3"/>
          <p:cNvSpPr/>
          <p:nvPr/>
        </p:nvSpPr>
        <p:spPr>
          <a:xfrm>
            <a:off x="480060" y="3449574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Notable CVE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23"/>
          <p:cNvSpPr/>
          <p:nvPr/>
        </p:nvSpPr>
        <p:spPr>
          <a:xfrm>
            <a:off x="2674620" y="3449574"/>
            <a:ext cx="292150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regreSSHion, CVE-2024-6387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23"/>
          <p:cNvSpPr/>
          <p:nvPr/>
        </p:nvSpPr>
        <p:spPr>
          <a:xfrm>
            <a:off x="5733288" y="3449574"/>
            <a:ext cx="292836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BlueKeep, CVE-2019-0708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3"/>
          <p:cNvSpPr/>
          <p:nvPr/>
        </p:nvSpPr>
        <p:spPr>
          <a:xfrm>
            <a:off x="342900" y="3943350"/>
            <a:ext cx="8455914" cy="4937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3"/>
          <p:cNvSpPr/>
          <p:nvPr/>
        </p:nvSpPr>
        <p:spPr>
          <a:xfrm>
            <a:off x="480060" y="3943350"/>
            <a:ext cx="2194560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Single best mitigation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3"/>
          <p:cNvSpPr/>
          <p:nvPr/>
        </p:nvSpPr>
        <p:spPr>
          <a:xfrm>
            <a:off x="2674620" y="3943350"/>
            <a:ext cx="2921508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Disable password auth, key-only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3"/>
          <p:cNvSpPr/>
          <p:nvPr/>
        </p:nvSpPr>
        <p:spPr>
          <a:xfrm>
            <a:off x="5733288" y="3943350"/>
            <a:ext cx="2928366" cy="493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Enforce NLA, restrict via VPN or firewall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SSH VS RDP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3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LOCKING IT DOWN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4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Hardening checklist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4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lang="en" sz="1100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Recommended settings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4"/>
          <p:cNvSpPr/>
          <p:nvPr/>
        </p:nvSpPr>
        <p:spPr>
          <a:xfrm>
            <a:off x="342900" y="1440180"/>
            <a:ext cx="4011930" cy="3086100"/>
          </a:xfrm>
          <a:prstGeom prst="roundRect">
            <a:avLst>
              <a:gd fmla="val 17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4"/>
          <p:cNvSpPr/>
          <p:nvPr/>
        </p:nvSpPr>
        <p:spPr>
          <a:xfrm>
            <a:off x="582930" y="1611630"/>
            <a:ext cx="353187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C7268"/>
                </a:solidFill>
                <a:latin typeface="Cambria"/>
                <a:ea typeface="Cambria"/>
                <a:cs typeface="Cambria"/>
                <a:sym typeface="Cambria"/>
              </a:rPr>
              <a:t>SSH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4"/>
          <p:cNvSpPr/>
          <p:nvPr/>
        </p:nvSpPr>
        <p:spPr>
          <a:xfrm>
            <a:off x="582930" y="2023110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PasswordAuthentication no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4"/>
          <p:cNvSpPr/>
          <p:nvPr/>
        </p:nvSpPr>
        <p:spPr>
          <a:xfrm>
            <a:off x="582930" y="2242566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Disables password login entirely, key-only from here 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4"/>
          <p:cNvSpPr/>
          <p:nvPr/>
        </p:nvSpPr>
        <p:spPr>
          <a:xfrm>
            <a:off x="582930" y="2626614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PermitRootLogin no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24"/>
          <p:cNvSpPr/>
          <p:nvPr/>
        </p:nvSpPr>
        <p:spPr>
          <a:xfrm>
            <a:off x="582930" y="2846070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Root has to log in as a normal user first, then elevate.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4"/>
          <p:cNvSpPr/>
          <p:nvPr/>
        </p:nvSpPr>
        <p:spPr>
          <a:xfrm>
            <a:off x="582930" y="3230118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AllowAgentForwarding no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24"/>
          <p:cNvSpPr/>
          <p:nvPr/>
        </p:nvSpPr>
        <p:spPr>
          <a:xfrm>
            <a:off x="582930" y="3449574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Off by default unless a specific host needs it.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4"/>
          <p:cNvSpPr/>
          <p:nvPr/>
        </p:nvSpPr>
        <p:spPr>
          <a:xfrm>
            <a:off x="582930" y="3833622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Keep OpenSSH patched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24"/>
          <p:cNvSpPr/>
          <p:nvPr/>
        </p:nvSpPr>
        <p:spPr>
          <a:xfrm>
            <a:off x="582930" y="4053078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regreSSHion shipped in a routine point release.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24"/>
          <p:cNvSpPr/>
          <p:nvPr/>
        </p:nvSpPr>
        <p:spPr>
          <a:xfrm>
            <a:off x="4766310" y="1440180"/>
            <a:ext cx="4011930" cy="3086100"/>
          </a:xfrm>
          <a:prstGeom prst="roundRect">
            <a:avLst>
              <a:gd fmla="val 1778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4"/>
          <p:cNvSpPr/>
          <p:nvPr/>
        </p:nvSpPr>
        <p:spPr>
          <a:xfrm>
            <a:off x="5006340" y="1611630"/>
            <a:ext cx="353187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660000"/>
                </a:solidFill>
                <a:latin typeface="Cambria"/>
                <a:ea typeface="Cambria"/>
                <a:cs typeface="Cambria"/>
                <a:sym typeface="Cambria"/>
              </a:rPr>
              <a:t>RDP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4"/>
          <p:cNvSpPr/>
          <p:nvPr/>
        </p:nvSpPr>
        <p:spPr>
          <a:xfrm>
            <a:off x="5006340" y="2023110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Require NLA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4"/>
          <p:cNvSpPr/>
          <p:nvPr/>
        </p:nvSpPr>
        <p:spPr>
          <a:xfrm>
            <a:off x="5006340" y="2242566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Blocks the pre-authentication path most RDP RCEs rely on.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4"/>
          <p:cNvSpPr/>
          <p:nvPr/>
        </p:nvSpPr>
        <p:spPr>
          <a:xfrm>
            <a:off x="5006340" y="2626614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Never expose 3389 directly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24"/>
          <p:cNvSpPr/>
          <p:nvPr/>
        </p:nvSpPr>
        <p:spPr>
          <a:xfrm>
            <a:off x="5006340" y="2846070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Put it behind a VPN or bastion, not the open internet.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4"/>
          <p:cNvSpPr/>
          <p:nvPr/>
        </p:nvSpPr>
        <p:spPr>
          <a:xfrm>
            <a:off x="5006340" y="3230118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Enforce account lockout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24"/>
          <p:cNvSpPr/>
          <p:nvPr/>
        </p:nvSpPr>
        <p:spPr>
          <a:xfrm>
            <a:off x="5006340" y="3449574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Slows brute force to a crawl after a few failed attempts.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4"/>
          <p:cNvSpPr/>
          <p:nvPr/>
        </p:nvSpPr>
        <p:spPr>
          <a:xfrm>
            <a:off x="5006340" y="3833622"/>
            <a:ext cx="3531870" cy="21945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onsolas"/>
                <a:ea typeface="Consolas"/>
                <a:cs typeface="Consolas"/>
                <a:sym typeface="Consolas"/>
              </a:rPr>
              <a:t>Keep Windows patched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24"/>
          <p:cNvSpPr/>
          <p:nvPr/>
        </p:nvSpPr>
        <p:spPr>
          <a:xfrm>
            <a:off x="5006340" y="4053078"/>
            <a:ext cx="353187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809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BlueKeep-class bugs target old, unpatched builds specifically.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HARDENING CHECKLIST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4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5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HARDWARE OPTION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5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Setting up a remote access practice box, Part 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5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5"/>
          <p:cNvSpPr/>
          <p:nvPr/>
        </p:nvSpPr>
        <p:spPr>
          <a:xfrm>
            <a:off x="342900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25"/>
          <p:cNvSpPr/>
          <p:nvPr/>
        </p:nvSpPr>
        <p:spPr>
          <a:xfrm>
            <a:off x="342900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5"/>
          <p:cNvSpPr/>
          <p:nvPr/>
        </p:nvSpPr>
        <p:spPr>
          <a:xfrm>
            <a:off x="342900" y="178308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Pick the hardware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5"/>
          <p:cNvSpPr/>
          <p:nvPr/>
        </p:nvSpPr>
        <p:spPr>
          <a:xfrm>
            <a:off x="342900" y="2036826"/>
            <a:ext cx="1988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Any spare desktop or laptop works.</a:t>
            </a: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 It doesn't need to be powerful, just </a:t>
            </a: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reachable.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5"/>
          <p:cNvSpPr/>
          <p:nvPr/>
        </p:nvSpPr>
        <p:spPr>
          <a:xfrm>
            <a:off x="2455164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2455164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5"/>
          <p:cNvSpPr/>
          <p:nvPr/>
        </p:nvSpPr>
        <p:spPr>
          <a:xfrm>
            <a:off x="2455164" y="178308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Give it a static IP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5"/>
          <p:cNvSpPr/>
          <p:nvPr/>
        </p:nvSpPr>
        <p:spPr>
          <a:xfrm>
            <a:off x="2455164" y="2036826"/>
            <a:ext cx="1988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DHCP reservation or a manually assigned address, so the target doesn't move.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5"/>
          <p:cNvSpPr/>
          <p:nvPr/>
        </p:nvSpPr>
        <p:spPr>
          <a:xfrm>
            <a:off x="4567428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25"/>
          <p:cNvSpPr/>
          <p:nvPr/>
        </p:nvSpPr>
        <p:spPr>
          <a:xfrm>
            <a:off x="4567428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5"/>
          <p:cNvSpPr/>
          <p:nvPr/>
        </p:nvSpPr>
        <p:spPr>
          <a:xfrm>
            <a:off x="4567428" y="178308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Install a lightweight OS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5"/>
          <p:cNvSpPr/>
          <p:nvPr/>
        </p:nvSpPr>
        <p:spPr>
          <a:xfrm>
            <a:off x="4567428" y="203682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Ubuntu Server for an SSH target, Windows 10/11 for an RDP target, or both.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5"/>
          <p:cNvSpPr/>
          <p:nvPr/>
        </p:nvSpPr>
        <p:spPr>
          <a:xfrm>
            <a:off x="6679692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6679692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5"/>
          <p:cNvSpPr/>
          <p:nvPr/>
        </p:nvSpPr>
        <p:spPr>
          <a:xfrm>
            <a:off x="6679692" y="1783080"/>
            <a:ext cx="19888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Connect it to </a:t>
            </a:r>
            <a:r>
              <a:rPr b="1" lang="en" sz="1000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 common </a:t>
            </a: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network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5"/>
          <p:cNvSpPr/>
          <p:nvPr/>
        </p:nvSpPr>
        <p:spPr>
          <a:xfrm>
            <a:off x="6679692" y="2036826"/>
            <a:ext cx="19888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subnet as the laptops connecting in. This is about the connection, not the internet.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5"/>
          <p:cNvSpPr/>
          <p:nvPr/>
        </p:nvSpPr>
        <p:spPr>
          <a:xfrm>
            <a:off x="342900" y="2722924"/>
            <a:ext cx="8455800" cy="1748700"/>
          </a:xfrm>
          <a:prstGeom prst="roundRect">
            <a:avLst>
              <a:gd fmla="val 2353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5"/>
          <p:cNvSpPr/>
          <p:nvPr/>
        </p:nvSpPr>
        <p:spPr>
          <a:xfrm>
            <a:off x="493776" y="2873800"/>
            <a:ext cx="96000" cy="96000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5"/>
          <p:cNvSpPr/>
          <p:nvPr/>
        </p:nvSpPr>
        <p:spPr>
          <a:xfrm>
            <a:off x="685800" y="2873800"/>
            <a:ext cx="96000" cy="96000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5"/>
          <p:cNvSpPr/>
          <p:nvPr/>
        </p:nvSpPr>
        <p:spPr>
          <a:xfrm>
            <a:off x="877824" y="2873800"/>
            <a:ext cx="96000" cy="96000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5"/>
          <p:cNvSpPr/>
          <p:nvPr/>
        </p:nvSpPr>
        <p:spPr>
          <a:xfrm>
            <a:off x="493776" y="3065824"/>
            <a:ext cx="8154300" cy="13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onsolas"/>
              <a:buNone/>
            </a:pP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apt install openssh-server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systemctl enable --now ssh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ufw allow 22/tcp</a:t>
            </a: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br>
              <a:rPr b="0" i="0" lang="en" sz="10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000" u="none" cap="none" strike="noStrike">
                <a:solidFill>
                  <a:srgbClr val="E6E1D6"/>
                </a:solidFill>
                <a:latin typeface="Consolas"/>
                <a:ea typeface="Consolas"/>
                <a:cs typeface="Consolas"/>
                <a:sym typeface="Consolas"/>
              </a:rPr>
              <a:t>ip addr show | grep inet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5"/>
          <p:cNvSpPr/>
          <p:nvPr/>
        </p:nvSpPr>
        <p:spPr>
          <a:xfrm>
            <a:off x="342900" y="4540294"/>
            <a:ext cx="82296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1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On the Ubuntu Server target: install and enable sshd, allow it through the local firewall, then confirm its address.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REMOTE ACCESS PRACTICE BOX, PART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5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6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HARDWARE OPTION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6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Setting up a remote access practice box, Part 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6"/>
          <p:cNvSpPr/>
          <p:nvPr/>
        </p:nvSpPr>
        <p:spPr>
          <a:xfrm>
            <a:off x="342900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6"/>
          <p:cNvSpPr/>
          <p:nvPr/>
        </p:nvSpPr>
        <p:spPr>
          <a:xfrm>
            <a:off x="342900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6"/>
          <p:cNvSpPr/>
          <p:nvPr/>
        </p:nvSpPr>
        <p:spPr>
          <a:xfrm>
            <a:off x="342900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Enable Remote Desktop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6"/>
          <p:cNvSpPr/>
          <p:nvPr/>
        </p:nvSpPr>
        <p:spPr>
          <a:xfrm>
            <a:off x="342900" y="2036826"/>
            <a:ext cx="2708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Settings &gt; System &gt; Remote Desktop, toggle it on, and note the PC name shown.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6"/>
          <p:cNvSpPr/>
          <p:nvPr/>
        </p:nvSpPr>
        <p:spPr>
          <a:xfrm>
            <a:off x="3216402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6"/>
          <p:cNvSpPr/>
          <p:nvPr/>
        </p:nvSpPr>
        <p:spPr>
          <a:xfrm>
            <a:off x="3216402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26"/>
          <p:cNvSpPr/>
          <p:nvPr/>
        </p:nvSpPr>
        <p:spPr>
          <a:xfrm>
            <a:off x="3216402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Require Network Level Authentication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6"/>
          <p:cNvSpPr/>
          <p:nvPr/>
        </p:nvSpPr>
        <p:spPr>
          <a:xfrm>
            <a:off x="3216402" y="2036826"/>
            <a:ext cx="2708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Same screen, under Advanced settings, leave this checked.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6"/>
          <p:cNvSpPr/>
          <p:nvPr/>
        </p:nvSpPr>
        <p:spPr>
          <a:xfrm>
            <a:off x="6089904" y="1337310"/>
            <a:ext cx="342900" cy="34290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6"/>
          <p:cNvSpPr/>
          <p:nvPr/>
        </p:nvSpPr>
        <p:spPr>
          <a:xfrm>
            <a:off x="6089904" y="1337310"/>
            <a:ext cx="342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6"/>
          <p:cNvSpPr/>
          <p:nvPr/>
        </p:nvSpPr>
        <p:spPr>
          <a:xfrm>
            <a:off x="6089904" y="1783080"/>
            <a:ext cx="270891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Allow it through the firewall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6"/>
          <p:cNvSpPr/>
          <p:nvPr/>
        </p:nvSpPr>
        <p:spPr>
          <a:xfrm>
            <a:off x="6089904" y="2036826"/>
            <a:ext cx="2708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Windows Defender Firewall &gt; Allow an app, Remote Desktop, for Private networks only.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6"/>
          <p:cNvSpPr/>
          <p:nvPr/>
        </p:nvSpPr>
        <p:spPr>
          <a:xfrm>
            <a:off x="342900" y="240030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Test the connection from a laptop: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6"/>
          <p:cNvSpPr/>
          <p:nvPr/>
        </p:nvSpPr>
        <p:spPr>
          <a:xfrm>
            <a:off x="342900" y="2640330"/>
            <a:ext cx="4011930" cy="754380"/>
          </a:xfrm>
          <a:prstGeom prst="roundRect">
            <a:avLst>
              <a:gd fmla="val 7273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6"/>
          <p:cNvSpPr/>
          <p:nvPr/>
        </p:nvSpPr>
        <p:spPr>
          <a:xfrm>
            <a:off x="514350" y="2640330"/>
            <a:ext cx="366903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SSH TARGET</a:t>
            </a:r>
            <a:br>
              <a:rPr b="1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1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ssh user@192.168.1.50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6"/>
          <p:cNvSpPr/>
          <p:nvPr/>
        </p:nvSpPr>
        <p:spPr>
          <a:xfrm>
            <a:off x="4766310" y="2640330"/>
            <a:ext cx="4011930" cy="754380"/>
          </a:xfrm>
          <a:prstGeom prst="roundRect">
            <a:avLst>
              <a:gd fmla="val 7273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6"/>
          <p:cNvSpPr/>
          <p:nvPr/>
        </p:nvSpPr>
        <p:spPr>
          <a:xfrm>
            <a:off x="4937760" y="2640330"/>
            <a:ext cx="3669030" cy="754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onsolas"/>
              <a:buNone/>
            </a:pPr>
            <a:r>
              <a:rPr b="1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  <a:t>RDP TARGET</a:t>
            </a:r>
            <a:br>
              <a:rPr b="1" i="0" lang="en" sz="700" u="none" cap="none" strike="noStrike">
                <a:solidFill>
                  <a:srgbClr val="A39A8C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11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mstsc /v:192.168.1.51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6"/>
          <p:cNvSpPr/>
          <p:nvPr/>
        </p:nvSpPr>
        <p:spPr>
          <a:xfrm>
            <a:off x="342900" y="3669030"/>
            <a:ext cx="8455914" cy="651510"/>
          </a:xfrm>
          <a:prstGeom prst="roundRect">
            <a:avLst>
              <a:gd fmla="val 8421" name="adj"/>
            </a:avLst>
          </a:prstGeom>
          <a:solidFill>
            <a:srgbClr val="E5F4F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6"/>
          <p:cNvSpPr/>
          <p:nvPr/>
        </p:nvSpPr>
        <p:spPr>
          <a:xfrm>
            <a:off x="548640" y="3669030"/>
            <a:ext cx="8023860" cy="6515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Keep this box on the isolated network only. SSH and RDP targets set up for practice should never be reachable from outside during the session.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2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REMOTE ACCESS PRACTICE BOX, PART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26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7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TONIGHT'S PRACTICE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7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Tonight's exercises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7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Four labs on the Range, working from both sides of the connection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7"/>
          <p:cNvSpPr/>
          <p:nvPr/>
        </p:nvSpPr>
        <p:spPr>
          <a:xfrm>
            <a:off x="342900" y="147447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7"/>
          <p:cNvSpPr/>
          <p:nvPr/>
        </p:nvSpPr>
        <p:spPr>
          <a:xfrm>
            <a:off x="548640" y="1663065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7"/>
          <p:cNvSpPr/>
          <p:nvPr/>
        </p:nvSpPr>
        <p:spPr>
          <a:xfrm>
            <a:off x="548640" y="1663065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7"/>
          <p:cNvSpPr/>
          <p:nvPr/>
        </p:nvSpPr>
        <p:spPr>
          <a:xfrm>
            <a:off x="1097280" y="157734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Key-based SSH hardening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7"/>
          <p:cNvSpPr/>
          <p:nvPr/>
        </p:nvSpPr>
        <p:spPr>
          <a:xfrm>
            <a:off x="1097280" y="1851660"/>
            <a:ext cx="726948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Generate a key, disable password auth on a Range host, verify you're locked out without the key.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7"/>
          <p:cNvSpPr/>
          <p:nvPr/>
        </p:nvSpPr>
        <p:spPr>
          <a:xfrm>
            <a:off x="342900" y="229743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7"/>
          <p:cNvSpPr/>
          <p:nvPr/>
        </p:nvSpPr>
        <p:spPr>
          <a:xfrm>
            <a:off x="548640" y="2486025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7"/>
          <p:cNvSpPr/>
          <p:nvPr/>
        </p:nvSpPr>
        <p:spPr>
          <a:xfrm>
            <a:off x="548640" y="2486025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7"/>
          <p:cNvSpPr/>
          <p:nvPr/>
        </p:nvSpPr>
        <p:spPr>
          <a:xfrm>
            <a:off x="1097280" y="240030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Spot the brute force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7"/>
          <p:cNvSpPr/>
          <p:nvPr/>
        </p:nvSpPr>
        <p:spPr>
          <a:xfrm>
            <a:off x="1097280" y="2674620"/>
            <a:ext cx="726948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Review a host's auth log for failed login attempts and pick out the pattern.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7"/>
          <p:cNvSpPr/>
          <p:nvPr/>
        </p:nvSpPr>
        <p:spPr>
          <a:xfrm>
            <a:off x="342900" y="312039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7"/>
          <p:cNvSpPr/>
          <p:nvPr/>
        </p:nvSpPr>
        <p:spPr>
          <a:xfrm>
            <a:off x="548640" y="3308985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7"/>
          <p:cNvSpPr/>
          <p:nvPr/>
        </p:nvSpPr>
        <p:spPr>
          <a:xfrm>
            <a:off x="548640" y="3308985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7"/>
          <p:cNvSpPr/>
          <p:nvPr/>
        </p:nvSpPr>
        <p:spPr>
          <a:xfrm>
            <a:off x="1097280" y="322326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RDP connect &amp; NLA check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7"/>
          <p:cNvSpPr/>
          <p:nvPr/>
        </p:nvSpPr>
        <p:spPr>
          <a:xfrm>
            <a:off x="1097280" y="3497580"/>
            <a:ext cx="726948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Connect to a Range Windows host over RDP and confirm NLA is enforced.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7"/>
          <p:cNvSpPr/>
          <p:nvPr/>
        </p:nvSpPr>
        <p:spPr>
          <a:xfrm>
            <a:off x="342900" y="3943350"/>
            <a:ext cx="8455914" cy="754380"/>
          </a:xfrm>
          <a:prstGeom prst="roundRect">
            <a:avLst>
              <a:gd fmla="val 5455" name="adj"/>
            </a:avLst>
          </a:prstGeom>
          <a:solidFill>
            <a:srgbClr val="FFFFFF"/>
          </a:solidFill>
          <a:ln cap="flat" cmpd="sng" w="12700">
            <a:solidFill>
              <a:srgbClr val="EDE6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7"/>
          <p:cNvSpPr/>
          <p:nvPr/>
        </p:nvSpPr>
        <p:spPr>
          <a:xfrm>
            <a:off x="548640" y="4131945"/>
            <a:ext cx="377190" cy="37719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7"/>
          <p:cNvSpPr/>
          <p:nvPr/>
        </p:nvSpPr>
        <p:spPr>
          <a:xfrm>
            <a:off x="548640" y="4131945"/>
            <a:ext cx="377190" cy="377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7"/>
          <p:cNvSpPr/>
          <p:nvPr/>
        </p:nvSpPr>
        <p:spPr>
          <a:xfrm>
            <a:off x="1097280" y="4046220"/>
            <a:ext cx="2880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Version fingerprint, bonus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7"/>
          <p:cNvSpPr/>
          <p:nvPr/>
        </p:nvSpPr>
        <p:spPr>
          <a:xfrm>
            <a:off x="1097280" y="4320540"/>
            <a:ext cx="726948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Grab a service banner and match the version against a known CVE.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7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TONIGHT'S EXERCISES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7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8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8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Key-based SSH hardening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8"/>
          <p:cNvSpPr/>
          <p:nvPr/>
        </p:nvSpPr>
        <p:spPr>
          <a:xfrm>
            <a:off x="342900" y="1337310"/>
            <a:ext cx="260604" cy="260604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8"/>
          <p:cNvSpPr/>
          <p:nvPr/>
        </p:nvSpPr>
        <p:spPr>
          <a:xfrm>
            <a:off x="342900" y="1337310"/>
            <a:ext cx="260604" cy="260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8"/>
          <p:cNvSpPr/>
          <p:nvPr/>
        </p:nvSpPr>
        <p:spPr>
          <a:xfrm>
            <a:off x="720090" y="1316736"/>
            <a:ext cx="27432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Generate a key pair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8"/>
          <p:cNvSpPr/>
          <p:nvPr/>
        </p:nvSpPr>
        <p:spPr>
          <a:xfrm>
            <a:off x="3531870" y="1316736"/>
            <a:ext cx="524637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ssh-keygen -t ed25519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8"/>
          <p:cNvSpPr/>
          <p:nvPr/>
        </p:nvSpPr>
        <p:spPr>
          <a:xfrm>
            <a:off x="342900" y="1735074"/>
            <a:ext cx="260604" cy="260604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8"/>
          <p:cNvSpPr/>
          <p:nvPr/>
        </p:nvSpPr>
        <p:spPr>
          <a:xfrm>
            <a:off x="342900" y="1735074"/>
            <a:ext cx="260604" cy="260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8"/>
          <p:cNvSpPr/>
          <p:nvPr/>
        </p:nvSpPr>
        <p:spPr>
          <a:xfrm>
            <a:off x="720090" y="1714500"/>
            <a:ext cx="27432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Copy it to the Range host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8"/>
          <p:cNvSpPr/>
          <p:nvPr/>
        </p:nvSpPr>
        <p:spPr>
          <a:xfrm>
            <a:off x="3531870" y="1714500"/>
            <a:ext cx="524637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ssh-copy-id -i ~/.ssh/id_ed25519.pub user@range-host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8"/>
          <p:cNvSpPr/>
          <p:nvPr/>
        </p:nvSpPr>
        <p:spPr>
          <a:xfrm>
            <a:off x="342900" y="2132838"/>
            <a:ext cx="260604" cy="260604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8"/>
          <p:cNvSpPr/>
          <p:nvPr/>
        </p:nvSpPr>
        <p:spPr>
          <a:xfrm>
            <a:off x="342900" y="2132838"/>
            <a:ext cx="260604" cy="260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8"/>
          <p:cNvSpPr/>
          <p:nvPr/>
        </p:nvSpPr>
        <p:spPr>
          <a:xfrm>
            <a:off x="720090" y="2112264"/>
            <a:ext cx="27432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Confirm key login works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8"/>
          <p:cNvSpPr/>
          <p:nvPr/>
        </p:nvSpPr>
        <p:spPr>
          <a:xfrm>
            <a:off x="3531870" y="2112264"/>
            <a:ext cx="524637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ssh -i ~/.ssh/id_ed25519 user@range-host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8"/>
          <p:cNvSpPr/>
          <p:nvPr/>
        </p:nvSpPr>
        <p:spPr>
          <a:xfrm>
            <a:off x="342900" y="2530602"/>
            <a:ext cx="260604" cy="260604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8"/>
          <p:cNvSpPr/>
          <p:nvPr/>
        </p:nvSpPr>
        <p:spPr>
          <a:xfrm>
            <a:off x="342900" y="2530602"/>
            <a:ext cx="260604" cy="260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8"/>
          <p:cNvSpPr/>
          <p:nvPr/>
        </p:nvSpPr>
        <p:spPr>
          <a:xfrm>
            <a:off x="720090" y="2510028"/>
            <a:ext cx="27432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Disable password auth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8"/>
          <p:cNvSpPr/>
          <p:nvPr/>
        </p:nvSpPr>
        <p:spPr>
          <a:xfrm>
            <a:off x="3531870" y="2510028"/>
            <a:ext cx="524637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Edit /etc/ssh/sshd_config, set PasswordAuthentication no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8"/>
          <p:cNvSpPr/>
          <p:nvPr/>
        </p:nvSpPr>
        <p:spPr>
          <a:xfrm>
            <a:off x="342900" y="2928366"/>
            <a:ext cx="260604" cy="260604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8"/>
          <p:cNvSpPr/>
          <p:nvPr/>
        </p:nvSpPr>
        <p:spPr>
          <a:xfrm>
            <a:off x="342900" y="2928366"/>
            <a:ext cx="260604" cy="2606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8"/>
          <p:cNvSpPr/>
          <p:nvPr/>
        </p:nvSpPr>
        <p:spPr>
          <a:xfrm>
            <a:off x="720090" y="2907792"/>
            <a:ext cx="274320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Restart and verify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8"/>
          <p:cNvSpPr/>
          <p:nvPr/>
        </p:nvSpPr>
        <p:spPr>
          <a:xfrm>
            <a:off x="3531870" y="2907792"/>
            <a:ext cx="5246370" cy="301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sudo systemctl restart sshd, then try logging in without the key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8"/>
          <p:cNvSpPr/>
          <p:nvPr/>
        </p:nvSpPr>
        <p:spPr>
          <a:xfrm>
            <a:off x="342900" y="349758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Success looks like: Permission denied (publickey) when you try without the key, and a clean login when you use it.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1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8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9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9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lang="en" sz="2400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Detect </a:t>
            </a: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brute force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9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Somewhere in this host's log is an attack, find it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9"/>
          <p:cNvSpPr/>
          <p:nvPr/>
        </p:nvSpPr>
        <p:spPr>
          <a:xfrm>
            <a:off x="342900" y="1405890"/>
            <a:ext cx="8455914" cy="1645920"/>
          </a:xfrm>
          <a:prstGeom prst="roundRect">
            <a:avLst>
              <a:gd fmla="val 2500" name="adj"/>
            </a:avLst>
          </a:prstGeom>
          <a:solidFill>
            <a:srgbClr val="1B1E1D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9"/>
          <p:cNvSpPr/>
          <p:nvPr/>
        </p:nvSpPr>
        <p:spPr>
          <a:xfrm>
            <a:off x="493776" y="1556766"/>
            <a:ext cx="96012" cy="96012"/>
          </a:xfrm>
          <a:prstGeom prst="ellipse">
            <a:avLst/>
          </a:prstGeom>
          <a:solidFill>
            <a:srgbClr val="FF6259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9"/>
          <p:cNvSpPr/>
          <p:nvPr/>
        </p:nvSpPr>
        <p:spPr>
          <a:xfrm>
            <a:off x="685800" y="1556766"/>
            <a:ext cx="96012" cy="96012"/>
          </a:xfrm>
          <a:prstGeom prst="ellipse">
            <a:avLst/>
          </a:prstGeom>
          <a:solidFill>
            <a:srgbClr val="FFBD4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9"/>
          <p:cNvSpPr/>
          <p:nvPr/>
        </p:nvSpPr>
        <p:spPr>
          <a:xfrm>
            <a:off x="877824" y="1556766"/>
            <a:ext cx="96012" cy="96012"/>
          </a:xfrm>
          <a:prstGeom prst="ellipse">
            <a:avLst/>
          </a:prstGeom>
          <a:solidFill>
            <a:srgbClr val="00CA4E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9"/>
          <p:cNvSpPr/>
          <p:nvPr/>
        </p:nvSpPr>
        <p:spPr>
          <a:xfrm>
            <a:off x="493776" y="1748790"/>
            <a:ext cx="8154162" cy="1200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8000"/>
              </a:lnSpc>
              <a:spcBef>
                <a:spcPts val="0"/>
              </a:spcBef>
              <a:spcAft>
                <a:spcPts val="0"/>
              </a:spcAft>
              <a:buClr>
                <a:srgbClr val="E88888"/>
              </a:buClr>
              <a:buSzPts val="900"/>
              <a:buFont typeface="Consolas"/>
              <a:buNone/>
            </a:pPr>
            <a: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Failed password for invalid user admin from 203.0.113.44 port 51201 ssh2</a:t>
            </a:r>
            <a:b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Failed password for invalid user admin from 203.0.113.44 port 51203 ssh2</a:t>
            </a:r>
            <a:b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Failed password for root from 203.0.113.44 port 51207 ssh2</a:t>
            </a:r>
            <a:b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  <a:t>Failed password for root from 203.0.113.44 port 51210 ssh2</a:t>
            </a:r>
            <a:br>
              <a:rPr b="0" i="0" lang="en" sz="900" u="none" cap="none" strike="noStrike">
                <a:solidFill>
                  <a:srgbClr val="E88888"/>
                </a:solidFill>
                <a:latin typeface="Consolas"/>
                <a:ea typeface="Consolas"/>
                <a:cs typeface="Consolas"/>
                <a:sym typeface="Consolas"/>
              </a:rPr>
            </a:b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Accepted publickey for </a:t>
            </a:r>
            <a:r>
              <a:rPr lang="en" sz="900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bob </a:t>
            </a:r>
            <a:r>
              <a:rPr b="0" i="0" lang="en" sz="900" u="none" cap="none" strike="noStrike">
                <a:solidFill>
                  <a:srgbClr val="4AD4C4"/>
                </a:solidFill>
                <a:latin typeface="Consolas"/>
                <a:ea typeface="Consolas"/>
                <a:cs typeface="Consolas"/>
                <a:sym typeface="Consolas"/>
              </a:rPr>
              <a:t>from 10.0.10.20 port 50122 ssh2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9"/>
          <p:cNvSpPr/>
          <p:nvPr/>
        </p:nvSpPr>
        <p:spPr>
          <a:xfrm>
            <a:off x="342900" y="3188970"/>
            <a:ext cx="548640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900"/>
              <a:buFont typeface="Consolas"/>
              <a:buNone/>
            </a:pPr>
            <a:r>
              <a:rPr b="1" i="0" lang="en" sz="9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grep "Failed password" /var/log/auth.log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9"/>
          <p:cNvSpPr/>
          <p:nvPr/>
        </p:nvSpPr>
        <p:spPr>
          <a:xfrm>
            <a:off x="342900" y="3566160"/>
            <a:ext cx="2057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9"/>
          <p:cNvSpPr/>
          <p:nvPr/>
        </p:nvSpPr>
        <p:spPr>
          <a:xfrm>
            <a:off x="548640" y="3566160"/>
            <a:ext cx="809244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A pattern to look for: repeated attempts from the same IP, with different usernames.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9"/>
          <p:cNvSpPr/>
          <p:nvPr/>
        </p:nvSpPr>
        <p:spPr>
          <a:xfrm>
            <a:off x="342900" y="3909060"/>
            <a:ext cx="2057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9"/>
          <p:cNvSpPr/>
          <p:nvPr/>
        </p:nvSpPr>
        <p:spPr>
          <a:xfrm>
            <a:off x="548640" y="3909060"/>
            <a:ext cx="809244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Which line is the outlier? One connection succeeded, from a different address entirely.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9"/>
          <p:cNvSpPr/>
          <p:nvPr/>
        </p:nvSpPr>
        <p:spPr>
          <a:xfrm>
            <a:off x="342900" y="4251960"/>
            <a:ext cx="2057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0000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660000"/>
                </a:solidFill>
                <a:latin typeface="Calibri"/>
                <a:ea typeface="Calibri"/>
                <a:cs typeface="Calibri"/>
                <a:sym typeface="Calibri"/>
              </a:rPr>
              <a:t>•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9"/>
          <p:cNvSpPr/>
          <p:nvPr/>
        </p:nvSpPr>
        <p:spPr>
          <a:xfrm>
            <a:off x="548640" y="4251960"/>
            <a:ext cx="8092440" cy="3086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900"/>
              <a:buFont typeface="Calibri"/>
              <a:buNone/>
            </a:pPr>
            <a:r>
              <a:rPr b="0" i="0" lang="en" sz="9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Bonus: grab that host's SSH version banner (nc -v range-host 22) and check it against a known CVE.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EXERCISE 2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9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0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30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RDP connect &amp; NLA check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30"/>
          <p:cNvSpPr/>
          <p:nvPr/>
        </p:nvSpPr>
        <p:spPr>
          <a:xfrm>
            <a:off x="342900" y="1083564"/>
            <a:ext cx="78867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Connect to a Range Windows host, then confirm what's protecting it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30"/>
          <p:cNvSpPr/>
          <p:nvPr/>
        </p:nvSpPr>
        <p:spPr>
          <a:xfrm>
            <a:off x="342900" y="1371600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30"/>
          <p:cNvSpPr/>
          <p:nvPr/>
        </p:nvSpPr>
        <p:spPr>
          <a:xfrm>
            <a:off x="342900" y="1371600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30"/>
          <p:cNvSpPr/>
          <p:nvPr/>
        </p:nvSpPr>
        <p:spPr>
          <a:xfrm>
            <a:off x="754380" y="1351026"/>
            <a:ext cx="24003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Get the host and credentials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30"/>
          <p:cNvSpPr/>
          <p:nvPr/>
        </p:nvSpPr>
        <p:spPr>
          <a:xfrm>
            <a:off x="3257550" y="1351026"/>
            <a:ext cx="54178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Ask in #defense-team for a Range Windows host and login.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30"/>
          <p:cNvSpPr/>
          <p:nvPr/>
        </p:nvSpPr>
        <p:spPr>
          <a:xfrm>
            <a:off x="342900" y="1865376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30"/>
          <p:cNvSpPr/>
          <p:nvPr/>
        </p:nvSpPr>
        <p:spPr>
          <a:xfrm>
            <a:off x="342900" y="1865376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30"/>
          <p:cNvSpPr/>
          <p:nvPr/>
        </p:nvSpPr>
        <p:spPr>
          <a:xfrm>
            <a:off x="754380" y="1844802"/>
            <a:ext cx="24003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Connect from your machine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30"/>
          <p:cNvSpPr/>
          <p:nvPr/>
        </p:nvSpPr>
        <p:spPr>
          <a:xfrm>
            <a:off x="3257550" y="1844802"/>
            <a:ext cx="54178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mstsc /v:&lt;range-windows-host&gt;  (Windows), or a client like Remmina/Microsoft Remote Desktop elsewhere.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0"/>
          <p:cNvSpPr/>
          <p:nvPr/>
        </p:nvSpPr>
        <p:spPr>
          <a:xfrm>
            <a:off x="342900" y="2359152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0"/>
          <p:cNvSpPr/>
          <p:nvPr/>
        </p:nvSpPr>
        <p:spPr>
          <a:xfrm>
            <a:off x="342900" y="2359152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0"/>
          <p:cNvSpPr/>
          <p:nvPr/>
        </p:nvSpPr>
        <p:spPr>
          <a:xfrm>
            <a:off x="754380" y="2338578"/>
            <a:ext cx="24003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NLA on the host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30"/>
          <p:cNvSpPr/>
          <p:nvPr/>
        </p:nvSpPr>
        <p:spPr>
          <a:xfrm>
            <a:off x="3257550" y="2338578"/>
            <a:ext cx="54178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System Properties &gt; Remote, confirm "Allow connections only from computers running NLA" is checked.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0"/>
          <p:cNvSpPr/>
          <p:nvPr/>
        </p:nvSpPr>
        <p:spPr>
          <a:xfrm>
            <a:off x="342900" y="2852928"/>
            <a:ext cx="274320" cy="274320"/>
          </a:xfrm>
          <a:prstGeom prst="ellipse">
            <a:avLst/>
          </a:prstGeom>
          <a:solidFill>
            <a:srgbClr val="1C7268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30"/>
          <p:cNvSpPr/>
          <p:nvPr/>
        </p:nvSpPr>
        <p:spPr>
          <a:xfrm>
            <a:off x="342900" y="2852928"/>
            <a:ext cx="274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0"/>
          <p:cNvSpPr/>
          <p:nvPr/>
        </p:nvSpPr>
        <p:spPr>
          <a:xfrm>
            <a:off x="754380" y="2832354"/>
            <a:ext cx="24003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Try a bare connection attempt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30"/>
          <p:cNvSpPr/>
          <p:nvPr/>
        </p:nvSpPr>
        <p:spPr>
          <a:xfrm>
            <a:off x="3257550" y="2832354"/>
            <a:ext cx="5417820" cy="425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7272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800"/>
              <a:buFont typeface="Calibri"/>
              <a:buNone/>
            </a:pPr>
            <a:r>
              <a:rPr b="0" i="0" lang="en" sz="8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Watch what happens if NLA is off: you can reach the login screen before authenticating at all.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30"/>
          <p:cNvSpPr/>
          <p:nvPr/>
        </p:nvSpPr>
        <p:spPr>
          <a:xfrm>
            <a:off x="342900" y="3483864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900"/>
              <a:buFont typeface="Calibri"/>
              <a:buNone/>
            </a:pPr>
            <a:r>
              <a:rPr b="0" i="1" lang="en" sz="9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Why it matters: NLA is the single setting that separates a BlueKeep-class pre-auth bug from a non-issue.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0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EXERCISE 3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0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3EA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1"/>
          <p:cNvSpPr/>
          <p:nvPr/>
        </p:nvSpPr>
        <p:spPr>
          <a:xfrm>
            <a:off x="342900" y="342900"/>
            <a:ext cx="843534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C7268"/>
                </a:solidFill>
                <a:latin typeface="Calibri"/>
                <a:ea typeface="Calibri"/>
                <a:cs typeface="Calibri"/>
                <a:sym typeface="Calibri"/>
              </a:rPr>
              <a:t>WHERE THIS CAME FROM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1"/>
          <p:cNvSpPr/>
          <p:nvPr/>
        </p:nvSpPr>
        <p:spPr>
          <a:xfrm>
            <a:off x="342900" y="5829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B1E1D"/>
                </a:solidFill>
                <a:latin typeface="Cambria"/>
                <a:ea typeface="Cambria"/>
                <a:cs typeface="Cambria"/>
                <a:sym typeface="Cambria"/>
              </a:rPr>
              <a:t>Resources &amp; citations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31"/>
          <p:cNvSpPr/>
          <p:nvPr/>
        </p:nvSpPr>
        <p:spPr>
          <a:xfrm>
            <a:off x="342900" y="14744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OpenSSH: protocol and usage docs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31"/>
          <p:cNvSpPr/>
          <p:nvPr/>
        </p:nvSpPr>
        <p:spPr>
          <a:xfrm>
            <a:off x="342900" y="17487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openssh.com/manual.html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31"/>
          <p:cNvSpPr/>
          <p:nvPr/>
        </p:nvSpPr>
        <p:spPr>
          <a:xfrm>
            <a:off x="4663440" y="147447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RFC 4253: SSH Transport Layer Protocol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31"/>
          <p:cNvSpPr/>
          <p:nvPr/>
        </p:nvSpPr>
        <p:spPr>
          <a:xfrm>
            <a:off x="4663440" y="174879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datatracker.ietf.org/doc/html/rfc4253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31"/>
          <p:cNvSpPr/>
          <p:nvPr/>
        </p:nvSpPr>
        <p:spPr>
          <a:xfrm>
            <a:off x="342900" y="229743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Qualys: regreSSHion, CVE-2024-6387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31"/>
          <p:cNvSpPr/>
          <p:nvPr/>
        </p:nvSpPr>
        <p:spPr>
          <a:xfrm>
            <a:off x="342900" y="257175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qualys.com/regresshion-cve-2024-6387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1"/>
          <p:cNvSpPr/>
          <p:nvPr/>
        </p:nvSpPr>
        <p:spPr>
          <a:xfrm>
            <a:off x="4663440" y="229743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CISA advisory: BlueKeep, CVE-2019-0708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31"/>
          <p:cNvSpPr/>
          <p:nvPr/>
        </p:nvSpPr>
        <p:spPr>
          <a:xfrm>
            <a:off x="4663440" y="257175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cisa.gov/news-events/cybersecurity-advisories/aa19-168a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1"/>
          <p:cNvSpPr/>
          <p:nvPr/>
        </p:nvSpPr>
        <p:spPr>
          <a:xfrm>
            <a:off x="342900" y="312039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Network Level Authentication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31"/>
          <p:cNvSpPr/>
          <p:nvPr/>
        </p:nvSpPr>
        <p:spPr>
          <a:xfrm>
            <a:off x="342900" y="339471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learn.microsoft.com/windows-server/remote/remote-desktop-services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1"/>
          <p:cNvSpPr/>
          <p:nvPr/>
        </p:nvSpPr>
        <p:spPr>
          <a:xfrm>
            <a:off x="4663440" y="312039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Microsoft Learn: RDP security layers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31"/>
          <p:cNvSpPr/>
          <p:nvPr/>
        </p:nvSpPr>
        <p:spPr>
          <a:xfrm>
            <a:off x="4663440" y="339471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learn.microsoft.com/windows-server/remote/remote-desktop-services/clients/remote-desktop-security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1"/>
          <p:cNvSpPr/>
          <p:nvPr/>
        </p:nvSpPr>
        <p:spPr>
          <a:xfrm>
            <a:off x="342900" y="394335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MITRE ATT&amp;CK: Remote Services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31"/>
          <p:cNvSpPr/>
          <p:nvPr/>
        </p:nvSpPr>
        <p:spPr>
          <a:xfrm>
            <a:off x="342900" y="421767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attack.mitre.org/techniques/T1021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31"/>
          <p:cNvSpPr/>
          <p:nvPr/>
        </p:nvSpPr>
        <p:spPr>
          <a:xfrm>
            <a:off x="4663440" y="3943350"/>
            <a:ext cx="40462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E1D"/>
              </a:buClr>
              <a:buSzPts val="1000"/>
              <a:buFont typeface="Calibri"/>
              <a:buNone/>
            </a:pPr>
            <a:r>
              <a:rPr b="1" i="0" lang="en" sz="1000" u="none" cap="none" strike="noStrike">
                <a:solidFill>
                  <a:srgbClr val="1B1E1D"/>
                </a:solidFill>
                <a:latin typeface="Calibri"/>
                <a:ea typeface="Calibri"/>
                <a:cs typeface="Calibri"/>
                <a:sym typeface="Calibri"/>
              </a:rPr>
              <a:t>MITRE ATT&amp;CK: Brute Force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1"/>
          <p:cNvSpPr/>
          <p:nvPr/>
        </p:nvSpPr>
        <p:spPr>
          <a:xfrm>
            <a:off x="4663440" y="4217670"/>
            <a:ext cx="4046220" cy="24003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C7268"/>
              </a:buClr>
              <a:buSzPts val="800"/>
              <a:buFont typeface="Consolas"/>
              <a:buNone/>
            </a:pPr>
            <a:r>
              <a:rPr b="0" i="0" lang="en" sz="800" u="none" cap="none" strike="noStrike">
                <a:solidFill>
                  <a:srgbClr val="1C7268"/>
                </a:solidFill>
                <a:latin typeface="Consolas"/>
                <a:ea typeface="Consolas"/>
                <a:cs typeface="Consolas"/>
                <a:sym typeface="Consolas"/>
              </a:rPr>
              <a:t>attack.mitre.org/techniques/T1110</a:t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RESOURCES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1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6560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6B6560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B1E1D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32"/>
          <p:cNvSpPr/>
          <p:nvPr/>
        </p:nvSpPr>
        <p:spPr>
          <a:xfrm>
            <a:off x="377190" y="1028700"/>
            <a:ext cx="78867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D4C4"/>
              </a:buClr>
              <a:buSzPts val="1100"/>
              <a:buFont typeface="Calibri"/>
              <a:buNone/>
            </a:pPr>
            <a:r>
              <a:rPr b="1" i="0" lang="en" sz="1100" u="none" cap="none" strike="noStrike">
                <a:solidFill>
                  <a:srgbClr val="4AD4C4"/>
                </a:solidFill>
                <a:latin typeface="Calibri"/>
                <a:ea typeface="Calibri"/>
                <a:cs typeface="Calibri"/>
                <a:sym typeface="Calibri"/>
              </a:rPr>
              <a:t>NEXT SESSION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32"/>
          <p:cNvSpPr/>
          <p:nvPr/>
        </p:nvSpPr>
        <p:spPr>
          <a:xfrm>
            <a:off x="377190" y="1337310"/>
            <a:ext cx="8229600" cy="6172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Thursday: Basic Networking &amp; Communication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32"/>
          <p:cNvSpPr/>
          <p:nvPr/>
        </p:nvSpPr>
        <p:spPr>
          <a:xfrm>
            <a:off x="377190" y="1954530"/>
            <a:ext cx="740664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Clr>
                <a:srgbClr val="E6E1D6"/>
              </a:buClr>
              <a:buSzPts val="1100"/>
              <a:buFont typeface="Calibri"/>
              <a:buNone/>
            </a:pPr>
            <a:r>
              <a:rPr b="0" i="0" lang="en" sz="1100" u="none" cap="none" strike="noStrike">
                <a:solidFill>
                  <a:srgbClr val="E6E1D6"/>
                </a:solidFill>
                <a:latin typeface="Calibri"/>
                <a:ea typeface="Calibri"/>
                <a:cs typeface="Calibri"/>
                <a:sym typeface="Calibri"/>
              </a:rPr>
              <a:t>You now know how the connections themselves work. Thursday moves one layer down: IP addresses, subnets, and mapping what's on the network.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32"/>
          <p:cNvSpPr/>
          <p:nvPr/>
        </p:nvSpPr>
        <p:spPr>
          <a:xfrm>
            <a:off x="377190" y="281178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map-dark.png" id="552" name="Google Shape;55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079" y="288666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32"/>
          <p:cNvSpPr/>
          <p:nvPr/>
        </p:nvSpPr>
        <p:spPr>
          <a:xfrm>
            <a:off x="788670" y="279806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Simons 281, College of Charleston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32"/>
          <p:cNvSpPr/>
          <p:nvPr/>
        </p:nvSpPr>
        <p:spPr>
          <a:xfrm>
            <a:off x="377190" y="322326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clock-dark.png" id="555" name="Google Shape;55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079" y="329814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32"/>
          <p:cNvSpPr/>
          <p:nvPr/>
        </p:nvSpPr>
        <p:spPr>
          <a:xfrm>
            <a:off x="788670" y="320954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Tuesdays &amp; Thursdays, 5:30-7:00 PM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2"/>
          <p:cNvSpPr/>
          <p:nvPr/>
        </p:nvSpPr>
        <p:spPr>
          <a:xfrm>
            <a:off x="377190" y="3634740"/>
            <a:ext cx="288036" cy="288036"/>
          </a:xfrm>
          <a:prstGeom prst="ellipse">
            <a:avLst/>
          </a:prstGeom>
          <a:solidFill>
            <a:srgbClr val="4AD4C4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ssh_rdp_deck/icons/alert-dark.png" id="558" name="Google Shape;558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079" y="3709629"/>
            <a:ext cx="138257" cy="138257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32"/>
          <p:cNvSpPr/>
          <p:nvPr/>
        </p:nvSpPr>
        <p:spPr>
          <a:xfrm>
            <a:off x="788670" y="3621024"/>
            <a:ext cx="6858000" cy="3154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 on tonight's exercises? Ask in #defense-team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3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NEXT UP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2"/>
          <p:cNvSpPr/>
          <p:nvPr/>
        </p:nvSpPr>
        <p:spPr>
          <a:xfrm>
            <a:off x="5028971" y="4855464"/>
            <a:ext cx="3771900" cy="2057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A39A8C"/>
              </a:buClr>
              <a:buSzPts val="700"/>
              <a:buFont typeface="Calibri"/>
              <a:buNone/>
            </a:pPr>
            <a:r>
              <a:rPr b="0" i="0" lang="en" sz="700" u="none" cap="none" strike="noStrike">
                <a:solidFill>
                  <a:srgbClr val="A39A8C"/>
                </a:solidFill>
                <a:latin typeface="Calibri"/>
                <a:ea typeface="Calibri"/>
                <a:cs typeface="Calibri"/>
                <a:sym typeface="Calibri"/>
              </a:rPr>
              <a:t>CofC Cybersecurity Club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4AD4C4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100" b="0">
                <a:solidFill>
                  <a:srgbClr val="E6E1D6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A39A8C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700" b="0">
                <a:solidFill>
                  <a:srgbClr val="A39A8C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700" b="0">
                <a:solidFill>
                  <a:srgbClr val="A39A8C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