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74" r:id="rId25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466ed4945_1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466ed4945_1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466ed4945_1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469b8f227_1_1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469b8f227_1_1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f469b8f227_1_1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469b8f227_1_5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f469b8f227_1_5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f469b8f227_1_5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469b8f227_1_8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3f469b8f227_1_8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3f469b8f227_1_8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469b8f227_1_11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3f469b8f227_1_11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f469b8f227_1_11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469b8f227_1_13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f469b8f227_1_13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f469b8f227_1_13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469b8f227_1_14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f469b8f227_1_14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f469b8f227_1_14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469b8f227_1_15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f469b8f227_1_15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f469b8f227_1_15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469b8f227_1_19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3f469b8f227_1_19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3f469b8f227_1_19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f469b8f227_1_22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3f469b8f227_1_22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f469b8f227_1_22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469b8f227_1_24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g3f469b8f227_1_24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f469b8f227_1_24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469b8f227_1_27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g3f469b8f227_1_27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f469b8f227_1_27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469b8f227_1_31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3f469b8f227_1_31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3f469b8f227_1_31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f469b8f227_1_35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g3f469b8f227_1_35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3f469b8f227_1_35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f469b8f227_1_40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g3f469b8f227_1_40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g3f469b8f227_1_40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f469b8f227_1_43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g3f469b8f227_1_43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g3f469b8f227_1_43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f469b8f227_1_46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3" name="Google Shape;533;g3f469b8f227_1_46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3f469b8f227_1_46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f469b8f227_1_49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g3f469b8f227_1_49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3f469b8f227_1_49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2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9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30.png"/><Relationship Id="rId8" Type="http://schemas.openxmlformats.org/officeDocument/2006/relationships/image" Target="../media/image25.png"/><Relationship Id="rId9" Type="http://schemas.openxmlformats.org/officeDocument/2006/relationships/image" Target="../media/image7.png"/><Relationship Id="rId10" Type="http://schemas.openxmlformats.org/officeDocument/2006/relationships/image" Target="../media/image2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22.png"/><Relationship Id="rId5" Type="http://schemas.openxmlformats.org/officeDocument/2006/relationships/image" Target="../media/image1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77190" y="174879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THURSDAY SESSION · WEEK 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77190" y="2023110"/>
            <a:ext cx="822960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mbria"/>
              <a:buNone/>
            </a:pPr>
            <a:r>
              <a:rPr b="1" i="0" lang="en" sz="3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Understanding File Systems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77190" y="2777490"/>
            <a:ext cx="7200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Where Linux and Windows hide everything, and how to go find it on the Range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5"/>
          <p:cNvCxnSpPr/>
          <p:nvPr/>
        </p:nvCxnSpPr>
        <p:spPr>
          <a:xfrm>
            <a:off x="377190" y="3257550"/>
            <a:ext cx="754380" cy="0"/>
          </a:xfrm>
          <a:prstGeom prst="straightConnector1">
            <a:avLst/>
          </a:prstGeom>
          <a:noFill/>
          <a:ln cap="flat" cmpd="sng" w="31750">
            <a:solidFill>
              <a:srgbClr val="1C72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/>
          <p:nvPr/>
        </p:nvSpPr>
        <p:spPr>
          <a:xfrm>
            <a:off x="377190" y="459486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  •  Simons 281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./logo-stk-w.png"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6616"/>
            <a:ext cx="994412" cy="90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agenda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From the Range's network down to the files sitting on each host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342900" y="1488186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key-white.png"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451" y="1598737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925830" y="14058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Quick recap: reaching the Range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925830" y="1693926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two-minute version, key, chmod, ssh.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4697730" y="1488186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server-white.png"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8281" y="1598737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5280660" y="14058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What is the Range, really?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5280660" y="1693926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Bastion, blue subnet, red subnet, one VPC.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42900" y="2352294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layers-white.png" id="80" name="Google Shape;8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3451" y="2462845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925830" y="2269998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What is a filesystem?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925830" y="2558034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How an OS names and tracks everything.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697730" y="2352294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gitbranch-white.png" id="84" name="Google Shape;8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8281" y="2462845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5280660" y="2269998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The Linux filesystem, root to leaf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280660" y="2558034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Where a distro keeps its parts.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42900" y="3216402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monitor-white.png" id="88" name="Google Shape;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3451" y="3326953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925830" y="3134106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Where Windows keeps everything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925830" y="3422142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Drive letters, System32, the registry.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697730" y="3216402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filetext-white.png" id="92" name="Google Shape;9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08281" y="3326953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5280660" y="3134106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Finding configuration files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5280660" y="3422142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conf files that define a service.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342900" y="4080510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eye-white.png" id="96" name="Google Shape;9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3451" y="4191061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925830" y="3998214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Finding logs, where defenders look first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925830" y="4286250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Auth logs, syslog, Event Viewer.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697730" y="4080510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map-white.png"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08281" y="4191061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5280660" y="3998214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Tonight's targets on the Range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280660" y="4286250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host, its OS, and why it's there.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Quick recap: reaching the Range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key-based SSH from Tuesday, just muscle memory now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342900" y="1543050"/>
            <a:ext cx="2640330" cy="1268730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B1E1D">
                <a:alpha val="12157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534924" y="1735074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key-white.png"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993" y="1833143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/>
          <p:nvPr/>
        </p:nvSpPr>
        <p:spPr>
          <a:xfrm>
            <a:off x="534924" y="2194560"/>
            <a:ext cx="2256282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1. Grab the key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534924" y="2434590"/>
            <a:ext cx="22562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Download the .pem file pinned in #defense-team on Discord.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3154680" y="1543050"/>
            <a:ext cx="2640330" cy="1268730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B1E1D">
                <a:alpha val="12157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3346704" y="1735074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lock-white.png" id="120" name="Google Shape;12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4773" y="1833143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3346704" y="2194560"/>
            <a:ext cx="2256282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2. Lock down permissions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3346704" y="2434590"/>
            <a:ext cx="22562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SSH refuses a private key that other users can read.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966460" y="1543050"/>
            <a:ext cx="2640330" cy="1268730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B1E1D">
                <a:alpha val="12157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7"/>
          <p:cNvSpPr/>
          <p:nvPr/>
        </p:nvSpPr>
        <p:spPr>
          <a:xfrm>
            <a:off x="6158484" y="1735074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arrowright-white.png" id="125" name="Google Shape;12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6553" y="1833143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/>
          <p:cNvSpPr/>
          <p:nvPr/>
        </p:nvSpPr>
        <p:spPr>
          <a:xfrm>
            <a:off x="6158484" y="2194560"/>
            <a:ext cx="2256282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3. Connect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6158484" y="2434590"/>
            <a:ext cx="22562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Pass the key with -i on your ssh command.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342900" y="3086100"/>
            <a:ext cx="8455914" cy="1062990"/>
          </a:xfrm>
          <a:prstGeom prst="roundRect">
            <a:avLst>
              <a:gd fmla="val 5161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7"/>
          <p:cNvSpPr/>
          <p:nvPr/>
        </p:nvSpPr>
        <p:spPr>
          <a:xfrm>
            <a:off x="493776" y="323697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7"/>
          <p:cNvSpPr/>
          <p:nvPr/>
        </p:nvSpPr>
        <p:spPr>
          <a:xfrm>
            <a:off x="685800" y="323697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7"/>
          <p:cNvSpPr/>
          <p:nvPr/>
        </p:nvSpPr>
        <p:spPr>
          <a:xfrm>
            <a:off x="877824" y="323697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7"/>
          <p:cNvSpPr/>
          <p:nvPr/>
        </p:nvSpPr>
        <p:spPr>
          <a:xfrm>
            <a:off x="493776" y="3429000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0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chmod 400 range-key.pem</a:t>
            </a:r>
            <a:br>
              <a:rPr b="0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1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ssh -i range-key.pem </a:t>
            </a:r>
            <a:r>
              <a:rPr b="0" i="0" lang="en" sz="11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  <a:t>&lt;your-username&gt;@&lt;range-host&gt;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342900" y="4286250"/>
            <a:ext cx="78867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Ask in #defense-team for your username and the Range's current host address.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CONNECTING TO THE RANGE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UNDER THE HOOD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is the Range?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One AWS VPC, split into purpose-built subnets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342900" y="1508760"/>
            <a:ext cx="2708910" cy="2468880"/>
          </a:xfrm>
          <a:prstGeom prst="roundRect">
            <a:avLst>
              <a:gd fmla="val 2222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B1E1D">
                <a:alpha val="12157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548640" y="1714500"/>
            <a:ext cx="445770" cy="44577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server-white.png" id="146" name="Google Shape;14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541" y="1830401"/>
            <a:ext cx="213970" cy="21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/>
          <p:nvPr/>
        </p:nvSpPr>
        <p:spPr>
          <a:xfrm>
            <a:off x="548640" y="229743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Bastion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548640" y="2571750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10.0.0.0/24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548640" y="2880360"/>
            <a:ext cx="229743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single public front door. Holds the NAT gateway and internet gateway that every private subnet routes through.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3216402" y="1508760"/>
            <a:ext cx="2708910" cy="2468880"/>
          </a:xfrm>
          <a:prstGeom prst="roundRect">
            <a:avLst>
              <a:gd fmla="val 2222" name="adj"/>
            </a:avLst>
          </a:prstGeom>
          <a:solidFill>
            <a:srgbClr val="1B1E1D"/>
          </a:solidFill>
          <a:ln cap="flat" cmpd="sng" w="12700">
            <a:solidFill>
              <a:srgbClr val="1B1E1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B1E1D">
                <a:alpha val="12157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8"/>
          <p:cNvSpPr/>
          <p:nvPr/>
        </p:nvSpPr>
        <p:spPr>
          <a:xfrm>
            <a:off x="3422142" y="1714500"/>
            <a:ext cx="445770" cy="44577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shield-dark.png" id="152" name="Google Shape;15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38043" y="1830401"/>
            <a:ext cx="213970" cy="21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/>
          <p:nvPr/>
        </p:nvSpPr>
        <p:spPr>
          <a:xfrm>
            <a:off x="3422142" y="229743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Blue Subnet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3422142" y="2571750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10.0.10.0/24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3422142" y="2880360"/>
            <a:ext cx="229743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defended environment: DNS, web, database, Samba, and Windows AD hosts you'll be securing all semester.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6089904" y="1508760"/>
            <a:ext cx="2708910" cy="2468880"/>
          </a:xfrm>
          <a:prstGeom prst="roundRect">
            <a:avLst>
              <a:gd fmla="val 2222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B1E1D">
                <a:alpha val="12157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6295644" y="1714500"/>
            <a:ext cx="445770" cy="44577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alert-white.png" id="158" name="Google Shape;15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11544" y="1830401"/>
            <a:ext cx="213970" cy="21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8"/>
          <p:cNvSpPr/>
          <p:nvPr/>
        </p:nvSpPr>
        <p:spPr>
          <a:xfrm>
            <a:off x="6295644" y="229743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Red Subnet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6295644" y="2571750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10.0.30.0/24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6295644" y="2880360"/>
            <a:ext cx="229743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Attacker-facing hosts, starting with Kali One, routed out through the same bastion NAT.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342900" y="4114800"/>
            <a:ext cx="845591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All defined in Terraform. One VPC (10.0.0.0/16), one internet gateway, one NAT gateway shared by both private subnets.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IS THE RANGE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DEFINITION #1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is a filesystem?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342900" y="1200150"/>
            <a:ext cx="809244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filesystem is the way an operating system </a:t>
            </a:r>
            <a:r>
              <a:rPr b="1" i="0" lang="en" sz="12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organizes, names, and tracks</a:t>
            </a: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every file and folder on a disk, so both the OS and you can find any of it again.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342900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layers-dark.png" id="174" name="Google Shape;17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9884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/>
          <p:nvPr/>
        </p:nvSpPr>
        <p:spPr>
          <a:xfrm>
            <a:off x="342900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Hierarchy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342900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tree of directories, starting from one root, that everything else nests inside.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2455164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filetext-dark.png" id="178" name="Google Shape;178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62149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9"/>
          <p:cNvSpPr/>
          <p:nvPr/>
        </p:nvSpPr>
        <p:spPr>
          <a:xfrm>
            <a:off x="2455164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Metadata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2455164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Owner, permissions, and timestamps travel with every file, not just its contents.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4567428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map-dark.png" id="182" name="Google Shape;182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74413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/>
          <p:nvPr/>
        </p:nvSpPr>
        <p:spPr>
          <a:xfrm>
            <a:off x="4567428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Paths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4567428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An address for a location in the tree, absolute (from root) or relative (from here).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9"/>
          <p:cNvSpPr/>
          <p:nvPr/>
        </p:nvSpPr>
        <p:spPr>
          <a:xfrm>
            <a:off x="6679692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harddrive-dark.png" id="186" name="Google Shape;18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6677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/>
          <p:nvPr/>
        </p:nvSpPr>
        <p:spPr>
          <a:xfrm>
            <a:off x="6679692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Mount points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6679692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How one filesystem gets attached inside another, at a directory.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WHAT IS A FILESYSTEM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FILE LAYOUT, PART 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The Linux filesystem, root to leaf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411480" y="1337310"/>
            <a:ext cx="2743200" cy="32541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92592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bin/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boot/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dev/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etc/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│   ├── ssh/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│   └── passwd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home/&lt;user&gt;/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proc/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root/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tmp/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├── usr/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└── var/log/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3154680" y="1337310"/>
            <a:ext cx="5280660" cy="32541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16666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Root. Everything starts here, no drive letters.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Essential command binaries.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Kernel and bootloader files.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Device files.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System-wide configuration.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sshd_config and host keys.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Local user accounts, one line each.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Personal files for each user.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Live view of running processes.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root user's home, not the same as /.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Temporary files, cleared on reboot.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Installed programs and libraries.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Logs. First place a defender looks.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LINUX FILESYSTEM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FILE LAYOUT, PART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Where Windows keeps everything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1"/>
          <p:cNvSpPr/>
          <p:nvPr/>
        </p:nvSpPr>
        <p:spPr>
          <a:xfrm>
            <a:off x="411480" y="1337310"/>
            <a:ext cx="3154680" cy="2753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8000"/>
              </a:lnSpc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C:\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├── Windows\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│   ├── System32\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│   └── Temp\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├── Program Files\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├── Program Files (x86)\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├── ProgramData\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└── Users\&lt;user&gt;\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    └── AppData\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        ├── Roaming\</a:t>
            </a:r>
            <a:b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        └── Local\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1"/>
          <p:cNvSpPr/>
          <p:nvPr/>
        </p:nvSpPr>
        <p:spPr>
          <a:xfrm>
            <a:off x="3566160" y="1337310"/>
            <a:ext cx="4869180" cy="2753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16666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main drive letter. Other drives get their own letter.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OS itself.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Critical binaries and DLLs.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Temporary files.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Installed 64-bit applications.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Installed 32-bit applications.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Shared app data, not tied to one user.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Personal files for each user.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Per-user application settings, hidden by default.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Follows the user, e.g. on a domain.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Stays on this machine only.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1"/>
          <p:cNvSpPr/>
          <p:nvPr/>
        </p:nvSpPr>
        <p:spPr>
          <a:xfrm>
            <a:off x="411480" y="4227957"/>
            <a:ext cx="80238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registry (HKLM, HKCU) isn't part of this tree at all, it's a separate settings database, not files on disk.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FILE ORGANIZATION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TWO DIFFERENT PHILOSOPHIES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Linux vs. Windows, at a glance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job, opposite defaults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342900" y="1474470"/>
            <a:ext cx="8455914" cy="425196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2"/>
          <p:cNvSpPr/>
          <p:nvPr/>
        </p:nvSpPr>
        <p:spPr>
          <a:xfrm>
            <a:off x="342900" y="1474470"/>
            <a:ext cx="23317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2674620" y="1474470"/>
            <a:ext cx="3058668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5733288" y="1474470"/>
            <a:ext cx="3065526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88888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342900" y="1899666"/>
            <a:ext cx="8455914" cy="4251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2"/>
          <p:cNvSpPr/>
          <p:nvPr/>
        </p:nvSpPr>
        <p:spPr>
          <a:xfrm>
            <a:off x="480060" y="1899666"/>
            <a:ext cx="219456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Root concept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2674620" y="1899666"/>
            <a:ext cx="3058668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One tree, everything under 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5733288" y="1899666"/>
            <a:ext cx="3065526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One tree per drive letter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342900" y="2324862"/>
            <a:ext cx="8455914" cy="42519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2"/>
          <p:cNvSpPr/>
          <p:nvPr/>
        </p:nvSpPr>
        <p:spPr>
          <a:xfrm>
            <a:off x="480060" y="2324862"/>
            <a:ext cx="219456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Path separator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2"/>
          <p:cNvSpPr/>
          <p:nvPr/>
        </p:nvSpPr>
        <p:spPr>
          <a:xfrm>
            <a:off x="2674620" y="2324862"/>
            <a:ext cx="3058668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Forward slash 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/>
          <p:nvPr/>
        </p:nvSpPr>
        <p:spPr>
          <a:xfrm>
            <a:off x="5733288" y="2324862"/>
            <a:ext cx="3065526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Backslash \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342900" y="2750058"/>
            <a:ext cx="8455914" cy="4251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2"/>
          <p:cNvSpPr/>
          <p:nvPr/>
        </p:nvSpPr>
        <p:spPr>
          <a:xfrm>
            <a:off x="480060" y="2750058"/>
            <a:ext cx="219456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Case sensitivity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2"/>
          <p:cNvSpPr/>
          <p:nvPr/>
        </p:nvSpPr>
        <p:spPr>
          <a:xfrm>
            <a:off x="2674620" y="2750058"/>
            <a:ext cx="3058668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Case-sensitive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5733288" y="2750058"/>
            <a:ext cx="3065526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Case-insensitive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2"/>
          <p:cNvSpPr/>
          <p:nvPr/>
        </p:nvSpPr>
        <p:spPr>
          <a:xfrm>
            <a:off x="342900" y="3175254"/>
            <a:ext cx="8455914" cy="42519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2"/>
          <p:cNvSpPr/>
          <p:nvPr/>
        </p:nvSpPr>
        <p:spPr>
          <a:xfrm>
            <a:off x="480060" y="3175254"/>
            <a:ext cx="219456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Permissions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2674620" y="3175254"/>
            <a:ext cx="3058668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Owner / group / other, rwx bits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5733288" y="3175254"/>
            <a:ext cx="3065526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ACLs, per-user and per-group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2"/>
          <p:cNvSpPr/>
          <p:nvPr/>
        </p:nvSpPr>
        <p:spPr>
          <a:xfrm>
            <a:off x="342900" y="3600450"/>
            <a:ext cx="8455914" cy="4251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2"/>
          <p:cNvSpPr/>
          <p:nvPr/>
        </p:nvSpPr>
        <p:spPr>
          <a:xfrm>
            <a:off x="480060" y="3600450"/>
            <a:ext cx="219456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Config storage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2674620" y="3600450"/>
            <a:ext cx="3058668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Plain text files in /etc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5733288" y="3600450"/>
            <a:ext cx="3065526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Registry, plus some text files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342900" y="4025646"/>
            <a:ext cx="8455914" cy="42519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"/>
          <p:cNvSpPr/>
          <p:nvPr/>
        </p:nvSpPr>
        <p:spPr>
          <a:xfrm>
            <a:off x="480060" y="4025646"/>
            <a:ext cx="219456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Hidden files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2674620" y="4025646"/>
            <a:ext cx="3058668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Name starts with a dot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2"/>
          <p:cNvSpPr/>
          <p:nvPr/>
        </p:nvSpPr>
        <p:spPr>
          <a:xfrm>
            <a:off x="5733288" y="4025646"/>
            <a:ext cx="3065526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separate hidden attribute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LINUX VS WINDOWS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PRACTICAL STEP ONE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Finding configuration files: Linux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Every service on the Range's blue subnet keeps its config in plain text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411480" y="1611630"/>
            <a:ext cx="27432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/etc/passwd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3154680" y="1611630"/>
            <a:ext cx="528066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Every local user account, one line each.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3"/>
          <p:cNvSpPr/>
          <p:nvPr/>
        </p:nvSpPr>
        <p:spPr>
          <a:xfrm>
            <a:off x="411480" y="1968246"/>
            <a:ext cx="27432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/etc/ssh/sshd_config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3"/>
          <p:cNvSpPr/>
          <p:nvPr/>
        </p:nvSpPr>
        <p:spPr>
          <a:xfrm>
            <a:off x="3154680" y="1968246"/>
            <a:ext cx="528066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How the SSH daemon is allowed to behave.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6" name="Google Shape;266;p23"/>
          <p:cNvCxnSpPr/>
          <p:nvPr/>
        </p:nvCxnSpPr>
        <p:spPr>
          <a:xfrm>
            <a:off x="411480" y="1968246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7" name="Google Shape;267;p23"/>
          <p:cNvSpPr/>
          <p:nvPr/>
        </p:nvSpPr>
        <p:spPr>
          <a:xfrm>
            <a:off x="411480" y="2324862"/>
            <a:ext cx="27432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/etc/hosts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3"/>
          <p:cNvSpPr/>
          <p:nvPr/>
        </p:nvSpPr>
        <p:spPr>
          <a:xfrm>
            <a:off x="3154680" y="2324862"/>
            <a:ext cx="528066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Manual hostname-to-IP overrides, checked before DNS.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9" name="Google Shape;269;p23"/>
          <p:cNvCxnSpPr/>
          <p:nvPr/>
        </p:nvCxnSpPr>
        <p:spPr>
          <a:xfrm>
            <a:off x="411480" y="2324862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0" name="Google Shape;270;p23"/>
          <p:cNvSpPr/>
          <p:nvPr/>
        </p:nvSpPr>
        <p:spPr>
          <a:xfrm>
            <a:off x="411480" y="2681478"/>
            <a:ext cx="27432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/etc/samba/smb.conf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3"/>
          <p:cNvSpPr/>
          <p:nvPr/>
        </p:nvSpPr>
        <p:spPr>
          <a:xfrm>
            <a:off x="3154680" y="2681478"/>
            <a:ext cx="528066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Blue CentOS Samba's share definitions and permissions.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" name="Google Shape;272;p23"/>
          <p:cNvCxnSpPr/>
          <p:nvPr/>
        </p:nvCxnSpPr>
        <p:spPr>
          <a:xfrm>
            <a:off x="411480" y="2681478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23"/>
          <p:cNvSpPr/>
          <p:nvPr/>
        </p:nvSpPr>
        <p:spPr>
          <a:xfrm>
            <a:off x="411480" y="3038094"/>
            <a:ext cx="27432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/etc/my.cnf, /etc/mysql/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3154680" y="3038094"/>
            <a:ext cx="528066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Blue CentOS DB's database engine settings.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5" name="Google Shape;275;p23"/>
          <p:cNvCxnSpPr/>
          <p:nvPr/>
        </p:nvCxnSpPr>
        <p:spPr>
          <a:xfrm>
            <a:off x="411480" y="3038094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6" name="Google Shape;276;p23"/>
          <p:cNvSpPr/>
          <p:nvPr/>
        </p:nvSpPr>
        <p:spPr>
          <a:xfrm>
            <a:off x="411480" y="3394710"/>
            <a:ext cx="27432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/etc/named.conf, /etc/bind/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3"/>
          <p:cNvSpPr/>
          <p:nvPr/>
        </p:nvSpPr>
        <p:spPr>
          <a:xfrm>
            <a:off x="3154680" y="3394710"/>
            <a:ext cx="5280660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Blue DNS's zone files and resolver settings.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8" name="Google Shape;278;p23"/>
          <p:cNvCxnSpPr/>
          <p:nvPr/>
        </p:nvCxnSpPr>
        <p:spPr>
          <a:xfrm>
            <a:off x="411480" y="3394710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9" name="Google Shape;279;p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FINDING CONFIG FILES: LINUX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PRACTICAL STEP TWO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Finding configuration files: Windows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4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Some settings live in files, most live in the registry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411480" y="1611630"/>
            <a:ext cx="33604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HKLM, HKCU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3771900" y="1611630"/>
            <a:ext cx="4663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Registry hives: machine-wide vs. current-user settings.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411480" y="2023110"/>
            <a:ext cx="33604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System32\drivers\etc\hosts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4"/>
          <p:cNvSpPr/>
          <p:nvPr/>
        </p:nvSpPr>
        <p:spPr>
          <a:xfrm>
            <a:off x="3771900" y="2023110"/>
            <a:ext cx="4663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Windows' own version of /etc/hosts.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3" name="Google Shape;293;p24"/>
          <p:cNvCxnSpPr/>
          <p:nvPr/>
        </p:nvCxnSpPr>
        <p:spPr>
          <a:xfrm>
            <a:off x="411480" y="2023110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4" name="Google Shape;294;p24"/>
          <p:cNvSpPr/>
          <p:nvPr/>
        </p:nvSpPr>
        <p:spPr>
          <a:xfrm>
            <a:off x="411480" y="2434590"/>
            <a:ext cx="33604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C:\Windows\NTDS, SYSVOL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4"/>
          <p:cNvSpPr/>
          <p:nvPr/>
        </p:nvSpPr>
        <p:spPr>
          <a:xfrm>
            <a:off x="3771900" y="2434590"/>
            <a:ext cx="4663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Blue Windows AD's directory database and policy files.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6" name="Google Shape;296;p24"/>
          <p:cNvCxnSpPr/>
          <p:nvPr/>
        </p:nvCxnSpPr>
        <p:spPr>
          <a:xfrm>
            <a:off x="411480" y="2434590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7" name="Google Shape;297;p24"/>
          <p:cNvSpPr/>
          <p:nvPr/>
        </p:nvSpPr>
        <p:spPr>
          <a:xfrm>
            <a:off x="411480" y="2846070"/>
            <a:ext cx="33604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web.config, applicationHost.config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4"/>
          <p:cNvSpPr/>
          <p:nvPr/>
        </p:nvSpPr>
        <p:spPr>
          <a:xfrm>
            <a:off x="3771900" y="2846070"/>
            <a:ext cx="4663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IIS site and server-level configuration, XML.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9" name="Google Shape;299;p24"/>
          <p:cNvCxnSpPr/>
          <p:nvPr/>
        </p:nvCxnSpPr>
        <p:spPr>
          <a:xfrm>
            <a:off x="411480" y="2846070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0" name="Google Shape;300;p24"/>
          <p:cNvSpPr/>
          <p:nvPr/>
        </p:nvSpPr>
        <p:spPr>
          <a:xfrm>
            <a:off x="411480" y="3257550"/>
            <a:ext cx="33604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SQL Server Configuration Manager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4"/>
          <p:cNvSpPr/>
          <p:nvPr/>
        </p:nvSpPr>
        <p:spPr>
          <a:xfrm>
            <a:off x="3771900" y="3257550"/>
            <a:ext cx="4663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Blue Windows DB's service and connection settings.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2" name="Google Shape;302;p24"/>
          <p:cNvCxnSpPr/>
          <p:nvPr/>
        </p:nvCxnSpPr>
        <p:spPr>
          <a:xfrm>
            <a:off x="411480" y="3257550"/>
            <a:ext cx="802386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3" name="Google Shape;303;p2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FINDING CONFIG FILES: WINDOWS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SYSTEM LOGS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System logs: where defenders look first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5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login, failure, and service restart leaves a trail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5"/>
          <p:cNvSpPr/>
          <p:nvPr/>
        </p:nvSpPr>
        <p:spPr>
          <a:xfrm>
            <a:off x="342900" y="1440180"/>
            <a:ext cx="4011930" cy="3086100"/>
          </a:xfrm>
          <a:prstGeom prst="roundRect">
            <a:avLst>
              <a:gd fmla="val 17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5"/>
          <p:cNvSpPr/>
          <p:nvPr/>
        </p:nvSpPr>
        <p:spPr>
          <a:xfrm>
            <a:off x="582930" y="1611630"/>
            <a:ext cx="353187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C7268"/>
                </a:solidFill>
                <a:latin typeface="Cambria"/>
                <a:ea typeface="Cambria"/>
                <a:cs typeface="Cambria"/>
                <a:sym typeface="Cambria"/>
              </a:rPr>
              <a:t>Linux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5"/>
          <p:cNvSpPr/>
          <p:nvPr/>
        </p:nvSpPr>
        <p:spPr>
          <a:xfrm>
            <a:off x="582930" y="2023110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/var/log/auth.log or secure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5"/>
          <p:cNvSpPr/>
          <p:nvPr/>
        </p:nvSpPr>
        <p:spPr>
          <a:xfrm>
            <a:off x="582930" y="2242566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login attempt, sudo call, and SSH session.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5"/>
          <p:cNvSpPr/>
          <p:nvPr/>
        </p:nvSpPr>
        <p:spPr>
          <a:xfrm>
            <a:off x="582930" y="2626614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/var/log/syslog or messages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5"/>
          <p:cNvSpPr/>
          <p:nvPr/>
        </p:nvSpPr>
        <p:spPr>
          <a:xfrm>
            <a:off x="582930" y="2846070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general firehose, most services write here.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5"/>
          <p:cNvSpPr/>
          <p:nvPr/>
        </p:nvSpPr>
        <p:spPr>
          <a:xfrm>
            <a:off x="582930" y="3230118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journalctl -xe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5"/>
          <p:cNvSpPr/>
          <p:nvPr/>
        </p:nvSpPr>
        <p:spPr>
          <a:xfrm>
            <a:off x="582930" y="3449574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Query systemd's own structured log, live or historical.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5"/>
          <p:cNvSpPr/>
          <p:nvPr/>
        </p:nvSpPr>
        <p:spPr>
          <a:xfrm>
            <a:off x="582930" y="3833622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/var/log/nginx/, /var/log/apache2/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5"/>
          <p:cNvSpPr/>
          <p:nvPr/>
        </p:nvSpPr>
        <p:spPr>
          <a:xfrm>
            <a:off x="582930" y="4053078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Web server access and error logs.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5"/>
          <p:cNvSpPr/>
          <p:nvPr/>
        </p:nvSpPr>
        <p:spPr>
          <a:xfrm>
            <a:off x="4766310" y="1440180"/>
            <a:ext cx="4011930" cy="3086100"/>
          </a:xfrm>
          <a:prstGeom prst="roundRect">
            <a:avLst>
              <a:gd fmla="val 17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5"/>
          <p:cNvSpPr/>
          <p:nvPr/>
        </p:nvSpPr>
        <p:spPr>
          <a:xfrm>
            <a:off x="5006340" y="1611630"/>
            <a:ext cx="353187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660000"/>
                </a:solidFill>
                <a:latin typeface="Cambria"/>
                <a:ea typeface="Cambria"/>
                <a:cs typeface="Cambria"/>
                <a:sym typeface="Cambria"/>
              </a:rPr>
              <a:t>Windows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5"/>
          <p:cNvSpPr/>
          <p:nvPr/>
        </p:nvSpPr>
        <p:spPr>
          <a:xfrm>
            <a:off x="5006340" y="2023110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Event Viewer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5"/>
          <p:cNvSpPr/>
          <p:nvPr/>
        </p:nvSpPr>
        <p:spPr>
          <a:xfrm>
            <a:off x="5006340" y="2242566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GUI for browsing the Security, System, and Application logs.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5"/>
          <p:cNvSpPr/>
          <p:nvPr/>
        </p:nvSpPr>
        <p:spPr>
          <a:xfrm>
            <a:off x="5006340" y="2626614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C:\Windows\System32\winevt\Logs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5"/>
          <p:cNvSpPr/>
          <p:nvPr/>
        </p:nvSpPr>
        <p:spPr>
          <a:xfrm>
            <a:off x="5006340" y="2846070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Where the raw .evtx log files live.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5"/>
          <p:cNvSpPr/>
          <p:nvPr/>
        </p:nvSpPr>
        <p:spPr>
          <a:xfrm>
            <a:off x="5006340" y="3230118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Event ID 4624 / 4625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5"/>
          <p:cNvSpPr/>
          <p:nvPr/>
        </p:nvSpPr>
        <p:spPr>
          <a:xfrm>
            <a:off x="5006340" y="3449574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successful logon, and a failed one, the two to watch first.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5"/>
          <p:cNvSpPr/>
          <p:nvPr/>
        </p:nvSpPr>
        <p:spPr>
          <a:xfrm>
            <a:off x="5006340" y="3833622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Get-WinEvent (PowerShell)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5"/>
          <p:cNvSpPr/>
          <p:nvPr/>
        </p:nvSpPr>
        <p:spPr>
          <a:xfrm>
            <a:off x="5006340" y="4053078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Query event logs from the command line, scriptable.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SYSTEM LOGS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TONIGHT'S PRACTICE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targets on the Range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6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Real hosts, real OS mix, all in the blue and red subnets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6"/>
          <p:cNvSpPr/>
          <p:nvPr/>
        </p:nvSpPr>
        <p:spPr>
          <a:xfrm>
            <a:off x="342900" y="1440180"/>
            <a:ext cx="8455914" cy="332613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6"/>
          <p:cNvSpPr/>
          <p:nvPr/>
        </p:nvSpPr>
        <p:spPr>
          <a:xfrm>
            <a:off x="514350" y="1440180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HOST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6"/>
          <p:cNvSpPr/>
          <p:nvPr/>
        </p:nvSpPr>
        <p:spPr>
          <a:xfrm>
            <a:off x="3429000" y="1440180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OS / DISTRO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6"/>
          <p:cNvSpPr/>
          <p:nvPr/>
        </p:nvSpPr>
        <p:spPr>
          <a:xfrm>
            <a:off x="6515100" y="1440180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SUBNET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6"/>
          <p:cNvSpPr/>
          <p:nvPr/>
        </p:nvSpPr>
        <p:spPr>
          <a:xfrm>
            <a:off x="342900" y="1772793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6"/>
          <p:cNvSpPr/>
          <p:nvPr/>
        </p:nvSpPr>
        <p:spPr>
          <a:xfrm>
            <a:off x="514350" y="1772793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DNS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6"/>
          <p:cNvSpPr/>
          <p:nvPr/>
        </p:nvSpPr>
        <p:spPr>
          <a:xfrm>
            <a:off x="3429000" y="1772793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Debian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6"/>
          <p:cNvSpPr/>
          <p:nvPr/>
        </p:nvSpPr>
        <p:spPr>
          <a:xfrm>
            <a:off x="6515100" y="1772793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6"/>
          <p:cNvSpPr/>
          <p:nvPr/>
        </p:nvSpPr>
        <p:spPr>
          <a:xfrm>
            <a:off x="342900" y="2105406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6"/>
          <p:cNvSpPr/>
          <p:nvPr/>
        </p:nvSpPr>
        <p:spPr>
          <a:xfrm>
            <a:off x="514350" y="2105406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Webserver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6"/>
          <p:cNvSpPr/>
          <p:nvPr/>
        </p:nvSpPr>
        <p:spPr>
          <a:xfrm>
            <a:off x="3429000" y="2105406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Ubuntu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6"/>
          <p:cNvSpPr/>
          <p:nvPr/>
        </p:nvSpPr>
        <p:spPr>
          <a:xfrm>
            <a:off x="6515100" y="2105406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6"/>
          <p:cNvSpPr/>
          <p:nvPr/>
        </p:nvSpPr>
        <p:spPr>
          <a:xfrm>
            <a:off x="342900" y="2438019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6"/>
          <p:cNvSpPr/>
          <p:nvPr/>
        </p:nvSpPr>
        <p:spPr>
          <a:xfrm>
            <a:off x="514350" y="2438019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CentOS DB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6"/>
          <p:cNvSpPr/>
          <p:nvPr/>
        </p:nvSpPr>
        <p:spPr>
          <a:xfrm>
            <a:off x="3429000" y="2438019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CentOS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6"/>
          <p:cNvSpPr/>
          <p:nvPr/>
        </p:nvSpPr>
        <p:spPr>
          <a:xfrm>
            <a:off x="6515100" y="2438019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6"/>
          <p:cNvSpPr/>
          <p:nvPr/>
        </p:nvSpPr>
        <p:spPr>
          <a:xfrm>
            <a:off x="342900" y="2770632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6"/>
          <p:cNvSpPr/>
          <p:nvPr/>
        </p:nvSpPr>
        <p:spPr>
          <a:xfrm>
            <a:off x="514350" y="2770632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CentOS Samba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6"/>
          <p:cNvSpPr/>
          <p:nvPr/>
        </p:nvSpPr>
        <p:spPr>
          <a:xfrm>
            <a:off x="3429000" y="2770632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CentOS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6"/>
          <p:cNvSpPr/>
          <p:nvPr/>
        </p:nvSpPr>
        <p:spPr>
          <a:xfrm>
            <a:off x="6515100" y="2770632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6"/>
          <p:cNvSpPr/>
          <p:nvPr/>
        </p:nvSpPr>
        <p:spPr>
          <a:xfrm>
            <a:off x="342900" y="3103245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6"/>
          <p:cNvSpPr/>
          <p:nvPr/>
        </p:nvSpPr>
        <p:spPr>
          <a:xfrm>
            <a:off x="514350" y="3103245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Windows AD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6"/>
          <p:cNvSpPr/>
          <p:nvPr/>
        </p:nvSpPr>
        <p:spPr>
          <a:xfrm>
            <a:off x="3429000" y="3103245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Server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6"/>
          <p:cNvSpPr/>
          <p:nvPr/>
        </p:nvSpPr>
        <p:spPr>
          <a:xfrm>
            <a:off x="6515100" y="3103245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6"/>
          <p:cNvSpPr/>
          <p:nvPr/>
        </p:nvSpPr>
        <p:spPr>
          <a:xfrm>
            <a:off x="342900" y="3435858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6"/>
          <p:cNvSpPr/>
          <p:nvPr/>
        </p:nvSpPr>
        <p:spPr>
          <a:xfrm>
            <a:off x="514350" y="3435858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Windows DB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6"/>
          <p:cNvSpPr/>
          <p:nvPr/>
        </p:nvSpPr>
        <p:spPr>
          <a:xfrm>
            <a:off x="3429000" y="3435858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Server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6"/>
          <p:cNvSpPr/>
          <p:nvPr/>
        </p:nvSpPr>
        <p:spPr>
          <a:xfrm>
            <a:off x="6515100" y="3435858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6"/>
          <p:cNvSpPr/>
          <p:nvPr/>
        </p:nvSpPr>
        <p:spPr>
          <a:xfrm>
            <a:off x="342900" y="3768471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6"/>
          <p:cNvSpPr/>
          <p:nvPr/>
        </p:nvSpPr>
        <p:spPr>
          <a:xfrm>
            <a:off x="514350" y="3768471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Ubuntu Mail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6"/>
          <p:cNvSpPr/>
          <p:nvPr/>
        </p:nvSpPr>
        <p:spPr>
          <a:xfrm>
            <a:off x="3429000" y="3768471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Ubuntu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6"/>
          <p:cNvSpPr/>
          <p:nvPr/>
        </p:nvSpPr>
        <p:spPr>
          <a:xfrm>
            <a:off x="6515100" y="3768471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6"/>
          <p:cNvSpPr/>
          <p:nvPr/>
        </p:nvSpPr>
        <p:spPr>
          <a:xfrm>
            <a:off x="342900" y="4101084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6"/>
          <p:cNvSpPr/>
          <p:nvPr/>
        </p:nvSpPr>
        <p:spPr>
          <a:xfrm>
            <a:off x="514350" y="4101084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Kali One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6"/>
          <p:cNvSpPr/>
          <p:nvPr/>
        </p:nvSpPr>
        <p:spPr>
          <a:xfrm>
            <a:off x="3429000" y="4101084"/>
            <a:ext cx="30861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Kali Linux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6"/>
          <p:cNvSpPr/>
          <p:nvPr/>
        </p:nvSpPr>
        <p:spPr>
          <a:xfrm>
            <a:off x="6515100" y="4101084"/>
            <a:ext cx="228371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TONIGHT'S TARGETS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Filesystem exploration cheat sheet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7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Same job, both operating systems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7"/>
          <p:cNvSpPr/>
          <p:nvPr/>
        </p:nvSpPr>
        <p:spPr>
          <a:xfrm>
            <a:off x="342900" y="1474470"/>
            <a:ext cx="8455914" cy="452628"/>
          </a:xfrm>
          <a:prstGeom prst="rect">
            <a:avLst/>
          </a:prstGeom>
          <a:solidFill>
            <a:srgbClr val="0F121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7"/>
          <p:cNvSpPr/>
          <p:nvPr/>
        </p:nvSpPr>
        <p:spPr>
          <a:xfrm>
            <a:off x="514350" y="1474470"/>
            <a:ext cx="185166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TASK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7"/>
          <p:cNvSpPr/>
          <p:nvPr/>
        </p:nvSpPr>
        <p:spPr>
          <a:xfrm>
            <a:off x="2194560" y="1474470"/>
            <a:ext cx="342900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7"/>
          <p:cNvSpPr/>
          <p:nvPr/>
        </p:nvSpPr>
        <p:spPr>
          <a:xfrm>
            <a:off x="5623560" y="1474470"/>
            <a:ext cx="3003804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alibri"/>
                <a:ea typeface="Calibri"/>
                <a:cs typeface="Calibri"/>
                <a:sym typeface="Calibri"/>
              </a:rPr>
              <a:t>WINDOWS (POWERSHELL)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7"/>
          <p:cNvSpPr/>
          <p:nvPr/>
        </p:nvSpPr>
        <p:spPr>
          <a:xfrm>
            <a:off x="514350" y="1927098"/>
            <a:ext cx="185166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List with details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7"/>
          <p:cNvSpPr/>
          <p:nvPr/>
        </p:nvSpPr>
        <p:spPr>
          <a:xfrm>
            <a:off x="2194560" y="1927098"/>
            <a:ext cx="342900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ls -la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7"/>
          <p:cNvSpPr/>
          <p:nvPr/>
        </p:nvSpPr>
        <p:spPr>
          <a:xfrm>
            <a:off x="5623560" y="1927098"/>
            <a:ext cx="3003804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Get-ChildItem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7"/>
          <p:cNvSpPr/>
          <p:nvPr/>
        </p:nvSpPr>
        <p:spPr>
          <a:xfrm>
            <a:off x="514350" y="2379726"/>
            <a:ext cx="185166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Search by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7"/>
          <p:cNvSpPr/>
          <p:nvPr/>
        </p:nvSpPr>
        <p:spPr>
          <a:xfrm>
            <a:off x="2194560" y="2379726"/>
            <a:ext cx="342900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find / -name "*.conf"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7"/>
          <p:cNvSpPr/>
          <p:nvPr/>
        </p:nvSpPr>
        <p:spPr>
          <a:xfrm>
            <a:off x="5623560" y="2379726"/>
            <a:ext cx="3003804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Get-ChildItem -Recurse -Filter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9" name="Google Shape;399;p27"/>
          <p:cNvCxnSpPr/>
          <p:nvPr/>
        </p:nvCxnSpPr>
        <p:spPr>
          <a:xfrm>
            <a:off x="342900" y="2379726"/>
            <a:ext cx="8455914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0" name="Google Shape;400;p27"/>
          <p:cNvSpPr/>
          <p:nvPr/>
        </p:nvSpPr>
        <p:spPr>
          <a:xfrm>
            <a:off x="514350" y="2832354"/>
            <a:ext cx="185166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Search file contents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7"/>
          <p:cNvSpPr/>
          <p:nvPr/>
        </p:nvSpPr>
        <p:spPr>
          <a:xfrm>
            <a:off x="2194560" y="2832354"/>
            <a:ext cx="342900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grep -r "pattern" /etc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7"/>
          <p:cNvSpPr/>
          <p:nvPr/>
        </p:nvSpPr>
        <p:spPr>
          <a:xfrm>
            <a:off x="5623560" y="2832354"/>
            <a:ext cx="3003804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Select-String -Path -Pattern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3" name="Google Shape;403;p27"/>
          <p:cNvCxnSpPr/>
          <p:nvPr/>
        </p:nvCxnSpPr>
        <p:spPr>
          <a:xfrm>
            <a:off x="342900" y="2832354"/>
            <a:ext cx="8455914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4" name="Google Shape;404;p27"/>
          <p:cNvSpPr/>
          <p:nvPr/>
        </p:nvSpPr>
        <p:spPr>
          <a:xfrm>
            <a:off x="514350" y="3284982"/>
            <a:ext cx="185166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File metadata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7"/>
          <p:cNvSpPr/>
          <p:nvPr/>
        </p:nvSpPr>
        <p:spPr>
          <a:xfrm>
            <a:off x="2194560" y="3284982"/>
            <a:ext cx="342900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stat file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7"/>
          <p:cNvSpPr/>
          <p:nvPr/>
        </p:nvSpPr>
        <p:spPr>
          <a:xfrm>
            <a:off x="5623560" y="3284982"/>
            <a:ext cx="3003804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Get-Item file | Format-List *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7" name="Google Shape;407;p27"/>
          <p:cNvCxnSpPr/>
          <p:nvPr/>
        </p:nvCxnSpPr>
        <p:spPr>
          <a:xfrm>
            <a:off x="342900" y="3284982"/>
            <a:ext cx="8455914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8" name="Google Shape;408;p27"/>
          <p:cNvSpPr/>
          <p:nvPr/>
        </p:nvSpPr>
        <p:spPr>
          <a:xfrm>
            <a:off x="514350" y="3737610"/>
            <a:ext cx="185166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Directory size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7"/>
          <p:cNvSpPr/>
          <p:nvPr/>
        </p:nvSpPr>
        <p:spPr>
          <a:xfrm>
            <a:off x="2194560" y="3737610"/>
            <a:ext cx="342900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du -sh dir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7"/>
          <p:cNvSpPr/>
          <p:nvPr/>
        </p:nvSpPr>
        <p:spPr>
          <a:xfrm>
            <a:off x="5623560" y="3737610"/>
            <a:ext cx="3003804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(Get-ChildItem -Recurse | Measure-Object Length -Sum)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1" name="Google Shape;411;p27"/>
          <p:cNvCxnSpPr/>
          <p:nvPr/>
        </p:nvCxnSpPr>
        <p:spPr>
          <a:xfrm>
            <a:off x="342900" y="3737610"/>
            <a:ext cx="8455914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2" name="Google Shape;412;p27"/>
          <p:cNvSpPr/>
          <p:nvPr/>
        </p:nvSpPr>
        <p:spPr>
          <a:xfrm>
            <a:off x="514350" y="4190238"/>
            <a:ext cx="185166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Visual tree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7"/>
          <p:cNvSpPr/>
          <p:nvPr/>
        </p:nvSpPr>
        <p:spPr>
          <a:xfrm>
            <a:off x="2194560" y="4190238"/>
            <a:ext cx="3429000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tree /etc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7"/>
          <p:cNvSpPr/>
          <p:nvPr/>
        </p:nvSpPr>
        <p:spPr>
          <a:xfrm>
            <a:off x="5623560" y="4190238"/>
            <a:ext cx="3003804" cy="452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tree C:\Windows /F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5" name="Google Shape;415;p27"/>
          <p:cNvCxnSpPr/>
          <p:nvPr/>
        </p:nvCxnSpPr>
        <p:spPr>
          <a:xfrm>
            <a:off x="342900" y="4190238"/>
            <a:ext cx="8455914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6" name="Google Shape;416;p2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CHEAT SHEET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Navigation tips &amp; shortcuts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8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Small habits that save a lot of retyping, on either OS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8"/>
          <p:cNvSpPr/>
          <p:nvPr/>
        </p:nvSpPr>
        <p:spPr>
          <a:xfrm>
            <a:off x="342900" y="1385316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check-white.png" id="427" name="Google Shape;42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789" y="1460205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8"/>
          <p:cNvSpPr/>
          <p:nvPr/>
        </p:nvSpPr>
        <p:spPr>
          <a:xfrm>
            <a:off x="720090" y="1357884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Tab completion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8"/>
          <p:cNvSpPr/>
          <p:nvPr/>
        </p:nvSpPr>
        <p:spPr>
          <a:xfrm>
            <a:off x="342900" y="1659636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Press Tab to auto-complete paths and filenames.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8"/>
          <p:cNvSpPr/>
          <p:nvPr/>
        </p:nvSpPr>
        <p:spPr>
          <a:xfrm>
            <a:off x="342900" y="1879092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cd /etc/ss&lt;Tab&gt;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8"/>
          <p:cNvSpPr/>
          <p:nvPr/>
        </p:nvSpPr>
        <p:spPr>
          <a:xfrm>
            <a:off x="4697730" y="1385316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arrowright-white.png" id="432" name="Google Shape;43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2619" y="1460205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8"/>
          <p:cNvSpPr/>
          <p:nvPr/>
        </p:nvSpPr>
        <p:spPr>
          <a:xfrm>
            <a:off x="5074920" y="1357884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Jump back with cd -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8"/>
          <p:cNvSpPr/>
          <p:nvPr/>
        </p:nvSpPr>
        <p:spPr>
          <a:xfrm>
            <a:off x="4697730" y="1659636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Returns to the previous working directory instantly.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8"/>
          <p:cNvSpPr/>
          <p:nvPr/>
        </p:nvSpPr>
        <p:spPr>
          <a:xfrm>
            <a:off x="4697730" y="1879092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cd -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8"/>
          <p:cNvSpPr/>
          <p:nvPr/>
        </p:nvSpPr>
        <p:spPr>
          <a:xfrm>
            <a:off x="342900" y="2221992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layers-white.png" id="437" name="Google Shape;43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789" y="2296881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8"/>
          <p:cNvSpPr/>
          <p:nvPr/>
        </p:nvSpPr>
        <p:spPr>
          <a:xfrm>
            <a:off x="720090" y="2194560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pushd / popd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8"/>
          <p:cNvSpPr/>
          <p:nvPr/>
        </p:nvSpPr>
        <p:spPr>
          <a:xfrm>
            <a:off x="342900" y="2496312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Push a directory onto a stack, hop around, then pop back.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8"/>
          <p:cNvSpPr/>
          <p:nvPr/>
        </p:nvSpPr>
        <p:spPr>
          <a:xfrm>
            <a:off x="342900" y="2715768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pushd /var/log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8"/>
          <p:cNvSpPr/>
          <p:nvPr/>
        </p:nvSpPr>
        <p:spPr>
          <a:xfrm>
            <a:off x="4697730" y="2221992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map-white.png" id="442" name="Google Shape;44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72619" y="2296881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8"/>
          <p:cNvSpPr/>
          <p:nvPr/>
        </p:nvSpPr>
        <p:spPr>
          <a:xfrm>
            <a:off x="5074920" y="2194560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Home shortcut ~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8"/>
          <p:cNvSpPr/>
          <p:nvPr/>
        </p:nvSpPr>
        <p:spPr>
          <a:xfrm>
            <a:off x="4697730" y="2496312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Tilde expands to your home directory anywhere.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8"/>
          <p:cNvSpPr/>
          <p:nvPr/>
        </p:nvSpPr>
        <p:spPr>
          <a:xfrm>
            <a:off x="4697730" y="2715768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cd ~/projects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8"/>
          <p:cNvSpPr/>
          <p:nvPr/>
        </p:nvSpPr>
        <p:spPr>
          <a:xfrm>
            <a:off x="342900" y="3058668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arrowupright-white.png" id="447" name="Google Shape;447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7789" y="3133557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8"/>
          <p:cNvSpPr/>
          <p:nvPr/>
        </p:nvSpPr>
        <p:spPr>
          <a:xfrm>
            <a:off x="720090" y="3031236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Parent chains ..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8"/>
          <p:cNvSpPr/>
          <p:nvPr/>
        </p:nvSpPr>
        <p:spPr>
          <a:xfrm>
            <a:off x="342900" y="33329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Chain .. to climb multiple levels in one command.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8"/>
          <p:cNvSpPr/>
          <p:nvPr/>
        </p:nvSpPr>
        <p:spPr>
          <a:xfrm>
            <a:off x="342900" y="355244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cd ../../etc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8"/>
          <p:cNvSpPr/>
          <p:nvPr/>
        </p:nvSpPr>
        <p:spPr>
          <a:xfrm>
            <a:off x="4697730" y="3058668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search-white.png" id="452" name="Google Shape;452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72619" y="3133557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8"/>
          <p:cNvSpPr/>
          <p:nvPr/>
        </p:nvSpPr>
        <p:spPr>
          <a:xfrm>
            <a:off x="5074920" y="3031236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Wildcards * and ?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8"/>
          <p:cNvSpPr/>
          <p:nvPr/>
        </p:nvSpPr>
        <p:spPr>
          <a:xfrm>
            <a:off x="4697730" y="3332988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Match multiple files without typing each name.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8"/>
          <p:cNvSpPr/>
          <p:nvPr/>
        </p:nvSpPr>
        <p:spPr>
          <a:xfrm>
            <a:off x="4697730" y="355244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ls *.conf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8"/>
          <p:cNvSpPr/>
          <p:nvPr/>
        </p:nvSpPr>
        <p:spPr>
          <a:xfrm>
            <a:off x="342900" y="3895344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filetext-white.png" id="457" name="Google Shape;457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7789" y="3970233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28"/>
          <p:cNvSpPr/>
          <p:nvPr/>
        </p:nvSpPr>
        <p:spPr>
          <a:xfrm>
            <a:off x="720090" y="3867912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Quote paths with spaces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8"/>
          <p:cNvSpPr/>
          <p:nvPr/>
        </p:nvSpPr>
        <p:spPr>
          <a:xfrm>
            <a:off x="342900" y="4169664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Wrap in quotes, or escape the space with a backslash.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8"/>
          <p:cNvSpPr/>
          <p:nvPr/>
        </p:nvSpPr>
        <p:spPr>
          <a:xfrm>
            <a:off x="342900" y="438912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cd "Program Files"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8"/>
          <p:cNvSpPr/>
          <p:nvPr/>
        </p:nvSpPr>
        <p:spPr>
          <a:xfrm>
            <a:off x="4697730" y="3895344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clock-white.png" id="462" name="Google Shape;462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72619" y="3970233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28"/>
          <p:cNvSpPr/>
          <p:nvPr/>
        </p:nvSpPr>
        <p:spPr>
          <a:xfrm>
            <a:off x="5074920" y="3867912"/>
            <a:ext cx="37033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Search command history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8"/>
          <p:cNvSpPr/>
          <p:nvPr/>
        </p:nvSpPr>
        <p:spPr>
          <a:xfrm>
            <a:off x="4697730" y="4169664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Ctrl+R searches past commands as you type.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8"/>
          <p:cNvSpPr/>
          <p:nvPr/>
        </p:nvSpPr>
        <p:spPr>
          <a:xfrm>
            <a:off x="4697730" y="438912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Ctrl+R, then ssh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NAVIGATION TIPS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 OPTION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Setting up Proxmox VE on Ubuntu Server, Part 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9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Turning a spare machine into a shared lab hypervisor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9"/>
          <p:cNvSpPr/>
          <p:nvPr/>
        </p:nvSpPr>
        <p:spPr>
          <a:xfrm>
            <a:off x="342900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9"/>
          <p:cNvSpPr/>
          <p:nvPr/>
        </p:nvSpPr>
        <p:spPr>
          <a:xfrm>
            <a:off x="342900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9"/>
          <p:cNvSpPr/>
          <p:nvPr/>
        </p:nvSpPr>
        <p:spPr>
          <a:xfrm>
            <a:off x="342900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Start clean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9"/>
          <p:cNvSpPr/>
          <p:nvPr/>
        </p:nvSpPr>
        <p:spPr>
          <a:xfrm>
            <a:off x="342900" y="203682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Ubuntu Server 22.04/24.04 LTS, minimal install, a static IP, and a real hostname.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9"/>
          <p:cNvSpPr/>
          <p:nvPr/>
        </p:nvSpPr>
        <p:spPr>
          <a:xfrm>
            <a:off x="2455164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9"/>
          <p:cNvSpPr/>
          <p:nvPr/>
        </p:nvSpPr>
        <p:spPr>
          <a:xfrm>
            <a:off x="2455164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9"/>
          <p:cNvSpPr/>
          <p:nvPr/>
        </p:nvSpPr>
        <p:spPr>
          <a:xfrm>
            <a:off x="2455164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Skip the enterprise repo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9"/>
          <p:cNvSpPr/>
          <p:nvPr/>
        </p:nvSpPr>
        <p:spPr>
          <a:xfrm>
            <a:off x="2455164" y="203682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Proxmox defaults to a paid subscription repo. Use pve-no-subscription for a lab.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9"/>
          <p:cNvSpPr/>
          <p:nvPr/>
        </p:nvSpPr>
        <p:spPr>
          <a:xfrm>
            <a:off x="4567428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9"/>
          <p:cNvSpPr/>
          <p:nvPr/>
        </p:nvSpPr>
        <p:spPr>
          <a:xfrm>
            <a:off x="4567428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9"/>
          <p:cNvSpPr/>
          <p:nvPr/>
        </p:nvSpPr>
        <p:spPr>
          <a:xfrm>
            <a:off x="4567428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Add the Proxmox repository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9"/>
          <p:cNvSpPr/>
          <p:nvPr/>
        </p:nvSpPr>
        <p:spPr>
          <a:xfrm>
            <a:off x="4567428" y="203682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One line naming a Debian codename, not your Ubuntu release name.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9"/>
          <p:cNvSpPr/>
          <p:nvPr/>
        </p:nvSpPr>
        <p:spPr>
          <a:xfrm>
            <a:off x="6679692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9"/>
          <p:cNvSpPr/>
          <p:nvPr/>
        </p:nvSpPr>
        <p:spPr>
          <a:xfrm>
            <a:off x="6679692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9"/>
          <p:cNvSpPr/>
          <p:nvPr/>
        </p:nvSpPr>
        <p:spPr>
          <a:xfrm>
            <a:off x="6679692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Add the signing key and update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9"/>
          <p:cNvSpPr/>
          <p:nvPr/>
        </p:nvSpPr>
        <p:spPr>
          <a:xfrm>
            <a:off x="6679692" y="203682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Download the keyring so apt trusts the repo, then update and upgrade.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9"/>
          <p:cNvSpPr/>
          <p:nvPr/>
        </p:nvSpPr>
        <p:spPr>
          <a:xfrm>
            <a:off x="342900" y="2434590"/>
            <a:ext cx="8455914" cy="1748790"/>
          </a:xfrm>
          <a:prstGeom prst="roundRect">
            <a:avLst>
              <a:gd fmla="val 2353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9"/>
          <p:cNvSpPr/>
          <p:nvPr/>
        </p:nvSpPr>
        <p:spPr>
          <a:xfrm>
            <a:off x="493776" y="258546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9"/>
          <p:cNvSpPr/>
          <p:nvPr/>
        </p:nvSpPr>
        <p:spPr>
          <a:xfrm>
            <a:off x="685800" y="258546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9"/>
          <p:cNvSpPr/>
          <p:nvPr/>
        </p:nvSpPr>
        <p:spPr>
          <a:xfrm>
            <a:off x="877824" y="258546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9"/>
          <p:cNvSpPr/>
          <p:nvPr/>
        </p:nvSpPr>
        <p:spPr>
          <a:xfrm>
            <a:off x="493776" y="2777490"/>
            <a:ext cx="81610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echo "deb http://download.proxmox.com/debian/pve bookworm pve-no-subscription" \</a:t>
            </a:r>
            <a:b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  <a:t>  | sudo tee /etc/apt/sources.list.d/pve-install-repo.list</a:t>
            </a:r>
            <a:br>
              <a:rPr b="0" i="0" lang="en" sz="9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9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wget https://enterprise.proxmox.com/debian/proxmox-archive-keyring-bookworm.gpg \</a:t>
            </a:r>
            <a:b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  <a:t>  -O /usr/share/keyrings/proxmox-archive-keyring.gpg</a:t>
            </a:r>
            <a:br>
              <a:rPr b="0" i="0" lang="en" sz="9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9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apt update &amp;&amp; sudo apt full-upgrade -y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9"/>
          <p:cNvSpPr/>
          <p:nvPr/>
        </p:nvSpPr>
        <p:spPr>
          <a:xfrm>
            <a:off x="342900" y="4251960"/>
            <a:ext cx="82296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"bookworm" is the Debian release Proxmox packages target, use it even though the host is running Ubuntu.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PROXMOX ON UBUNTU, PART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 OPTION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3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Setting up Proxmox VE on Ubuntu Server, Part 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0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Installing the stack and getting into the web UI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30"/>
          <p:cNvSpPr/>
          <p:nvPr/>
        </p:nvSpPr>
        <p:spPr>
          <a:xfrm>
            <a:off x="342900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0"/>
          <p:cNvSpPr/>
          <p:nvPr/>
        </p:nvSpPr>
        <p:spPr>
          <a:xfrm>
            <a:off x="342900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30"/>
          <p:cNvSpPr/>
          <p:nvPr/>
        </p:nvSpPr>
        <p:spPr>
          <a:xfrm>
            <a:off x="342900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Install the Proxmox kernel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0"/>
          <p:cNvSpPr/>
          <p:nvPr/>
        </p:nvSpPr>
        <p:spPr>
          <a:xfrm>
            <a:off x="342900" y="2036826"/>
            <a:ext cx="2708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apt install proxmox-default-kernel, needed before the rest will install cleanly. 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Access it at: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t/>
            </a:r>
            <a:endParaRPr sz="800">
              <a:solidFill>
                <a:srgbClr val="6B65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0"/>
          <p:cNvSpPr/>
          <p:nvPr/>
        </p:nvSpPr>
        <p:spPr>
          <a:xfrm>
            <a:off x="3216402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30"/>
          <p:cNvSpPr/>
          <p:nvPr/>
        </p:nvSpPr>
        <p:spPr>
          <a:xfrm>
            <a:off x="3216402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30"/>
          <p:cNvSpPr/>
          <p:nvPr/>
        </p:nvSpPr>
        <p:spPr>
          <a:xfrm>
            <a:off x="3216402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Install Proxmox VE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30"/>
          <p:cNvSpPr/>
          <p:nvPr/>
        </p:nvSpPr>
        <p:spPr>
          <a:xfrm>
            <a:off x="3216402" y="2036826"/>
            <a:ext cx="2708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apt install proxmox-ve postfix open-iscsi. This is the actual hypervisor stack.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0"/>
          <p:cNvSpPr/>
          <p:nvPr/>
        </p:nvSpPr>
        <p:spPr>
          <a:xfrm>
            <a:off x="6089904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0"/>
          <p:cNvSpPr/>
          <p:nvPr/>
        </p:nvSpPr>
        <p:spPr>
          <a:xfrm>
            <a:off x="6089904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30"/>
          <p:cNvSpPr/>
          <p:nvPr/>
        </p:nvSpPr>
        <p:spPr>
          <a:xfrm>
            <a:off x="6089904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Remove os-prober, reboot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30"/>
          <p:cNvSpPr/>
          <p:nvPr/>
        </p:nvSpPr>
        <p:spPr>
          <a:xfrm>
            <a:off x="6089904" y="2036826"/>
            <a:ext cx="2708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Avoids GRUB picking up Ubuntu's old kernel. Confirm with uname -r after reboot.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0"/>
          <p:cNvSpPr/>
          <p:nvPr/>
        </p:nvSpPr>
        <p:spPr>
          <a:xfrm>
            <a:off x="342900" y="2482596"/>
            <a:ext cx="4114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200"/>
              <a:buFont typeface="Consolas"/>
              <a:buNone/>
            </a:pPr>
            <a:r>
              <a:rPr b="1" i="0" lang="en" sz="12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https://&lt;server-ip&gt;:8006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0"/>
          <p:cNvSpPr/>
          <p:nvPr/>
        </p:nvSpPr>
        <p:spPr>
          <a:xfrm>
            <a:off x="342900" y="2777490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Self-signed certificate warning on first load is expected, log in as root.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0"/>
          <p:cNvSpPr/>
          <p:nvPr/>
        </p:nvSpPr>
        <p:spPr>
          <a:xfrm>
            <a:off x="342900" y="318897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COMMON PITFALLS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0"/>
          <p:cNvSpPr/>
          <p:nvPr/>
        </p:nvSpPr>
        <p:spPr>
          <a:xfrm>
            <a:off x="342900" y="3463290"/>
            <a:ext cx="270891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Not officially supported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0"/>
          <p:cNvSpPr/>
          <p:nvPr/>
        </p:nvSpPr>
        <p:spPr>
          <a:xfrm>
            <a:off x="342900" y="3682746"/>
            <a:ext cx="270891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Proxmox only supports installing on Debian itself. This works because Ubuntu is Debian-based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0"/>
          <p:cNvSpPr/>
          <p:nvPr/>
        </p:nvSpPr>
        <p:spPr>
          <a:xfrm>
            <a:off x="3216402" y="3463290"/>
            <a:ext cx="270891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Needs a static IP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0"/>
          <p:cNvSpPr/>
          <p:nvPr/>
        </p:nvSpPr>
        <p:spPr>
          <a:xfrm>
            <a:off x="3216402" y="3682746"/>
            <a:ext cx="270891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Proxmox's own network bridge, vmbr0, breaks if the host's address changes later.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0"/>
          <p:cNvSpPr/>
          <p:nvPr/>
        </p:nvSpPr>
        <p:spPr>
          <a:xfrm>
            <a:off x="6089904" y="3463290"/>
            <a:ext cx="270891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Not easily reversible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0"/>
          <p:cNvSpPr/>
          <p:nvPr/>
        </p:nvSpPr>
        <p:spPr>
          <a:xfrm>
            <a:off x="6089904" y="3682746"/>
            <a:ext cx="270891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Back up first. This repurposes the box as a hypervisor, not a general-purpose server.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PROXMOX ON UBUNTU, PART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3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WHERE THIS CAME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Resources &amp; citations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1"/>
          <p:cNvSpPr/>
          <p:nvPr/>
        </p:nvSpPr>
        <p:spPr>
          <a:xfrm>
            <a:off x="342900" y="133731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Filesystem Hierarchy Standard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1"/>
          <p:cNvSpPr/>
          <p:nvPr/>
        </p:nvSpPr>
        <p:spPr>
          <a:xfrm>
            <a:off x="342900" y="161163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refspecs.linuxfoundation.org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1"/>
          <p:cNvSpPr/>
          <p:nvPr/>
        </p:nvSpPr>
        <p:spPr>
          <a:xfrm>
            <a:off x="4663440" y="133731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Linux man-pages, hier(7)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1"/>
          <p:cNvSpPr/>
          <p:nvPr/>
        </p:nvSpPr>
        <p:spPr>
          <a:xfrm>
            <a:off x="4663440" y="161163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man7.org/linux/man-pages/man7/hier.7.html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1"/>
          <p:cNvSpPr/>
          <p:nvPr/>
        </p:nvSpPr>
        <p:spPr>
          <a:xfrm>
            <a:off x="342900" y="200253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file system functionality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1"/>
          <p:cNvSpPr/>
          <p:nvPr/>
        </p:nvSpPr>
        <p:spPr>
          <a:xfrm>
            <a:off x="342900" y="227685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learn.microsoft.com/windows/win32/fileio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1"/>
          <p:cNvSpPr/>
          <p:nvPr/>
        </p:nvSpPr>
        <p:spPr>
          <a:xfrm>
            <a:off x="4663440" y="200253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Windows registry overview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1"/>
          <p:cNvSpPr/>
          <p:nvPr/>
        </p:nvSpPr>
        <p:spPr>
          <a:xfrm>
            <a:off x="4663440" y="227685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learn.microsoft.com/windows/win32/sysinfo/registry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1"/>
          <p:cNvSpPr/>
          <p:nvPr/>
        </p:nvSpPr>
        <p:spPr>
          <a:xfrm>
            <a:off x="342900" y="266776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ATT&amp;CK: Discovery tactic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1"/>
          <p:cNvSpPr/>
          <p:nvPr/>
        </p:nvSpPr>
        <p:spPr>
          <a:xfrm>
            <a:off x="342900" y="294208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attack.mitre.org/tactics/TA0007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1"/>
          <p:cNvSpPr/>
          <p:nvPr/>
        </p:nvSpPr>
        <p:spPr>
          <a:xfrm>
            <a:off x="4663440" y="266776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Sysinternals Suite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1"/>
          <p:cNvSpPr/>
          <p:nvPr/>
        </p:nvSpPr>
        <p:spPr>
          <a:xfrm>
            <a:off x="4663440" y="294208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learn.microsoft.com/sysinternals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1"/>
          <p:cNvSpPr/>
          <p:nvPr/>
        </p:nvSpPr>
        <p:spPr>
          <a:xfrm>
            <a:off x="342900" y="333298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Samba documentation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1"/>
          <p:cNvSpPr/>
          <p:nvPr/>
        </p:nvSpPr>
        <p:spPr>
          <a:xfrm>
            <a:off x="342900" y="360730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samba.org/samba/docs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1"/>
          <p:cNvSpPr/>
          <p:nvPr/>
        </p:nvSpPr>
        <p:spPr>
          <a:xfrm>
            <a:off x="4663440" y="333298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systemd journalctl manual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1"/>
          <p:cNvSpPr/>
          <p:nvPr/>
        </p:nvSpPr>
        <p:spPr>
          <a:xfrm>
            <a:off x="4663440" y="360730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man7.org/linux/man-pages/man1/journalctl.1.html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1"/>
          <p:cNvSpPr/>
          <p:nvPr/>
        </p:nvSpPr>
        <p:spPr>
          <a:xfrm>
            <a:off x="342900" y="399821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Proxmox VE: package repositories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1"/>
          <p:cNvSpPr/>
          <p:nvPr/>
        </p:nvSpPr>
        <p:spPr>
          <a:xfrm>
            <a:off x="342900" y="427253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pve.proxmox.com/wiki/Package_Repositories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1"/>
          <p:cNvSpPr/>
          <p:nvPr/>
        </p:nvSpPr>
        <p:spPr>
          <a:xfrm>
            <a:off x="4663440" y="399821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Proxmox VE: installation on Debian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1"/>
          <p:cNvSpPr/>
          <p:nvPr/>
        </p:nvSpPr>
        <p:spPr>
          <a:xfrm>
            <a:off x="4663440" y="427253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pve.proxmox.com/wiki/Install_Proxmox_VE_on_Debian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2"/>
          <p:cNvSpPr/>
          <p:nvPr/>
        </p:nvSpPr>
        <p:spPr>
          <a:xfrm>
            <a:off x="377190" y="1028700"/>
            <a:ext cx="78867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NEXT SESSION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2"/>
          <p:cNvSpPr/>
          <p:nvPr/>
        </p:nvSpPr>
        <p:spPr>
          <a:xfrm>
            <a:off x="377190" y="1337310"/>
            <a:ext cx="822960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Next up: Remote Access Basics, SSH &amp; RDP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2"/>
          <p:cNvSpPr/>
          <p:nvPr/>
        </p:nvSpPr>
        <p:spPr>
          <a:xfrm>
            <a:off x="377190" y="1954530"/>
            <a:ext cx="72009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Tuesday's session builds on tonight's </a:t>
            </a:r>
            <a:r>
              <a:rPr lang="en" sz="11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content</a:t>
            </a: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: knowing where a config file lives is step one, getting a shell on that host is step two.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2"/>
          <p:cNvSpPr/>
          <p:nvPr/>
        </p:nvSpPr>
        <p:spPr>
          <a:xfrm>
            <a:off x="377190" y="281178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map-dark.png" id="569" name="Google Shape;569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2079" y="288666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32"/>
          <p:cNvSpPr/>
          <p:nvPr/>
        </p:nvSpPr>
        <p:spPr>
          <a:xfrm>
            <a:off x="788670" y="279806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2"/>
          <p:cNvSpPr/>
          <p:nvPr/>
        </p:nvSpPr>
        <p:spPr>
          <a:xfrm>
            <a:off x="377190" y="322326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clock-dark.png" id="572" name="Google Shape;572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2079" y="329814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32"/>
          <p:cNvSpPr/>
          <p:nvPr/>
        </p:nvSpPr>
        <p:spPr>
          <a:xfrm>
            <a:off x="788670" y="320954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32"/>
          <p:cNvSpPr/>
          <p:nvPr/>
        </p:nvSpPr>
        <p:spPr>
          <a:xfrm>
            <a:off x="377190" y="363474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deck/icons/alert-dark.png" id="575" name="Google Shape;575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2079" y="370962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32"/>
          <p:cNvSpPr/>
          <p:nvPr/>
        </p:nvSpPr>
        <p:spPr>
          <a:xfrm>
            <a:off x="788670" y="362102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on tonight's </a:t>
            </a:r>
            <a:r>
              <a:rPr lang="en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topics</a:t>
            </a: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? Ask in #defense-team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3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NEXT UP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3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A8C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00" b="0">
                <a:solidFill>
                  <a:srgbClr val="A39A8C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00" b="0">
                <a:solidFill>
                  <a:srgbClr val="A39A8C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