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0" r:id="rId4"/>
    <p:sldMasterId id="2147483661" r:id="rId5"/>
  </p:sldMasterIdLst>
  <p:notesMasterIdLst>
    <p:notesMasterId r:id="rId6"/>
  </p:notesMasterIdLst>
  <p:sldIdLst>
    <p:sldId id="256" r:id="rId7"/>
    <p:sldId id="272" r:id="rId19"/>
    <p:sldId id="257" r:id="rId8"/>
    <p:sldId id="258" r:id="rId9"/>
    <p:sldId id="259" r:id="rId10"/>
    <p:sldId id="260" r:id="rId11"/>
    <p:sldId id="261" r:id="rId12"/>
    <p:sldId id="262" r:id="rId13"/>
    <p:sldId id="263" r:id="rId14"/>
    <p:sldId id="264" r:id="rId15"/>
    <p:sldId id="265" r:id="rId16"/>
    <p:sldId id="266" r:id="rId17"/>
    <p:sldId id="267" r:id="rId18"/>
    <p:sldId id="269" r:id="rId20"/>
    <p:sldId id="270" r:id="rId21"/>
    <p:sldId id="271" r:id="rId22"/>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6.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 name="Shape 52"/>
        <p:cNvGrpSpPr/>
        <p:nvPr/>
      </p:nvGrpSpPr>
      <p:grpSpPr>
        <a:xfrm>
          <a:off x="0" y="0"/>
          <a:ext cx="0" cy="0"/>
          <a:chOff x="0" y="0"/>
          <a:chExt cx="0" cy="0"/>
        </a:xfrm>
      </p:grpSpPr>
      <p:sp>
        <p:nvSpPr>
          <p:cNvPr id="53" name="Google Shape;53;g3f4444ed6b4_1_0: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4" name="Google Shape;54;g3f4444ed6b4_1_0: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 name="Google Shape;55;g3f4444ed6b4_1_0: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g3f4444ed6b4_1_12: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6" name="Google Shape;66;g3f4444ed6b4_1_12: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7" name="Google Shape;67;g3f4444ed6b4_1_12: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g3f4444ed6b4_1_48: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6" name="Google Shape;96;g3f4444ed6b4_1_48: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7" name="Google Shape;97;g3f4444ed6b4_1_48: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g3f4444ed6b4_1_84: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3" name="Google Shape;133;g3f4444ed6b4_1_84: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4" name="Google Shape;134;g3f4444ed6b4_1_84: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3f4444ed6b4_1_101: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1" name="Google Shape;151;g3f4444ed6b4_1_101: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2" name="Google Shape;152;g3f4444ed6b4_1_101: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g3f4444ed6b4_1_139: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0" name="Google Shape;190;g3f4444ed6b4_1_139: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1" name="Google Shape;191;g3f4444ed6b4_1_139: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g3f4444ed6b4_1_196: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8" name="Google Shape;248;g3f4444ed6b4_1_196: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9" name="Google Shape;249;g3f4444ed6b4_1_196: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g3f4444ed6b4_1_232: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5" name="Google Shape;285;g3f4444ed6b4_1_232: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6" name="Google Shape;286;g3f4444ed6b4_1_232: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g3f4444ed6b4_1_263: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7" name="Google Shape;317;g3f4444ed6b4_1_263: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8" name="Google Shape;318;g3f4444ed6b4_1_263: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0" name="Shape 370"/>
        <p:cNvGrpSpPr/>
        <p:nvPr/>
      </p:nvGrpSpPr>
      <p:grpSpPr>
        <a:xfrm>
          <a:off x="0" y="0"/>
          <a:ext cx="0" cy="0"/>
          <a:chOff x="0" y="0"/>
          <a:chExt cx="0" cy="0"/>
        </a:xfrm>
      </p:grpSpPr>
      <p:sp>
        <p:nvSpPr>
          <p:cNvPr id="371" name="Google Shape;371;g3f4444ed6b4_1_315: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2" name="Google Shape;372;g3f4444ed6b4_1_315: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3" name="Google Shape;373;g3f4444ed6b4_1_315: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2" name="Shape 402"/>
        <p:cNvGrpSpPr/>
        <p:nvPr/>
      </p:nvGrpSpPr>
      <p:grpSpPr>
        <a:xfrm>
          <a:off x="0" y="0"/>
          <a:ext cx="0" cy="0"/>
          <a:chOff x="0" y="0"/>
          <a:chExt cx="0" cy="0"/>
        </a:xfrm>
      </p:grpSpPr>
      <p:sp>
        <p:nvSpPr>
          <p:cNvPr id="403" name="Google Shape;403;g3f4444ed6b4_1_345: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4" name="Google Shape;404;g3f4444ed6b4_1_345: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5" name="Google Shape;405;g3f4444ed6b4_1_345: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2" name="Shape 422"/>
        <p:cNvGrpSpPr/>
        <p:nvPr/>
      </p:nvGrpSpPr>
      <p:grpSpPr>
        <a:xfrm>
          <a:off x="0" y="0"/>
          <a:ext cx="0" cy="0"/>
          <a:chOff x="0" y="0"/>
          <a:chExt cx="0" cy="0"/>
        </a:xfrm>
      </p:grpSpPr>
      <p:sp>
        <p:nvSpPr>
          <p:cNvPr id="423" name="Google Shape;423;g3f4444ed6b4_1_364: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4" name="Google Shape;424;g3f4444ed6b4_1_364: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5" name="Google Shape;425;g3f4444ed6b4_1_364: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1" name="Shape 491"/>
        <p:cNvGrpSpPr/>
        <p:nvPr/>
      </p:nvGrpSpPr>
      <p:grpSpPr>
        <a:xfrm>
          <a:off x="0" y="0"/>
          <a:ext cx="0" cy="0"/>
          <a:chOff x="0" y="0"/>
          <a:chExt cx="0" cy="0"/>
        </a:xfrm>
      </p:grpSpPr>
      <p:sp>
        <p:nvSpPr>
          <p:cNvPr id="492" name="Google Shape;492;g3f4444ed6b4_1_431: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3" name="Google Shape;493;g3f4444ed6b4_1_431: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4" name="Google Shape;494;g3f4444ed6b4_1_431: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4" name="Shape 524"/>
        <p:cNvGrpSpPr/>
        <p:nvPr/>
      </p:nvGrpSpPr>
      <p:grpSpPr>
        <a:xfrm>
          <a:off x="0" y="0"/>
          <a:ext cx="0" cy="0"/>
          <a:chOff x="0" y="0"/>
          <a:chExt cx="0" cy="0"/>
        </a:xfrm>
      </p:grpSpPr>
      <p:sp>
        <p:nvSpPr>
          <p:cNvPr id="525" name="Google Shape;525;g3f4444ed6b4_1_463: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26" name="Google Shape;526;g3f4444ed6b4_1_463: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7" name="Google Shape;527;g3f4444ed6b4_1_463: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3" name="Shape 553"/>
        <p:cNvGrpSpPr/>
        <p:nvPr/>
      </p:nvGrpSpPr>
      <p:grpSpPr>
        <a:xfrm>
          <a:off x="0" y="0"/>
          <a:ext cx="0" cy="0"/>
          <a:chOff x="0" y="0"/>
          <a:chExt cx="0" cy="0"/>
        </a:xfrm>
      </p:grpSpPr>
      <p:sp>
        <p:nvSpPr>
          <p:cNvPr id="554" name="Google Shape;554;g3f4444ed6b4_1_491: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55" name="Google Shape;555;g3f4444ed6b4_1_491: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6" name="Google Shape;556;g3f4444ed6b4_1_491: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51" name="Shape 51"/>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2.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 name="Shape 50"/>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59"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 Id="rId3" Type="http://schemas.openxmlformats.org/officeDocument/2006/relationships/image" Target="../media/image18.png"/><Relationship Id="rId4" Type="http://schemas.openxmlformats.org/officeDocument/2006/relationships/image" Target="../media/image2.png"/><Relationship Id="rId5" Type="http://schemas.openxmlformats.org/officeDocument/2006/relationships/image" Target="../media/image3.png"/><Relationship Id="rId6" Type="http://schemas.openxmlformats.org/officeDocument/2006/relationships/image" Target="../media/image8.png"/><Relationship Id="rId7" Type="http://schemas.openxmlformats.org/officeDocument/2006/relationships/image" Target="../media/image5.png"/><Relationship Id="rId8" Type="http://schemas.openxmlformats.org/officeDocument/2006/relationships/image" Target="../media/image14.png"/><Relationship Id="rId9" Type="http://schemas.openxmlformats.org/officeDocument/2006/relationships/image" Target="../media/image2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image" Target="../media/image20.png"/><Relationship Id="rId4" Type="http://schemas.openxmlformats.org/officeDocument/2006/relationships/image" Target="../media/image4.png"/><Relationship Id="rId5" Type="http://schemas.openxmlformats.org/officeDocument/2006/relationships/image" Target="../media/image6.png"/><Relationship Id="rId6" Type="http://schemas.openxmlformats.org/officeDocument/2006/relationships/image" Target="../media/image19.png"/><Relationship Id="rId7" Type="http://schemas.openxmlformats.org/officeDocument/2006/relationships/image" Target="../media/image43.png"/><Relationship Id="rId8"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19.png"/><Relationship Id="rId4" Type="http://schemas.openxmlformats.org/officeDocument/2006/relationships/image" Target="../media/image11.png"/><Relationship Id="rId5" Type="http://schemas.openxmlformats.org/officeDocument/2006/relationships/image" Target="../media/image29.png"/><Relationship Id="rId6" Type="http://schemas.openxmlformats.org/officeDocument/2006/relationships/image" Target="../media/image14.png"/><Relationship Id="rId7"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image" Target="../media/image13.png"/><Relationship Id="rId4" Type="http://schemas.openxmlformats.org/officeDocument/2006/relationships/image" Target="../media/image52.png"/><Relationship Id="rId5" Type="http://schemas.openxmlformats.org/officeDocument/2006/relationships/image" Target="../media/image53.png"/><Relationship Id="rId6" Type="http://schemas.openxmlformats.org/officeDocument/2006/relationships/image" Target="../media/image49.png"/><Relationship Id="rId7" Type="http://schemas.openxmlformats.org/officeDocument/2006/relationships/image" Target="../media/image23.png"/><Relationship Id="rId8" Type="http://schemas.openxmlformats.org/officeDocument/2006/relationships/image" Target="../media/image3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 Id="rId3" Type="http://schemas.openxmlformats.org/officeDocument/2006/relationships/image" Target="../media/image43.png"/><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 Id="rId3" Type="http://schemas.openxmlformats.org/officeDocument/2006/relationships/image" Target="../media/image40.png"/><Relationship Id="rId4" Type="http://schemas.openxmlformats.org/officeDocument/2006/relationships/image" Target="../media/image47.png"/><Relationship Id="rId5" Type="http://schemas.openxmlformats.org/officeDocument/2006/relationships/image" Target="../media/image29.png"/><Relationship Id="rId6" Type="http://schemas.openxmlformats.org/officeDocument/2006/relationships/image" Target="../media/image51.png"/><Relationship Id="rId7" Type="http://schemas.openxmlformats.org/officeDocument/2006/relationships/image" Target="../media/image44.png"/><Relationship Id="rId8" Type="http://schemas.openxmlformats.org/officeDocument/2006/relationships/image" Target="../media/image54.png"/><Relationship Id="rId9" Type="http://schemas.openxmlformats.org/officeDocument/2006/relationships/image" Target="../media/image27.png"/><Relationship Id="rId10" Type="http://schemas.openxmlformats.org/officeDocument/2006/relationships/image" Target="../media/image2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 Id="rId3" Type="http://schemas.openxmlformats.org/officeDocument/2006/relationships/image" Target="../media/image34.png"/><Relationship Id="rId4" Type="http://schemas.openxmlformats.org/officeDocument/2006/relationships/image" Target="../media/image3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 Id="rId3" Type="http://schemas.openxmlformats.org/officeDocument/2006/relationships/image" Target="../media/image29.png"/><Relationship Id="rId4" Type="http://schemas.openxmlformats.org/officeDocument/2006/relationships/image" Target="../media/image50.png"/><Relationship Id="rId5" Type="http://schemas.openxmlformats.org/officeDocument/2006/relationships/image" Target="../media/image41.png"/><Relationship Id="rId6" Type="http://schemas.openxmlformats.org/officeDocument/2006/relationships/image" Target="../media/image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 Id="rId3" Type="http://schemas.openxmlformats.org/officeDocument/2006/relationships/image" Target="../media/image48.png"/><Relationship Id="rId4" Type="http://schemas.openxmlformats.org/officeDocument/2006/relationships/image" Target="../media/image8.png"/><Relationship Id="rId5" Type="http://schemas.openxmlformats.org/officeDocument/2006/relationships/image" Target="../media/image4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D0000"/>
        </a:solidFill>
      </p:bgPr>
    </p:bg>
    <p:spTree>
      <p:nvGrpSpPr>
        <p:cNvPr id="56" name="Shape 56"/>
        <p:cNvGrpSpPr/>
        <p:nvPr/>
      </p:nvGrpSpPr>
      <p:grpSpPr>
        <a:xfrm>
          <a:off x="0" y="0"/>
          <a:ext cx="0" cy="0"/>
          <a:chOff x="0" y="0"/>
          <a:chExt cx="0" cy="0"/>
        </a:xfrm>
      </p:grpSpPr>
      <p:sp>
        <p:nvSpPr>
          <p:cNvPr id="57" name="Google Shape;57;p15"/>
          <p:cNvSpPr/>
          <p:nvPr/>
        </p:nvSpPr>
        <p:spPr>
          <a:xfrm>
            <a:off x="6446520" y="-1371600"/>
            <a:ext cx="4800600" cy="4800600"/>
          </a:xfrm>
          <a:prstGeom prst="ellipse">
            <a:avLst/>
          </a:prstGeom>
          <a:solidFill>
            <a:srgbClr val="66000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8" name="Google Shape;58;p15"/>
          <p:cNvSpPr/>
          <p:nvPr/>
        </p:nvSpPr>
        <p:spPr>
          <a:xfrm>
            <a:off x="7063740" y="-754380"/>
            <a:ext cx="3566160" cy="3566160"/>
          </a:xfrm>
          <a:prstGeom prst="ellipse">
            <a:avLst/>
          </a:prstGeom>
          <a:solidFill>
            <a:srgbClr val="4D000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logo-stk-w.png" id="59" name="Google Shape;59;p15"/>
          <p:cNvPicPr preferRelativeResize="0"/>
          <p:nvPr/>
        </p:nvPicPr>
        <p:blipFill rotWithShape="1">
          <a:blip r:embed="rId3">
            <a:alphaModFix/>
          </a:blip>
          <a:srcRect b="0" l="0" r="0" t="0"/>
          <a:stretch/>
        </p:blipFill>
        <p:spPr>
          <a:xfrm>
            <a:off x="548640" y="356616"/>
            <a:ext cx="994410" cy="903884"/>
          </a:xfrm>
          <a:prstGeom prst="rect">
            <a:avLst/>
          </a:prstGeom>
          <a:noFill/>
          <a:ln>
            <a:noFill/>
          </a:ln>
        </p:spPr>
      </p:pic>
      <p:sp>
        <p:nvSpPr>
          <p:cNvPr id="60" name="Google Shape;60;p15"/>
          <p:cNvSpPr/>
          <p:nvPr/>
        </p:nvSpPr>
        <p:spPr>
          <a:xfrm>
            <a:off x="582930" y="1611630"/>
            <a:ext cx="61722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4AD4C4"/>
              </a:buClr>
              <a:buSzPts val="1100"/>
              <a:buFont typeface="Calibri"/>
              <a:buNone/>
            </a:pPr>
            <a:r>
              <a:rPr b="1" i="0" lang="en" sz="1100" u="none" cap="none" strike="noStrike">
                <a:solidFill>
                  <a:srgbClr val="4AD4C4"/>
                </a:solidFill>
                <a:latin typeface="Calibri"/>
                <a:ea typeface="Calibri"/>
                <a:cs typeface="Calibri"/>
                <a:sym typeface="Calibri"/>
              </a:rPr>
              <a:t>THURSDAY SESSION · WEEK 1</a:t>
            </a:r>
            <a:endParaRPr b="0" i="0" sz="1100" u="none" cap="none" strike="noStrike">
              <a:solidFill>
                <a:schemeClr val="dk1"/>
              </a:solidFill>
              <a:latin typeface="Calibri"/>
              <a:ea typeface="Calibri"/>
              <a:cs typeface="Calibri"/>
              <a:sym typeface="Calibri"/>
            </a:endParaRPr>
          </a:p>
        </p:txBody>
      </p:sp>
      <p:sp>
        <p:nvSpPr>
          <p:cNvPr id="61" name="Google Shape;61;p15"/>
          <p:cNvSpPr/>
          <p:nvPr/>
        </p:nvSpPr>
        <p:spPr>
          <a:xfrm>
            <a:off x="548640" y="1885950"/>
            <a:ext cx="7886700" cy="8915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3800"/>
              <a:buFont typeface="Cambria"/>
              <a:buNone/>
            </a:pPr>
            <a:r>
              <a:rPr b="1" i="0" lang="en" sz="3800" u="none" cap="none" strike="noStrike">
                <a:solidFill>
                  <a:srgbClr val="FFFFFF"/>
                </a:solidFill>
                <a:latin typeface="Cambria"/>
                <a:ea typeface="Cambria"/>
                <a:cs typeface="Cambria"/>
                <a:sym typeface="Cambria"/>
              </a:rPr>
              <a:t>Inside the Competition</a:t>
            </a:r>
            <a:endParaRPr b="0" i="0" sz="3800" u="none" cap="none" strike="noStrike">
              <a:solidFill>
                <a:schemeClr val="dk1"/>
              </a:solidFill>
              <a:latin typeface="Calibri"/>
              <a:ea typeface="Calibri"/>
              <a:cs typeface="Calibri"/>
              <a:sym typeface="Calibri"/>
            </a:endParaRPr>
          </a:p>
        </p:txBody>
      </p:sp>
      <p:sp>
        <p:nvSpPr>
          <p:cNvPr id="62" name="Google Shape;62;p15"/>
          <p:cNvSpPr/>
          <p:nvPr/>
        </p:nvSpPr>
        <p:spPr>
          <a:xfrm>
            <a:off x="582930" y="2708910"/>
            <a:ext cx="685800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E6DFD5"/>
              </a:buClr>
              <a:buSzPts val="1300"/>
              <a:buFont typeface="Calibri"/>
              <a:buNone/>
            </a:pPr>
            <a:r>
              <a:rPr b="0" i="1" lang="en" sz="1300" u="none" cap="none" strike="noStrike">
                <a:solidFill>
                  <a:srgbClr val="E6DFD5"/>
                </a:solidFill>
                <a:latin typeface="Calibri"/>
                <a:ea typeface="Calibri"/>
                <a:cs typeface="Calibri"/>
                <a:sym typeface="Calibri"/>
              </a:rPr>
              <a:t>What </a:t>
            </a:r>
            <a:r>
              <a:rPr i="1" lang="en" sz="1300">
                <a:solidFill>
                  <a:srgbClr val="E6DFD5"/>
                </a:solidFill>
                <a:latin typeface="Calibri"/>
                <a:ea typeface="Calibri"/>
                <a:cs typeface="Calibri"/>
                <a:sym typeface="Calibri"/>
              </a:rPr>
              <a:t>competitions</a:t>
            </a:r>
            <a:r>
              <a:rPr b="0" i="1" lang="en" sz="1300" u="none" cap="none" strike="noStrike">
                <a:solidFill>
                  <a:srgbClr val="E6DFD5"/>
                </a:solidFill>
                <a:latin typeface="Calibri"/>
                <a:ea typeface="Calibri"/>
                <a:cs typeface="Calibri"/>
                <a:sym typeface="Calibri"/>
              </a:rPr>
              <a:t> look like: roles, tools, scoring, </a:t>
            </a:r>
            <a:r>
              <a:rPr i="1" lang="en" sz="1300">
                <a:solidFill>
                  <a:srgbClr val="E6DFD5"/>
                </a:solidFill>
                <a:latin typeface="Calibri"/>
                <a:ea typeface="Calibri"/>
                <a:cs typeface="Calibri"/>
                <a:sym typeface="Calibri"/>
              </a:rPr>
              <a:t>training</a:t>
            </a:r>
            <a:endParaRPr b="0" i="0" sz="1300" u="none" cap="none" strike="noStrike">
              <a:solidFill>
                <a:schemeClr val="dk1"/>
              </a:solidFill>
              <a:latin typeface="Calibri"/>
              <a:ea typeface="Calibri"/>
              <a:cs typeface="Calibri"/>
              <a:sym typeface="Calibri"/>
            </a:endParaRPr>
          </a:p>
        </p:txBody>
      </p:sp>
      <p:sp>
        <p:nvSpPr>
          <p:cNvPr id="63" name="Google Shape;63;p15"/>
          <p:cNvSpPr/>
          <p:nvPr/>
        </p:nvSpPr>
        <p:spPr>
          <a:xfrm>
            <a:off x="582930" y="4526280"/>
            <a:ext cx="68580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9C0B4"/>
              </a:buClr>
              <a:buSzPts val="1000"/>
              <a:buFont typeface="Calibri"/>
              <a:buNone/>
            </a:pPr>
            <a:r>
              <a:rPr b="0" i="0" lang="en" sz="1000" u="none" cap="none" strike="noStrike">
                <a:solidFill>
                  <a:srgbClr val="C9C0B4"/>
                </a:solidFill>
                <a:latin typeface="Calibri"/>
                <a:ea typeface="Calibri"/>
                <a:cs typeface="Calibri"/>
                <a:sym typeface="Calibri"/>
              </a:rPr>
              <a:t>Tuesdays &amp; Thursdays, 5:30-7:00 PM  •  Simons 281</a:t>
            </a:r>
            <a:endParaRPr b="0" i="0" sz="1000" u="none" cap="none" strike="noStrike">
              <a:solidFill>
                <a:schemeClr val="dk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68" name="Shape 68"/>
        <p:cNvGrpSpPr/>
        <p:nvPr/>
      </p:nvGrpSpPr>
      <p:grpSpPr>
        <a:xfrm>
          <a:off x="0" y="0"/>
          <a:ext cx="0" cy="0"/>
          <a:chOff x="0" y="0"/>
          <a:chExt cx="0" cy="0"/>
        </a:xfrm>
      </p:grpSpPr>
      <p:sp>
        <p:nvSpPr>
          <p:cNvPr id="69" name="Google Shape;69;p16"/>
          <p:cNvSpPr/>
          <p:nvPr/>
        </p:nvSpPr>
        <p:spPr>
          <a:xfrm>
            <a:off x="480060" y="288036"/>
            <a:ext cx="685800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7268"/>
              </a:buClr>
              <a:buSzPts val="1000"/>
              <a:buFont typeface="Calibri"/>
              <a:buNone/>
            </a:pPr>
            <a:r>
              <a:rPr b="1" i="0" lang="en" sz="1000" u="none" cap="none" strike="noStrike">
                <a:solidFill>
                  <a:srgbClr val="1C7268"/>
                </a:solidFill>
                <a:latin typeface="Calibri"/>
                <a:ea typeface="Calibri"/>
                <a:cs typeface="Calibri"/>
                <a:sym typeface="Calibri"/>
              </a:rPr>
              <a:t>TONIGHT'S AGENDA</a:t>
            </a:r>
            <a:endParaRPr b="0" i="0" sz="1000" u="none" cap="none" strike="noStrike">
              <a:solidFill>
                <a:schemeClr val="dk1"/>
              </a:solidFill>
              <a:latin typeface="Calibri"/>
              <a:ea typeface="Calibri"/>
              <a:cs typeface="Calibri"/>
              <a:sym typeface="Calibri"/>
            </a:endParaRPr>
          </a:p>
        </p:txBody>
      </p:sp>
      <p:sp>
        <p:nvSpPr>
          <p:cNvPr id="70" name="Google Shape;70;p16"/>
          <p:cNvSpPr/>
          <p:nvPr/>
        </p:nvSpPr>
        <p:spPr>
          <a:xfrm>
            <a:off x="480060" y="493776"/>
            <a:ext cx="8161020" cy="6172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2400"/>
              <a:buFont typeface="Cambria"/>
              <a:buNone/>
            </a:pPr>
            <a:r>
              <a:rPr b="1" i="0" lang="en" sz="2400" u="none" cap="none" strike="noStrike">
                <a:solidFill>
                  <a:srgbClr val="1B1E1D"/>
                </a:solidFill>
                <a:latin typeface="Cambria"/>
                <a:ea typeface="Cambria"/>
                <a:cs typeface="Cambria"/>
                <a:sym typeface="Cambria"/>
              </a:rPr>
              <a:t>From sign-in to closing ceremony</a:t>
            </a:r>
            <a:endParaRPr b="0" i="0" sz="2400" u="none" cap="none" strike="noStrike">
              <a:solidFill>
                <a:schemeClr val="dk1"/>
              </a:solidFill>
              <a:latin typeface="Calibri"/>
              <a:ea typeface="Calibri"/>
              <a:cs typeface="Calibri"/>
              <a:sym typeface="Calibri"/>
            </a:endParaRPr>
          </a:p>
        </p:txBody>
      </p:sp>
      <p:sp>
        <p:nvSpPr>
          <p:cNvPr id="71" name="Google Shape;71;p16"/>
          <p:cNvSpPr/>
          <p:nvPr/>
        </p:nvSpPr>
        <p:spPr>
          <a:xfrm>
            <a:off x="514350" y="1337310"/>
            <a:ext cx="356616" cy="356616"/>
          </a:xfrm>
          <a:prstGeom prst="ellipse">
            <a:avLst/>
          </a:prstGeom>
          <a:solidFill>
            <a:srgbClr val="1C726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72" name="Google Shape;72;p16"/>
          <p:cNvPicPr preferRelativeResize="0"/>
          <p:nvPr/>
        </p:nvPicPr>
        <p:blipFill rotWithShape="1">
          <a:blip r:embed="rId3">
            <a:alphaModFix/>
          </a:blip>
          <a:srcRect b="0" l="0" r="0" t="0"/>
          <a:stretch/>
        </p:blipFill>
        <p:spPr>
          <a:xfrm>
            <a:off x="560710" y="1383670"/>
            <a:ext cx="263896" cy="263896"/>
          </a:xfrm>
          <a:prstGeom prst="rect">
            <a:avLst/>
          </a:prstGeom>
          <a:noFill/>
          <a:ln>
            <a:noFill/>
          </a:ln>
        </p:spPr>
      </p:pic>
      <p:sp>
        <p:nvSpPr>
          <p:cNvPr id="73" name="Google Shape;73;p16"/>
          <p:cNvSpPr/>
          <p:nvPr/>
        </p:nvSpPr>
        <p:spPr>
          <a:xfrm>
            <a:off x="1028700" y="1323594"/>
            <a:ext cx="281178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1200"/>
              <a:buFont typeface="Cambria"/>
              <a:buNone/>
            </a:pPr>
            <a:r>
              <a:rPr b="1" lang="en" sz="1200">
                <a:solidFill>
                  <a:srgbClr val="1B1E1D"/>
                </a:solidFill>
                <a:latin typeface="Cambria"/>
                <a:ea typeface="Cambria"/>
                <a:cs typeface="Cambria"/>
                <a:sym typeface="Cambria"/>
              </a:rPr>
              <a:t>Intro to c</a:t>
            </a:r>
            <a:r>
              <a:rPr b="1" i="0" lang="en" sz="1200" u="none" cap="none" strike="noStrike">
                <a:solidFill>
                  <a:srgbClr val="1B1E1D"/>
                </a:solidFill>
                <a:latin typeface="Cambria"/>
                <a:ea typeface="Cambria"/>
                <a:cs typeface="Cambria"/>
                <a:sym typeface="Cambria"/>
              </a:rPr>
              <a:t>ompetitions</a:t>
            </a:r>
            <a:endParaRPr b="0" i="0" sz="1200" u="none" cap="none" strike="noStrike">
              <a:solidFill>
                <a:schemeClr val="dk1"/>
              </a:solidFill>
              <a:latin typeface="Calibri"/>
              <a:ea typeface="Calibri"/>
              <a:cs typeface="Calibri"/>
              <a:sym typeface="Calibri"/>
            </a:endParaRPr>
          </a:p>
        </p:txBody>
      </p:sp>
      <p:sp>
        <p:nvSpPr>
          <p:cNvPr id="74" name="Google Shape;74;p16"/>
          <p:cNvSpPr/>
          <p:nvPr/>
        </p:nvSpPr>
        <p:spPr>
          <a:xfrm>
            <a:off x="514350" y="1831086"/>
            <a:ext cx="356616" cy="356616"/>
          </a:xfrm>
          <a:prstGeom prst="ellipse">
            <a:avLst/>
          </a:prstGeom>
          <a:solidFill>
            <a:srgbClr val="1C726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75" name="Google Shape;75;p16"/>
          <p:cNvPicPr preferRelativeResize="0"/>
          <p:nvPr/>
        </p:nvPicPr>
        <p:blipFill rotWithShape="1">
          <a:blip r:embed="rId4">
            <a:alphaModFix/>
          </a:blip>
          <a:srcRect b="0" l="0" r="0" t="0"/>
          <a:stretch/>
        </p:blipFill>
        <p:spPr>
          <a:xfrm>
            <a:off x="560710" y="1877446"/>
            <a:ext cx="263896" cy="263896"/>
          </a:xfrm>
          <a:prstGeom prst="rect">
            <a:avLst/>
          </a:prstGeom>
          <a:noFill/>
          <a:ln>
            <a:noFill/>
          </a:ln>
        </p:spPr>
      </p:pic>
      <p:sp>
        <p:nvSpPr>
          <p:cNvPr id="76" name="Google Shape;76;p16"/>
          <p:cNvSpPr/>
          <p:nvPr/>
        </p:nvSpPr>
        <p:spPr>
          <a:xfrm>
            <a:off x="1028700" y="1817370"/>
            <a:ext cx="281178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1200"/>
              <a:buFont typeface="Cambria"/>
              <a:buNone/>
            </a:pPr>
            <a:r>
              <a:rPr b="1" i="0" lang="en" sz="1200" u="none" cap="none" strike="noStrike">
                <a:solidFill>
                  <a:srgbClr val="1B1E1D"/>
                </a:solidFill>
                <a:latin typeface="Cambria"/>
                <a:ea typeface="Cambria"/>
                <a:cs typeface="Cambria"/>
                <a:sym typeface="Cambria"/>
              </a:rPr>
              <a:t>The scenario</a:t>
            </a:r>
            <a:endParaRPr b="0" i="0" sz="1200" u="none" cap="none" strike="noStrike">
              <a:solidFill>
                <a:schemeClr val="dk1"/>
              </a:solidFill>
              <a:latin typeface="Calibri"/>
              <a:ea typeface="Calibri"/>
              <a:cs typeface="Calibri"/>
              <a:sym typeface="Calibri"/>
            </a:endParaRPr>
          </a:p>
        </p:txBody>
      </p:sp>
      <p:sp>
        <p:nvSpPr>
          <p:cNvPr id="77" name="Google Shape;77;p16"/>
          <p:cNvSpPr/>
          <p:nvPr/>
        </p:nvSpPr>
        <p:spPr>
          <a:xfrm>
            <a:off x="514350" y="2324862"/>
            <a:ext cx="356616" cy="356616"/>
          </a:xfrm>
          <a:prstGeom prst="ellipse">
            <a:avLst/>
          </a:prstGeom>
          <a:solidFill>
            <a:srgbClr val="1C726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78" name="Google Shape;78;p16"/>
          <p:cNvPicPr preferRelativeResize="0"/>
          <p:nvPr/>
        </p:nvPicPr>
        <p:blipFill rotWithShape="1">
          <a:blip r:embed="rId5">
            <a:alphaModFix/>
          </a:blip>
          <a:srcRect b="0" l="0" r="0" t="0"/>
          <a:stretch/>
        </p:blipFill>
        <p:spPr>
          <a:xfrm>
            <a:off x="560710" y="2371222"/>
            <a:ext cx="263896" cy="263896"/>
          </a:xfrm>
          <a:prstGeom prst="rect">
            <a:avLst/>
          </a:prstGeom>
          <a:noFill/>
          <a:ln>
            <a:noFill/>
          </a:ln>
        </p:spPr>
      </p:pic>
      <p:sp>
        <p:nvSpPr>
          <p:cNvPr id="79" name="Google Shape;79;p16"/>
          <p:cNvSpPr/>
          <p:nvPr/>
        </p:nvSpPr>
        <p:spPr>
          <a:xfrm>
            <a:off x="1028700" y="2311146"/>
            <a:ext cx="281178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1200"/>
              <a:buFont typeface="Cambria"/>
              <a:buNone/>
            </a:pPr>
            <a:r>
              <a:rPr b="1" i="0" lang="en" sz="1200" u="none" cap="none" strike="noStrike">
                <a:solidFill>
                  <a:srgbClr val="1B1E1D"/>
                </a:solidFill>
                <a:latin typeface="Cambria"/>
                <a:ea typeface="Cambria"/>
                <a:cs typeface="Cambria"/>
                <a:sym typeface="Cambria"/>
              </a:rPr>
              <a:t>Who's in the room</a:t>
            </a:r>
            <a:endParaRPr b="0" i="0" sz="1200" u="none" cap="none" strike="noStrike">
              <a:solidFill>
                <a:schemeClr val="dk1"/>
              </a:solidFill>
              <a:latin typeface="Calibri"/>
              <a:ea typeface="Calibri"/>
              <a:cs typeface="Calibri"/>
              <a:sym typeface="Calibri"/>
            </a:endParaRPr>
          </a:p>
        </p:txBody>
      </p:sp>
      <p:sp>
        <p:nvSpPr>
          <p:cNvPr id="80" name="Google Shape;80;p16"/>
          <p:cNvSpPr/>
          <p:nvPr/>
        </p:nvSpPr>
        <p:spPr>
          <a:xfrm>
            <a:off x="514350" y="2818638"/>
            <a:ext cx="356616" cy="356616"/>
          </a:xfrm>
          <a:prstGeom prst="ellipse">
            <a:avLst/>
          </a:prstGeom>
          <a:solidFill>
            <a:srgbClr val="1C726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81" name="Google Shape;81;p16"/>
          <p:cNvPicPr preferRelativeResize="0"/>
          <p:nvPr/>
        </p:nvPicPr>
        <p:blipFill rotWithShape="1">
          <a:blip r:embed="rId6">
            <a:alphaModFix/>
          </a:blip>
          <a:srcRect b="0" l="0" r="0" t="0"/>
          <a:stretch/>
        </p:blipFill>
        <p:spPr>
          <a:xfrm>
            <a:off x="560710" y="2864998"/>
            <a:ext cx="263896" cy="263896"/>
          </a:xfrm>
          <a:prstGeom prst="rect">
            <a:avLst/>
          </a:prstGeom>
          <a:noFill/>
          <a:ln>
            <a:noFill/>
          </a:ln>
        </p:spPr>
      </p:pic>
      <p:sp>
        <p:nvSpPr>
          <p:cNvPr id="82" name="Google Shape;82;p16"/>
          <p:cNvSpPr/>
          <p:nvPr/>
        </p:nvSpPr>
        <p:spPr>
          <a:xfrm>
            <a:off x="1028700" y="2804922"/>
            <a:ext cx="281178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1200"/>
              <a:buFont typeface="Cambria"/>
              <a:buNone/>
            </a:pPr>
            <a:r>
              <a:rPr b="1" lang="en" sz="1200">
                <a:solidFill>
                  <a:srgbClr val="1B1E1D"/>
                </a:solidFill>
                <a:latin typeface="Cambria"/>
                <a:ea typeface="Cambria"/>
                <a:cs typeface="Cambria"/>
                <a:sym typeface="Cambria"/>
              </a:rPr>
              <a:t>Typical schedule</a:t>
            </a:r>
            <a:endParaRPr b="0" i="0" sz="1200" u="none" cap="none" strike="noStrike">
              <a:solidFill>
                <a:schemeClr val="dk1"/>
              </a:solidFill>
              <a:latin typeface="Calibri"/>
              <a:ea typeface="Calibri"/>
              <a:cs typeface="Calibri"/>
              <a:sym typeface="Calibri"/>
            </a:endParaRPr>
          </a:p>
        </p:txBody>
      </p:sp>
      <p:sp>
        <p:nvSpPr>
          <p:cNvPr id="83" name="Google Shape;83;p16"/>
          <p:cNvSpPr/>
          <p:nvPr/>
        </p:nvSpPr>
        <p:spPr>
          <a:xfrm>
            <a:off x="514350" y="3312414"/>
            <a:ext cx="356616" cy="356616"/>
          </a:xfrm>
          <a:prstGeom prst="ellipse">
            <a:avLst/>
          </a:prstGeom>
          <a:solidFill>
            <a:srgbClr val="1C726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84" name="Google Shape;84;p16"/>
          <p:cNvPicPr preferRelativeResize="0"/>
          <p:nvPr/>
        </p:nvPicPr>
        <p:blipFill rotWithShape="1">
          <a:blip r:embed="rId7">
            <a:alphaModFix/>
          </a:blip>
          <a:srcRect b="0" l="0" r="0" t="0"/>
          <a:stretch/>
        </p:blipFill>
        <p:spPr>
          <a:xfrm>
            <a:off x="560710" y="3358774"/>
            <a:ext cx="263896" cy="263896"/>
          </a:xfrm>
          <a:prstGeom prst="rect">
            <a:avLst/>
          </a:prstGeom>
          <a:noFill/>
          <a:ln>
            <a:noFill/>
          </a:ln>
        </p:spPr>
      </p:pic>
      <p:sp>
        <p:nvSpPr>
          <p:cNvPr id="85" name="Google Shape;85;p16"/>
          <p:cNvSpPr/>
          <p:nvPr/>
        </p:nvSpPr>
        <p:spPr>
          <a:xfrm>
            <a:off x="1028700" y="3298698"/>
            <a:ext cx="281178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1200"/>
              <a:buFont typeface="Cambria"/>
              <a:buNone/>
            </a:pPr>
            <a:r>
              <a:rPr b="1" i="0" lang="en" sz="1200" u="none" cap="none" strike="noStrike">
                <a:solidFill>
                  <a:srgbClr val="1B1E1D"/>
                </a:solidFill>
                <a:latin typeface="Cambria"/>
                <a:ea typeface="Cambria"/>
                <a:cs typeface="Cambria"/>
                <a:sym typeface="Cambria"/>
              </a:rPr>
              <a:t>Systems, services, and scoring</a:t>
            </a:r>
            <a:endParaRPr b="0" i="0" sz="1200" u="none" cap="none" strike="noStrike">
              <a:solidFill>
                <a:schemeClr val="dk1"/>
              </a:solidFill>
              <a:latin typeface="Calibri"/>
              <a:ea typeface="Calibri"/>
              <a:cs typeface="Calibri"/>
              <a:sym typeface="Calibri"/>
            </a:endParaRPr>
          </a:p>
        </p:txBody>
      </p:sp>
      <p:sp>
        <p:nvSpPr>
          <p:cNvPr id="86" name="Google Shape;86;p16"/>
          <p:cNvSpPr/>
          <p:nvPr/>
        </p:nvSpPr>
        <p:spPr>
          <a:xfrm>
            <a:off x="514350" y="3806190"/>
            <a:ext cx="356616" cy="356616"/>
          </a:xfrm>
          <a:prstGeom prst="ellipse">
            <a:avLst/>
          </a:prstGeom>
          <a:solidFill>
            <a:srgbClr val="1C726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87" name="Google Shape;87;p16"/>
          <p:cNvPicPr preferRelativeResize="0"/>
          <p:nvPr/>
        </p:nvPicPr>
        <p:blipFill rotWithShape="1">
          <a:blip r:embed="rId8">
            <a:alphaModFix/>
          </a:blip>
          <a:srcRect b="0" l="0" r="0" t="0"/>
          <a:stretch/>
        </p:blipFill>
        <p:spPr>
          <a:xfrm>
            <a:off x="560710" y="3852550"/>
            <a:ext cx="263896" cy="263896"/>
          </a:xfrm>
          <a:prstGeom prst="rect">
            <a:avLst/>
          </a:prstGeom>
          <a:noFill/>
          <a:ln>
            <a:noFill/>
          </a:ln>
        </p:spPr>
      </p:pic>
      <p:sp>
        <p:nvSpPr>
          <p:cNvPr id="88" name="Google Shape;88;p16"/>
          <p:cNvSpPr/>
          <p:nvPr/>
        </p:nvSpPr>
        <p:spPr>
          <a:xfrm>
            <a:off x="1028700" y="3792474"/>
            <a:ext cx="281178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1200"/>
              <a:buFont typeface="Cambria"/>
              <a:buNone/>
            </a:pPr>
            <a:r>
              <a:rPr b="1" i="0" lang="en" sz="1200" u="none" cap="none" strike="noStrike">
                <a:solidFill>
                  <a:srgbClr val="1B1E1D"/>
                </a:solidFill>
                <a:latin typeface="Cambria"/>
                <a:ea typeface="Cambria"/>
                <a:cs typeface="Cambria"/>
                <a:sym typeface="Cambria"/>
              </a:rPr>
              <a:t>Tools and injects</a:t>
            </a:r>
            <a:endParaRPr b="0" i="0" sz="1200" u="none" cap="none" strike="noStrike">
              <a:solidFill>
                <a:schemeClr val="dk1"/>
              </a:solidFill>
              <a:latin typeface="Calibri"/>
              <a:ea typeface="Calibri"/>
              <a:cs typeface="Calibri"/>
              <a:sym typeface="Calibri"/>
            </a:endParaRPr>
          </a:p>
        </p:txBody>
      </p:sp>
      <p:sp>
        <p:nvSpPr>
          <p:cNvPr id="89" name="Google Shape;89;p16"/>
          <p:cNvSpPr/>
          <p:nvPr/>
        </p:nvSpPr>
        <p:spPr>
          <a:xfrm>
            <a:off x="514350" y="4299966"/>
            <a:ext cx="356616" cy="356616"/>
          </a:xfrm>
          <a:prstGeom prst="ellipse">
            <a:avLst/>
          </a:prstGeom>
          <a:solidFill>
            <a:srgbClr val="1C726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90" name="Google Shape;90;p16"/>
          <p:cNvPicPr preferRelativeResize="0"/>
          <p:nvPr/>
        </p:nvPicPr>
        <p:blipFill rotWithShape="1">
          <a:blip r:embed="rId9">
            <a:alphaModFix/>
          </a:blip>
          <a:srcRect b="0" l="0" r="0" t="0"/>
          <a:stretch/>
        </p:blipFill>
        <p:spPr>
          <a:xfrm>
            <a:off x="560710" y="4346326"/>
            <a:ext cx="263896" cy="263896"/>
          </a:xfrm>
          <a:prstGeom prst="rect">
            <a:avLst/>
          </a:prstGeom>
          <a:noFill/>
          <a:ln>
            <a:noFill/>
          </a:ln>
        </p:spPr>
      </p:pic>
      <p:sp>
        <p:nvSpPr>
          <p:cNvPr id="91" name="Google Shape;91;p16"/>
          <p:cNvSpPr/>
          <p:nvPr/>
        </p:nvSpPr>
        <p:spPr>
          <a:xfrm>
            <a:off x="1028700" y="4286250"/>
            <a:ext cx="281178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1200"/>
              <a:buFont typeface="Cambria"/>
              <a:buNone/>
            </a:pPr>
            <a:r>
              <a:rPr b="1" i="0" lang="en" sz="1200" u="none" cap="none" strike="noStrike">
                <a:solidFill>
                  <a:srgbClr val="1B1E1D"/>
                </a:solidFill>
                <a:latin typeface="Cambria"/>
                <a:ea typeface="Cambria"/>
                <a:cs typeface="Cambria"/>
                <a:sym typeface="Cambria"/>
              </a:rPr>
              <a:t>How we practice: The Range</a:t>
            </a:r>
            <a:endParaRPr b="0" i="0" sz="1200" u="none" cap="none" strike="noStrike">
              <a:solidFill>
                <a:schemeClr val="dk1"/>
              </a:solidFill>
              <a:latin typeface="Calibri"/>
              <a:ea typeface="Calibri"/>
              <a:cs typeface="Calibri"/>
              <a:sym typeface="Calibri"/>
            </a:endParaRPr>
          </a:p>
        </p:txBody>
      </p:sp>
      <p:sp>
        <p:nvSpPr>
          <p:cNvPr id="92" name="Google Shape;92;p16"/>
          <p:cNvSpPr/>
          <p:nvPr/>
        </p:nvSpPr>
        <p:spPr>
          <a:xfrm>
            <a:off x="480060" y="4896612"/>
            <a:ext cx="5486400" cy="2057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A39A8C"/>
              </a:buClr>
              <a:buSzPts val="800"/>
              <a:buFont typeface="Calibri"/>
              <a:buNone/>
            </a:pPr>
            <a:r>
              <a:rPr b="0" i="0" lang="en" sz="800" u="none" cap="none" strike="noStrike">
                <a:solidFill>
                  <a:srgbClr val="A39A8C"/>
                </a:solidFill>
                <a:latin typeface="Calibri"/>
                <a:ea typeface="Calibri"/>
                <a:cs typeface="Calibri"/>
                <a:sym typeface="Calibri"/>
              </a:rPr>
              <a:t>Agenda</a:t>
            </a:r>
            <a:endParaRPr b="0" i="0" sz="800" u="none" cap="none" strike="noStrike">
              <a:solidFill>
                <a:schemeClr val="dk1"/>
              </a:solidFill>
              <a:latin typeface="Calibri"/>
              <a:ea typeface="Calibri"/>
              <a:cs typeface="Calibri"/>
              <a:sym typeface="Calibri"/>
            </a:endParaRPr>
          </a:p>
        </p:txBody>
      </p:sp>
      <p:sp>
        <p:nvSpPr>
          <p:cNvPr id="93" name="Google Shape;93;p16"/>
          <p:cNvSpPr/>
          <p:nvPr/>
        </p:nvSpPr>
        <p:spPr>
          <a:xfrm>
            <a:off x="6261354" y="4896612"/>
            <a:ext cx="2400300" cy="20574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A39A8C"/>
              </a:buClr>
              <a:buSzPts val="800"/>
              <a:buFont typeface="Calibri"/>
              <a:buNone/>
            </a:pPr>
            <a:r>
              <a:rPr b="0" i="0" lang="en" sz="800" u="none" cap="none" strike="noStrike">
                <a:solidFill>
                  <a:srgbClr val="A39A8C"/>
                </a:solidFill>
                <a:latin typeface="Calibri"/>
                <a:ea typeface="Calibri"/>
                <a:cs typeface="Calibri"/>
                <a:sym typeface="Calibri"/>
              </a:rPr>
              <a:t>CofC Cybersecurity Club</a:t>
            </a:r>
            <a:endParaRPr b="0" i="0" sz="800" u="none" cap="none" strike="noStrike">
              <a:solidFill>
                <a:schemeClr val="dk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98" name="Shape 98"/>
        <p:cNvGrpSpPr/>
        <p:nvPr/>
      </p:nvGrpSpPr>
      <p:grpSpPr>
        <a:xfrm>
          <a:off x="0" y="0"/>
          <a:ext cx="0" cy="0"/>
          <a:chOff x="0" y="0"/>
          <a:chExt cx="0" cy="0"/>
        </a:xfrm>
      </p:grpSpPr>
      <p:sp>
        <p:nvSpPr>
          <p:cNvPr id="99" name="Google Shape;99;p17"/>
          <p:cNvSpPr/>
          <p:nvPr/>
        </p:nvSpPr>
        <p:spPr>
          <a:xfrm>
            <a:off x="480060" y="288036"/>
            <a:ext cx="685800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7268"/>
              </a:buClr>
              <a:buSzPts val="1000"/>
              <a:buFont typeface="Calibri"/>
              <a:buNone/>
            </a:pPr>
            <a:r>
              <a:rPr b="1" i="0" lang="en" sz="1000" u="none" cap="none" strike="noStrike">
                <a:solidFill>
                  <a:srgbClr val="1C7268"/>
                </a:solidFill>
                <a:latin typeface="Calibri"/>
                <a:ea typeface="Calibri"/>
                <a:cs typeface="Calibri"/>
                <a:sym typeface="Calibri"/>
              </a:rPr>
              <a:t>THE TWO COMPETITIONS</a:t>
            </a:r>
            <a:endParaRPr b="0" i="0" sz="1000" u="none" cap="none" strike="noStrike">
              <a:solidFill>
                <a:schemeClr val="dk1"/>
              </a:solidFill>
              <a:latin typeface="Calibri"/>
              <a:ea typeface="Calibri"/>
              <a:cs typeface="Calibri"/>
              <a:sym typeface="Calibri"/>
            </a:endParaRPr>
          </a:p>
        </p:txBody>
      </p:sp>
      <p:sp>
        <p:nvSpPr>
          <p:cNvPr id="100" name="Google Shape;100;p17"/>
          <p:cNvSpPr/>
          <p:nvPr/>
        </p:nvSpPr>
        <p:spPr>
          <a:xfrm>
            <a:off x="480060" y="493776"/>
            <a:ext cx="8161020" cy="6172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2400"/>
              <a:buFont typeface="Cambria"/>
              <a:buNone/>
            </a:pPr>
            <a:r>
              <a:rPr b="1" i="0" lang="en" sz="2400" u="none" cap="none" strike="noStrike">
                <a:solidFill>
                  <a:srgbClr val="1B1E1D"/>
                </a:solidFill>
                <a:latin typeface="Cambria"/>
                <a:ea typeface="Cambria"/>
                <a:cs typeface="Cambria"/>
                <a:sym typeface="Cambria"/>
              </a:rPr>
              <a:t>SECCDC and PCDC</a:t>
            </a:r>
            <a:endParaRPr b="0" i="0" sz="2400" u="none" cap="none" strike="noStrike">
              <a:solidFill>
                <a:schemeClr val="dk1"/>
              </a:solidFill>
              <a:latin typeface="Calibri"/>
              <a:ea typeface="Calibri"/>
              <a:cs typeface="Calibri"/>
              <a:sym typeface="Calibri"/>
            </a:endParaRPr>
          </a:p>
        </p:txBody>
      </p:sp>
      <p:sp>
        <p:nvSpPr>
          <p:cNvPr id="101" name="Google Shape;101;p17"/>
          <p:cNvSpPr/>
          <p:nvPr/>
        </p:nvSpPr>
        <p:spPr>
          <a:xfrm>
            <a:off x="480060" y="1405890"/>
            <a:ext cx="3943350" cy="3360420"/>
          </a:xfrm>
          <a:prstGeom prst="roundRect">
            <a:avLst>
              <a:gd fmla="val 1633" name="adj"/>
            </a:avLst>
          </a:prstGeom>
          <a:solidFill>
            <a:srgbClr val="F8F3EA"/>
          </a:solidFill>
          <a:ln>
            <a:noFill/>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02" name="Google Shape;102;p17"/>
          <p:cNvSpPr/>
          <p:nvPr/>
        </p:nvSpPr>
        <p:spPr>
          <a:xfrm>
            <a:off x="685800" y="1611630"/>
            <a:ext cx="3531870" cy="480060"/>
          </a:xfrm>
          <a:prstGeom prst="roundRect">
            <a:avLst>
              <a:gd fmla="val 11429" name="adj"/>
            </a:avLst>
          </a:prstGeom>
          <a:solidFill>
            <a:srgbClr val="1C726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03" name="Google Shape;103;p17"/>
          <p:cNvSpPr/>
          <p:nvPr/>
        </p:nvSpPr>
        <p:spPr>
          <a:xfrm>
            <a:off x="685800" y="1611630"/>
            <a:ext cx="3531870" cy="48006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500"/>
              <a:buFont typeface="Cambria"/>
              <a:buNone/>
            </a:pPr>
            <a:r>
              <a:rPr b="1" i="0" lang="en" sz="1500" u="none" cap="none" strike="noStrike">
                <a:solidFill>
                  <a:srgbClr val="FFFFFF"/>
                </a:solidFill>
                <a:latin typeface="Cambria"/>
                <a:ea typeface="Cambria"/>
                <a:cs typeface="Cambria"/>
                <a:sym typeface="Cambria"/>
              </a:rPr>
              <a:t>SECCDC</a:t>
            </a:r>
            <a:endParaRPr b="0" i="0" sz="1500" u="none" cap="none" strike="noStrike">
              <a:solidFill>
                <a:schemeClr val="dk1"/>
              </a:solidFill>
              <a:latin typeface="Calibri"/>
              <a:ea typeface="Calibri"/>
              <a:cs typeface="Calibri"/>
              <a:sym typeface="Calibri"/>
            </a:endParaRPr>
          </a:p>
        </p:txBody>
      </p:sp>
      <p:sp>
        <p:nvSpPr>
          <p:cNvPr id="104" name="Google Shape;104;p17"/>
          <p:cNvSpPr/>
          <p:nvPr/>
        </p:nvSpPr>
        <p:spPr>
          <a:xfrm>
            <a:off x="685800" y="2160270"/>
            <a:ext cx="353187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B6560"/>
              </a:buClr>
              <a:buSzPts val="900"/>
              <a:buFont typeface="Calibri"/>
              <a:buNone/>
            </a:pPr>
            <a:r>
              <a:rPr b="0" i="1" lang="en" sz="900" u="none" cap="none" strike="noStrike">
                <a:solidFill>
                  <a:srgbClr val="6B6560"/>
                </a:solidFill>
                <a:latin typeface="Calibri"/>
                <a:ea typeface="Calibri"/>
                <a:cs typeface="Calibri"/>
                <a:sym typeface="Calibri"/>
              </a:rPr>
              <a:t>Southeast Collegiate Cyber Defense Competition</a:t>
            </a:r>
            <a:endParaRPr b="0" i="0" sz="900" u="none" cap="none" strike="noStrike">
              <a:solidFill>
                <a:schemeClr val="dk1"/>
              </a:solidFill>
              <a:latin typeface="Calibri"/>
              <a:ea typeface="Calibri"/>
              <a:cs typeface="Calibri"/>
              <a:sym typeface="Calibri"/>
            </a:endParaRPr>
          </a:p>
        </p:txBody>
      </p:sp>
      <p:sp>
        <p:nvSpPr>
          <p:cNvPr id="105" name="Google Shape;105;p17"/>
          <p:cNvSpPr/>
          <p:nvPr/>
        </p:nvSpPr>
        <p:spPr>
          <a:xfrm>
            <a:off x="685800" y="2537460"/>
            <a:ext cx="1165860" cy="38404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7268"/>
              </a:buClr>
              <a:buSzPts val="800"/>
              <a:buFont typeface="Calibri"/>
              <a:buNone/>
            </a:pPr>
            <a:r>
              <a:rPr b="1" i="0" lang="en" sz="800" u="none" cap="none" strike="noStrike">
                <a:solidFill>
                  <a:srgbClr val="1C7268"/>
                </a:solidFill>
                <a:latin typeface="Calibri"/>
                <a:ea typeface="Calibri"/>
                <a:cs typeface="Calibri"/>
                <a:sym typeface="Calibri"/>
              </a:rPr>
              <a:t>When</a:t>
            </a:r>
            <a:endParaRPr b="0" i="0" sz="800" u="none" cap="none" strike="noStrike">
              <a:solidFill>
                <a:schemeClr val="dk1"/>
              </a:solidFill>
              <a:latin typeface="Calibri"/>
              <a:ea typeface="Calibri"/>
              <a:cs typeface="Calibri"/>
              <a:sym typeface="Calibri"/>
            </a:endParaRPr>
          </a:p>
        </p:txBody>
      </p:sp>
      <p:sp>
        <p:nvSpPr>
          <p:cNvPr id="106" name="Google Shape;106;p17"/>
          <p:cNvSpPr/>
          <p:nvPr/>
        </p:nvSpPr>
        <p:spPr>
          <a:xfrm>
            <a:off x="1885950" y="2537460"/>
            <a:ext cx="2331720" cy="38404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900"/>
              <a:buFont typeface="Calibri"/>
              <a:buNone/>
            </a:pPr>
            <a:r>
              <a:rPr b="0" i="0" lang="en" sz="900" u="none" cap="none" strike="noStrike">
                <a:solidFill>
                  <a:srgbClr val="1B1E1D"/>
                </a:solidFill>
                <a:latin typeface="Calibri"/>
                <a:ea typeface="Calibri"/>
                <a:cs typeface="Calibri"/>
                <a:sym typeface="Calibri"/>
              </a:rPr>
              <a:t>Qualifier: Feb 7, 202</a:t>
            </a:r>
            <a:r>
              <a:rPr lang="en" sz="900">
                <a:solidFill>
                  <a:srgbClr val="1B1E1D"/>
                </a:solidFill>
                <a:latin typeface="Calibri"/>
                <a:ea typeface="Calibri"/>
                <a:cs typeface="Calibri"/>
                <a:sym typeface="Calibri"/>
              </a:rPr>
              <a:t>7</a:t>
            </a:r>
            <a:r>
              <a:rPr b="0" i="0" lang="en" sz="900" u="none" cap="none" strike="noStrike">
                <a:solidFill>
                  <a:srgbClr val="1B1E1D"/>
                </a:solidFill>
                <a:latin typeface="Calibri"/>
                <a:ea typeface="Calibri"/>
                <a:cs typeface="Calibri"/>
                <a:sym typeface="Calibri"/>
              </a:rPr>
              <a:t> (virtual, 9 AM-5 PM EST)</a:t>
            </a:r>
            <a:endParaRPr b="0" i="0" sz="900" u="none" cap="none" strike="noStrike">
              <a:solidFill>
                <a:schemeClr val="dk1"/>
              </a:solidFill>
              <a:latin typeface="Calibri"/>
              <a:ea typeface="Calibri"/>
              <a:cs typeface="Calibri"/>
              <a:sym typeface="Calibri"/>
            </a:endParaRPr>
          </a:p>
        </p:txBody>
      </p:sp>
      <p:sp>
        <p:nvSpPr>
          <p:cNvPr id="107" name="Google Shape;107;p17"/>
          <p:cNvSpPr/>
          <p:nvPr/>
        </p:nvSpPr>
        <p:spPr>
          <a:xfrm>
            <a:off x="685800" y="2962656"/>
            <a:ext cx="1165860" cy="38404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7268"/>
              </a:buClr>
              <a:buSzPts val="800"/>
              <a:buFont typeface="Calibri"/>
              <a:buNone/>
            </a:pPr>
            <a:r>
              <a:rPr b="1" i="0" lang="en" sz="800" u="none" cap="none" strike="noStrike">
                <a:solidFill>
                  <a:srgbClr val="1C7268"/>
                </a:solidFill>
                <a:latin typeface="Calibri"/>
                <a:ea typeface="Calibri"/>
                <a:cs typeface="Calibri"/>
                <a:sym typeface="Calibri"/>
              </a:rPr>
              <a:t>Path</a:t>
            </a:r>
            <a:endParaRPr b="0" i="0" sz="800" u="none" cap="none" strike="noStrike">
              <a:solidFill>
                <a:schemeClr val="dk1"/>
              </a:solidFill>
              <a:latin typeface="Calibri"/>
              <a:ea typeface="Calibri"/>
              <a:cs typeface="Calibri"/>
              <a:sym typeface="Calibri"/>
            </a:endParaRPr>
          </a:p>
        </p:txBody>
      </p:sp>
      <p:sp>
        <p:nvSpPr>
          <p:cNvPr id="108" name="Google Shape;108;p17"/>
          <p:cNvSpPr/>
          <p:nvPr/>
        </p:nvSpPr>
        <p:spPr>
          <a:xfrm>
            <a:off x="1885950" y="2962656"/>
            <a:ext cx="2331720" cy="38404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900"/>
              <a:buFont typeface="Calibri"/>
              <a:buNone/>
            </a:pPr>
            <a:r>
              <a:rPr b="0" i="0" lang="en" sz="900" u="none" cap="none" strike="noStrike">
                <a:solidFill>
                  <a:srgbClr val="1B1E1D"/>
                </a:solidFill>
                <a:latin typeface="Calibri"/>
                <a:ea typeface="Calibri"/>
                <a:cs typeface="Calibri"/>
                <a:sym typeface="Calibri"/>
              </a:rPr>
              <a:t>Top teams advance to in-person Regionals in Florida</a:t>
            </a:r>
            <a:endParaRPr b="0" i="0" sz="900" u="none" cap="none" strike="noStrike">
              <a:solidFill>
                <a:schemeClr val="dk1"/>
              </a:solidFill>
              <a:latin typeface="Calibri"/>
              <a:ea typeface="Calibri"/>
              <a:cs typeface="Calibri"/>
              <a:sym typeface="Calibri"/>
            </a:endParaRPr>
          </a:p>
        </p:txBody>
      </p:sp>
      <p:sp>
        <p:nvSpPr>
          <p:cNvPr id="109" name="Google Shape;109;p17"/>
          <p:cNvSpPr/>
          <p:nvPr/>
        </p:nvSpPr>
        <p:spPr>
          <a:xfrm>
            <a:off x="685800" y="3387852"/>
            <a:ext cx="1165860" cy="38404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7268"/>
              </a:buClr>
              <a:buSzPts val="800"/>
              <a:buFont typeface="Calibri"/>
              <a:buNone/>
            </a:pPr>
            <a:r>
              <a:rPr b="1" i="0" lang="en" sz="800" u="none" cap="none" strike="noStrike">
                <a:solidFill>
                  <a:srgbClr val="1C7268"/>
                </a:solidFill>
                <a:latin typeface="Calibri"/>
                <a:ea typeface="Calibri"/>
                <a:cs typeface="Calibri"/>
                <a:sym typeface="Calibri"/>
              </a:rPr>
              <a:t>Format</a:t>
            </a:r>
            <a:endParaRPr b="0" i="0" sz="800" u="none" cap="none" strike="noStrike">
              <a:solidFill>
                <a:schemeClr val="dk1"/>
              </a:solidFill>
              <a:latin typeface="Calibri"/>
              <a:ea typeface="Calibri"/>
              <a:cs typeface="Calibri"/>
              <a:sym typeface="Calibri"/>
            </a:endParaRPr>
          </a:p>
        </p:txBody>
      </p:sp>
      <p:sp>
        <p:nvSpPr>
          <p:cNvPr id="110" name="Google Shape;110;p17"/>
          <p:cNvSpPr/>
          <p:nvPr/>
        </p:nvSpPr>
        <p:spPr>
          <a:xfrm>
            <a:off x="1885950" y="3387852"/>
            <a:ext cx="2331720" cy="38404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900"/>
              <a:buFont typeface="Calibri"/>
              <a:buNone/>
            </a:pPr>
            <a:r>
              <a:rPr b="0" i="0" lang="en" sz="900" u="none" cap="none" strike="noStrike">
                <a:solidFill>
                  <a:srgbClr val="1B1E1D"/>
                </a:solidFill>
                <a:latin typeface="Calibri"/>
                <a:ea typeface="Calibri"/>
                <a:cs typeface="Calibri"/>
                <a:sym typeface="Calibri"/>
              </a:rPr>
              <a:t>Manage a fictional small business: web, email, database, and app servers, plus staff workstations</a:t>
            </a:r>
            <a:endParaRPr b="0" i="0" sz="900" u="none" cap="none" strike="noStrike">
              <a:solidFill>
                <a:schemeClr val="dk1"/>
              </a:solidFill>
              <a:latin typeface="Calibri"/>
              <a:ea typeface="Calibri"/>
              <a:cs typeface="Calibri"/>
              <a:sym typeface="Calibri"/>
            </a:endParaRPr>
          </a:p>
        </p:txBody>
      </p:sp>
      <p:sp>
        <p:nvSpPr>
          <p:cNvPr id="111" name="Google Shape;111;p17"/>
          <p:cNvSpPr/>
          <p:nvPr/>
        </p:nvSpPr>
        <p:spPr>
          <a:xfrm>
            <a:off x="685800" y="3813048"/>
            <a:ext cx="1165860" cy="38404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7268"/>
              </a:buClr>
              <a:buSzPts val="800"/>
              <a:buFont typeface="Calibri"/>
              <a:buNone/>
            </a:pPr>
            <a:r>
              <a:rPr b="1" i="0" lang="en" sz="800" u="none" cap="none" strike="noStrike">
                <a:solidFill>
                  <a:srgbClr val="1C7268"/>
                </a:solidFill>
                <a:latin typeface="Calibri"/>
                <a:ea typeface="Calibri"/>
                <a:cs typeface="Calibri"/>
                <a:sym typeface="Calibri"/>
              </a:rPr>
              <a:t>Team</a:t>
            </a:r>
            <a:endParaRPr b="0" i="0" sz="800" u="none" cap="none" strike="noStrike">
              <a:solidFill>
                <a:schemeClr val="dk1"/>
              </a:solidFill>
              <a:latin typeface="Calibri"/>
              <a:ea typeface="Calibri"/>
              <a:cs typeface="Calibri"/>
              <a:sym typeface="Calibri"/>
            </a:endParaRPr>
          </a:p>
        </p:txBody>
      </p:sp>
      <p:sp>
        <p:nvSpPr>
          <p:cNvPr id="112" name="Google Shape;112;p17"/>
          <p:cNvSpPr/>
          <p:nvPr/>
        </p:nvSpPr>
        <p:spPr>
          <a:xfrm>
            <a:off x="1885950" y="3813048"/>
            <a:ext cx="2331720" cy="38404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900"/>
              <a:buFont typeface="Calibri"/>
              <a:buNone/>
            </a:pPr>
            <a:r>
              <a:rPr b="0" i="0" lang="en" sz="900" u="none" cap="none" strike="noStrike">
                <a:solidFill>
                  <a:srgbClr val="1B1E1D"/>
                </a:solidFill>
                <a:latin typeface="Calibri"/>
                <a:ea typeface="Calibri"/>
                <a:cs typeface="Calibri"/>
                <a:sym typeface="Calibri"/>
              </a:rPr>
              <a:t>Up to 8 competitors from a 12-person roster</a:t>
            </a:r>
            <a:endParaRPr b="0" i="0" sz="900" u="none" cap="none" strike="noStrike">
              <a:solidFill>
                <a:schemeClr val="dk1"/>
              </a:solidFill>
              <a:latin typeface="Calibri"/>
              <a:ea typeface="Calibri"/>
              <a:cs typeface="Calibri"/>
              <a:sym typeface="Calibri"/>
            </a:endParaRPr>
          </a:p>
        </p:txBody>
      </p:sp>
      <p:sp>
        <p:nvSpPr>
          <p:cNvPr id="113" name="Google Shape;113;p17"/>
          <p:cNvSpPr/>
          <p:nvPr/>
        </p:nvSpPr>
        <p:spPr>
          <a:xfrm>
            <a:off x="685800" y="4238244"/>
            <a:ext cx="1165860" cy="38404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7268"/>
              </a:buClr>
              <a:buSzPts val="800"/>
              <a:buFont typeface="Calibri"/>
              <a:buNone/>
            </a:pPr>
            <a:r>
              <a:rPr b="1" i="0" lang="en" sz="800" u="none" cap="none" strike="noStrike">
                <a:solidFill>
                  <a:srgbClr val="1C7268"/>
                </a:solidFill>
                <a:latin typeface="Calibri"/>
                <a:ea typeface="Calibri"/>
                <a:cs typeface="Calibri"/>
                <a:sym typeface="Calibri"/>
              </a:rPr>
              <a:t>Access</a:t>
            </a:r>
            <a:endParaRPr b="0" i="0" sz="800" u="none" cap="none" strike="noStrike">
              <a:solidFill>
                <a:schemeClr val="dk1"/>
              </a:solidFill>
              <a:latin typeface="Calibri"/>
              <a:ea typeface="Calibri"/>
              <a:cs typeface="Calibri"/>
              <a:sym typeface="Calibri"/>
            </a:endParaRPr>
          </a:p>
        </p:txBody>
      </p:sp>
      <p:sp>
        <p:nvSpPr>
          <p:cNvPr id="114" name="Google Shape;114;p17"/>
          <p:cNvSpPr/>
          <p:nvPr/>
        </p:nvSpPr>
        <p:spPr>
          <a:xfrm>
            <a:off x="1885950" y="4238244"/>
            <a:ext cx="2331720" cy="38404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900"/>
              <a:buFont typeface="Calibri"/>
              <a:buNone/>
            </a:pPr>
            <a:r>
              <a:rPr b="0" i="0" lang="en" sz="900" u="none" cap="none" strike="noStrike">
                <a:solidFill>
                  <a:srgbClr val="1B1E1D"/>
                </a:solidFill>
                <a:latin typeface="Calibri"/>
                <a:ea typeface="Calibri"/>
                <a:cs typeface="Calibri"/>
                <a:sym typeface="Calibri"/>
              </a:rPr>
              <a:t>Fully remote via Apache Guacamole, root access to jump machines</a:t>
            </a:r>
            <a:endParaRPr b="0" i="0" sz="900" u="none" cap="none" strike="noStrike">
              <a:solidFill>
                <a:schemeClr val="dk1"/>
              </a:solidFill>
              <a:latin typeface="Calibri"/>
              <a:ea typeface="Calibri"/>
              <a:cs typeface="Calibri"/>
              <a:sym typeface="Calibri"/>
            </a:endParaRPr>
          </a:p>
        </p:txBody>
      </p:sp>
      <p:sp>
        <p:nvSpPr>
          <p:cNvPr id="115" name="Google Shape;115;p17"/>
          <p:cNvSpPr/>
          <p:nvPr/>
        </p:nvSpPr>
        <p:spPr>
          <a:xfrm>
            <a:off x="4697730" y="1405890"/>
            <a:ext cx="3943350" cy="3360420"/>
          </a:xfrm>
          <a:prstGeom prst="roundRect">
            <a:avLst>
              <a:gd fmla="val 1633" name="adj"/>
            </a:avLst>
          </a:prstGeom>
          <a:solidFill>
            <a:srgbClr val="F8F3EA"/>
          </a:solidFill>
          <a:ln>
            <a:noFill/>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16" name="Google Shape;116;p17"/>
          <p:cNvSpPr/>
          <p:nvPr/>
        </p:nvSpPr>
        <p:spPr>
          <a:xfrm>
            <a:off x="4903470" y="1611630"/>
            <a:ext cx="3531870" cy="480060"/>
          </a:xfrm>
          <a:prstGeom prst="roundRect">
            <a:avLst>
              <a:gd fmla="val 11429" name="adj"/>
            </a:avLst>
          </a:prstGeom>
          <a:solidFill>
            <a:srgbClr val="66000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17" name="Google Shape;117;p17"/>
          <p:cNvSpPr/>
          <p:nvPr/>
        </p:nvSpPr>
        <p:spPr>
          <a:xfrm>
            <a:off x="4903470" y="1611630"/>
            <a:ext cx="3531870" cy="48006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500"/>
              <a:buFont typeface="Cambria"/>
              <a:buNone/>
            </a:pPr>
            <a:r>
              <a:rPr b="1" i="0" lang="en" sz="1500" u="none" cap="none" strike="noStrike">
                <a:solidFill>
                  <a:srgbClr val="FFFFFF"/>
                </a:solidFill>
                <a:latin typeface="Cambria"/>
                <a:ea typeface="Cambria"/>
                <a:cs typeface="Cambria"/>
                <a:sym typeface="Cambria"/>
              </a:rPr>
              <a:t>PCDC</a:t>
            </a:r>
            <a:endParaRPr b="0" i="0" sz="1500" u="none" cap="none" strike="noStrike">
              <a:solidFill>
                <a:schemeClr val="dk1"/>
              </a:solidFill>
              <a:latin typeface="Calibri"/>
              <a:ea typeface="Calibri"/>
              <a:cs typeface="Calibri"/>
              <a:sym typeface="Calibri"/>
            </a:endParaRPr>
          </a:p>
        </p:txBody>
      </p:sp>
      <p:sp>
        <p:nvSpPr>
          <p:cNvPr id="118" name="Google Shape;118;p17"/>
          <p:cNvSpPr/>
          <p:nvPr/>
        </p:nvSpPr>
        <p:spPr>
          <a:xfrm>
            <a:off x="4903470" y="2160270"/>
            <a:ext cx="353187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B6560"/>
              </a:buClr>
              <a:buSzPts val="900"/>
              <a:buFont typeface="Calibri"/>
              <a:buNone/>
            </a:pPr>
            <a:r>
              <a:rPr b="0" i="1" lang="en" sz="900" u="none" cap="none" strike="noStrike">
                <a:solidFill>
                  <a:srgbClr val="6B6560"/>
                </a:solidFill>
                <a:latin typeface="Calibri"/>
                <a:ea typeface="Calibri"/>
                <a:cs typeface="Calibri"/>
                <a:sym typeface="Calibri"/>
              </a:rPr>
              <a:t>Palmetto Cyber Defense Competition</a:t>
            </a:r>
            <a:endParaRPr b="0" i="0" sz="900" u="none" cap="none" strike="noStrike">
              <a:solidFill>
                <a:schemeClr val="dk1"/>
              </a:solidFill>
              <a:latin typeface="Calibri"/>
              <a:ea typeface="Calibri"/>
              <a:cs typeface="Calibri"/>
              <a:sym typeface="Calibri"/>
            </a:endParaRPr>
          </a:p>
        </p:txBody>
      </p:sp>
      <p:sp>
        <p:nvSpPr>
          <p:cNvPr id="119" name="Google Shape;119;p17"/>
          <p:cNvSpPr/>
          <p:nvPr/>
        </p:nvSpPr>
        <p:spPr>
          <a:xfrm>
            <a:off x="4903470" y="2537460"/>
            <a:ext cx="1165860" cy="38404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7268"/>
              </a:buClr>
              <a:buSzPts val="800"/>
              <a:buFont typeface="Calibri"/>
              <a:buNone/>
            </a:pPr>
            <a:r>
              <a:rPr b="1" i="0" lang="en" sz="800" u="none" cap="none" strike="noStrike">
                <a:solidFill>
                  <a:srgbClr val="1C7268"/>
                </a:solidFill>
                <a:latin typeface="Calibri"/>
                <a:ea typeface="Calibri"/>
                <a:cs typeface="Calibri"/>
                <a:sym typeface="Calibri"/>
              </a:rPr>
              <a:t>When</a:t>
            </a:r>
            <a:endParaRPr b="0" i="0" sz="800" u="none" cap="none" strike="noStrike">
              <a:solidFill>
                <a:schemeClr val="dk1"/>
              </a:solidFill>
              <a:latin typeface="Calibri"/>
              <a:ea typeface="Calibri"/>
              <a:cs typeface="Calibri"/>
              <a:sym typeface="Calibri"/>
            </a:endParaRPr>
          </a:p>
        </p:txBody>
      </p:sp>
      <p:sp>
        <p:nvSpPr>
          <p:cNvPr id="120" name="Google Shape;120;p17"/>
          <p:cNvSpPr/>
          <p:nvPr/>
        </p:nvSpPr>
        <p:spPr>
          <a:xfrm>
            <a:off x="6103620" y="2537460"/>
            <a:ext cx="2331720" cy="38404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900"/>
              <a:buFont typeface="Calibri"/>
              <a:buNone/>
            </a:pPr>
            <a:r>
              <a:rPr b="0" i="0" lang="en" sz="900" u="none" cap="none" strike="noStrike">
                <a:solidFill>
                  <a:srgbClr val="1B1E1D"/>
                </a:solidFill>
                <a:latin typeface="Calibri"/>
                <a:ea typeface="Calibri"/>
                <a:cs typeface="Calibri"/>
                <a:sym typeface="Calibri"/>
              </a:rPr>
              <a:t>April 11-13, 202</a:t>
            </a:r>
            <a:r>
              <a:rPr lang="en" sz="900">
                <a:solidFill>
                  <a:srgbClr val="1B1E1D"/>
                </a:solidFill>
                <a:latin typeface="Calibri"/>
                <a:ea typeface="Calibri"/>
                <a:cs typeface="Calibri"/>
                <a:sym typeface="Calibri"/>
              </a:rPr>
              <a:t>7</a:t>
            </a:r>
            <a:r>
              <a:rPr b="0" i="0" lang="en" sz="900" u="none" cap="none" strike="noStrike">
                <a:solidFill>
                  <a:srgbClr val="1B1E1D"/>
                </a:solidFill>
                <a:latin typeface="Calibri"/>
                <a:ea typeface="Calibri"/>
                <a:cs typeface="Calibri"/>
                <a:sym typeface="Calibri"/>
              </a:rPr>
              <a:t>, Trident Technical College, North Charleston</a:t>
            </a:r>
            <a:endParaRPr b="0" i="0" sz="900" u="none" cap="none" strike="noStrike">
              <a:solidFill>
                <a:schemeClr val="dk1"/>
              </a:solidFill>
              <a:latin typeface="Calibri"/>
              <a:ea typeface="Calibri"/>
              <a:cs typeface="Calibri"/>
              <a:sym typeface="Calibri"/>
            </a:endParaRPr>
          </a:p>
        </p:txBody>
      </p:sp>
      <p:sp>
        <p:nvSpPr>
          <p:cNvPr id="121" name="Google Shape;121;p17"/>
          <p:cNvSpPr/>
          <p:nvPr/>
        </p:nvSpPr>
        <p:spPr>
          <a:xfrm>
            <a:off x="4903470" y="2962656"/>
            <a:ext cx="1165860" cy="38404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7268"/>
              </a:buClr>
              <a:buSzPts val="800"/>
              <a:buFont typeface="Calibri"/>
              <a:buNone/>
            </a:pPr>
            <a:r>
              <a:rPr b="1" i="0" lang="en" sz="800" u="none" cap="none" strike="noStrike">
                <a:solidFill>
                  <a:srgbClr val="1C7268"/>
                </a:solidFill>
                <a:latin typeface="Calibri"/>
                <a:ea typeface="Calibri"/>
                <a:cs typeface="Calibri"/>
                <a:sym typeface="Calibri"/>
              </a:rPr>
              <a:t>Path</a:t>
            </a:r>
            <a:endParaRPr b="0" i="0" sz="800" u="none" cap="none" strike="noStrike">
              <a:solidFill>
                <a:schemeClr val="dk1"/>
              </a:solidFill>
              <a:latin typeface="Calibri"/>
              <a:ea typeface="Calibri"/>
              <a:cs typeface="Calibri"/>
              <a:sym typeface="Calibri"/>
            </a:endParaRPr>
          </a:p>
        </p:txBody>
      </p:sp>
      <p:sp>
        <p:nvSpPr>
          <p:cNvPr id="122" name="Google Shape;122;p17"/>
          <p:cNvSpPr/>
          <p:nvPr/>
        </p:nvSpPr>
        <p:spPr>
          <a:xfrm>
            <a:off x="6103620" y="2962656"/>
            <a:ext cx="2331720" cy="38404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900"/>
              <a:buFont typeface="Calibri"/>
              <a:buNone/>
            </a:pPr>
            <a:r>
              <a:rPr b="0" i="0" lang="en" sz="900" u="none" cap="none" strike="noStrike">
                <a:solidFill>
                  <a:srgbClr val="1B1E1D"/>
                </a:solidFill>
                <a:latin typeface="Calibri"/>
                <a:ea typeface="Calibri"/>
                <a:cs typeface="Calibri"/>
                <a:sym typeface="Calibri"/>
              </a:rPr>
              <a:t>Sat: High School + HackWarz. Sun: Collegiate (11 teams). Mon: Pro Day</a:t>
            </a:r>
            <a:endParaRPr b="0" i="0" sz="900" u="none" cap="none" strike="noStrike">
              <a:solidFill>
                <a:schemeClr val="dk1"/>
              </a:solidFill>
              <a:latin typeface="Calibri"/>
              <a:ea typeface="Calibri"/>
              <a:cs typeface="Calibri"/>
              <a:sym typeface="Calibri"/>
            </a:endParaRPr>
          </a:p>
        </p:txBody>
      </p:sp>
      <p:sp>
        <p:nvSpPr>
          <p:cNvPr id="123" name="Google Shape;123;p17"/>
          <p:cNvSpPr/>
          <p:nvPr/>
        </p:nvSpPr>
        <p:spPr>
          <a:xfrm>
            <a:off x="4903470" y="3387852"/>
            <a:ext cx="1165860" cy="38404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7268"/>
              </a:buClr>
              <a:buSzPts val="800"/>
              <a:buFont typeface="Calibri"/>
              <a:buNone/>
            </a:pPr>
            <a:r>
              <a:rPr b="1" i="0" lang="en" sz="800" u="none" cap="none" strike="noStrike">
                <a:solidFill>
                  <a:srgbClr val="1C7268"/>
                </a:solidFill>
                <a:latin typeface="Calibri"/>
                <a:ea typeface="Calibri"/>
                <a:cs typeface="Calibri"/>
                <a:sym typeface="Calibri"/>
              </a:rPr>
              <a:t>Format</a:t>
            </a:r>
            <a:endParaRPr b="0" i="0" sz="800" u="none" cap="none" strike="noStrike">
              <a:solidFill>
                <a:schemeClr val="dk1"/>
              </a:solidFill>
              <a:latin typeface="Calibri"/>
              <a:ea typeface="Calibri"/>
              <a:cs typeface="Calibri"/>
              <a:sym typeface="Calibri"/>
            </a:endParaRPr>
          </a:p>
        </p:txBody>
      </p:sp>
      <p:sp>
        <p:nvSpPr>
          <p:cNvPr id="124" name="Google Shape;124;p17"/>
          <p:cNvSpPr/>
          <p:nvPr/>
        </p:nvSpPr>
        <p:spPr>
          <a:xfrm>
            <a:off x="6103620" y="3387852"/>
            <a:ext cx="2331720" cy="38404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900"/>
              <a:buFont typeface="Calibri"/>
              <a:buNone/>
            </a:pPr>
            <a:r>
              <a:rPr b="0" i="0" lang="en" sz="900" u="none" cap="none" strike="noStrike">
                <a:solidFill>
                  <a:srgbClr val="1B1E1D"/>
                </a:solidFill>
                <a:latin typeface="Calibri"/>
                <a:ea typeface="Calibri"/>
                <a:cs typeface="Calibri"/>
                <a:sym typeface="Calibri"/>
              </a:rPr>
              <a:t>Operate a company network and the business itself: emails, orders, and IT service requests</a:t>
            </a:r>
            <a:endParaRPr b="0" i="0" sz="900" u="none" cap="none" strike="noStrike">
              <a:solidFill>
                <a:schemeClr val="dk1"/>
              </a:solidFill>
              <a:latin typeface="Calibri"/>
              <a:ea typeface="Calibri"/>
              <a:cs typeface="Calibri"/>
              <a:sym typeface="Calibri"/>
            </a:endParaRPr>
          </a:p>
        </p:txBody>
      </p:sp>
      <p:sp>
        <p:nvSpPr>
          <p:cNvPr id="125" name="Google Shape;125;p17"/>
          <p:cNvSpPr/>
          <p:nvPr/>
        </p:nvSpPr>
        <p:spPr>
          <a:xfrm>
            <a:off x="4903470" y="3813048"/>
            <a:ext cx="1165860" cy="38404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7268"/>
              </a:buClr>
              <a:buSzPts val="800"/>
              <a:buFont typeface="Calibri"/>
              <a:buNone/>
            </a:pPr>
            <a:r>
              <a:rPr b="1" i="0" lang="en" sz="800" u="none" cap="none" strike="noStrike">
                <a:solidFill>
                  <a:srgbClr val="1C7268"/>
                </a:solidFill>
                <a:latin typeface="Calibri"/>
                <a:ea typeface="Calibri"/>
                <a:cs typeface="Calibri"/>
                <a:sym typeface="Calibri"/>
              </a:rPr>
              <a:t>Team</a:t>
            </a:r>
            <a:endParaRPr b="0" i="0" sz="800" u="none" cap="none" strike="noStrike">
              <a:solidFill>
                <a:schemeClr val="dk1"/>
              </a:solidFill>
              <a:latin typeface="Calibri"/>
              <a:ea typeface="Calibri"/>
              <a:cs typeface="Calibri"/>
              <a:sym typeface="Calibri"/>
            </a:endParaRPr>
          </a:p>
        </p:txBody>
      </p:sp>
      <p:sp>
        <p:nvSpPr>
          <p:cNvPr id="126" name="Google Shape;126;p17"/>
          <p:cNvSpPr/>
          <p:nvPr/>
        </p:nvSpPr>
        <p:spPr>
          <a:xfrm>
            <a:off x="6103620" y="3813048"/>
            <a:ext cx="2331720" cy="38404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900"/>
              <a:buFont typeface="Calibri"/>
              <a:buNone/>
            </a:pPr>
            <a:r>
              <a:rPr b="0" i="0" lang="en" sz="900" u="none" cap="none" strike="noStrike">
                <a:solidFill>
                  <a:srgbClr val="1B1E1D"/>
                </a:solidFill>
                <a:latin typeface="Calibri"/>
                <a:ea typeface="Calibri"/>
                <a:cs typeface="Calibri"/>
                <a:sym typeface="Calibri"/>
              </a:rPr>
              <a:t>6 students per collegiate team</a:t>
            </a:r>
            <a:endParaRPr b="0" i="0" sz="900" u="none" cap="none" strike="noStrike">
              <a:solidFill>
                <a:schemeClr val="dk1"/>
              </a:solidFill>
              <a:latin typeface="Calibri"/>
              <a:ea typeface="Calibri"/>
              <a:cs typeface="Calibri"/>
              <a:sym typeface="Calibri"/>
            </a:endParaRPr>
          </a:p>
        </p:txBody>
      </p:sp>
      <p:sp>
        <p:nvSpPr>
          <p:cNvPr id="127" name="Google Shape;127;p17"/>
          <p:cNvSpPr/>
          <p:nvPr/>
        </p:nvSpPr>
        <p:spPr>
          <a:xfrm>
            <a:off x="4903470" y="4238244"/>
            <a:ext cx="1165860" cy="38404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7268"/>
              </a:buClr>
              <a:buSzPts val="800"/>
              <a:buFont typeface="Calibri"/>
              <a:buNone/>
            </a:pPr>
            <a:r>
              <a:rPr b="1" i="0" lang="en" sz="800" u="none" cap="none" strike="noStrike">
                <a:solidFill>
                  <a:srgbClr val="1C7268"/>
                </a:solidFill>
                <a:latin typeface="Calibri"/>
                <a:ea typeface="Calibri"/>
                <a:cs typeface="Calibri"/>
                <a:sym typeface="Calibri"/>
              </a:rPr>
              <a:t>Partner</a:t>
            </a:r>
            <a:endParaRPr b="0" i="0" sz="800" u="none" cap="none" strike="noStrike">
              <a:solidFill>
                <a:schemeClr val="dk1"/>
              </a:solidFill>
              <a:latin typeface="Calibri"/>
              <a:ea typeface="Calibri"/>
              <a:cs typeface="Calibri"/>
              <a:sym typeface="Calibri"/>
            </a:endParaRPr>
          </a:p>
        </p:txBody>
      </p:sp>
      <p:sp>
        <p:nvSpPr>
          <p:cNvPr id="128" name="Google Shape;128;p17"/>
          <p:cNvSpPr/>
          <p:nvPr/>
        </p:nvSpPr>
        <p:spPr>
          <a:xfrm>
            <a:off x="6103620" y="4238244"/>
            <a:ext cx="2331720" cy="38404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900"/>
              <a:buFont typeface="Calibri"/>
              <a:buNone/>
            </a:pPr>
            <a:r>
              <a:rPr b="0" i="0" lang="en" sz="900" u="none" cap="none" strike="noStrike">
                <a:solidFill>
                  <a:srgbClr val="1B1E1D"/>
                </a:solidFill>
                <a:latin typeface="Calibri"/>
                <a:ea typeface="Calibri"/>
                <a:cs typeface="Calibri"/>
                <a:sym typeface="Calibri"/>
              </a:rPr>
              <a:t>Run with the AFCEA Lowcountry Chapter</a:t>
            </a:r>
            <a:endParaRPr b="0" i="0" sz="900" u="none" cap="none" strike="noStrike">
              <a:solidFill>
                <a:schemeClr val="dk1"/>
              </a:solidFill>
              <a:latin typeface="Calibri"/>
              <a:ea typeface="Calibri"/>
              <a:cs typeface="Calibri"/>
              <a:sym typeface="Calibri"/>
            </a:endParaRPr>
          </a:p>
        </p:txBody>
      </p:sp>
      <p:sp>
        <p:nvSpPr>
          <p:cNvPr id="129" name="Google Shape;129;p17"/>
          <p:cNvSpPr/>
          <p:nvPr/>
        </p:nvSpPr>
        <p:spPr>
          <a:xfrm>
            <a:off x="480060" y="4896612"/>
            <a:ext cx="5486400" cy="2057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A39A8C"/>
              </a:buClr>
              <a:buSzPts val="800"/>
              <a:buFont typeface="Calibri"/>
              <a:buNone/>
            </a:pPr>
            <a:r>
              <a:rPr b="0" i="0" lang="en" sz="800" u="none" cap="none" strike="noStrike">
                <a:solidFill>
                  <a:srgbClr val="A39A8C"/>
                </a:solidFill>
                <a:latin typeface="Calibri"/>
                <a:ea typeface="Calibri"/>
                <a:cs typeface="Calibri"/>
                <a:sym typeface="Calibri"/>
              </a:rPr>
              <a:t>Meet the competitions</a:t>
            </a:r>
            <a:endParaRPr b="0" i="0" sz="800" u="none" cap="none" strike="noStrike">
              <a:solidFill>
                <a:schemeClr val="dk1"/>
              </a:solidFill>
              <a:latin typeface="Calibri"/>
              <a:ea typeface="Calibri"/>
              <a:cs typeface="Calibri"/>
              <a:sym typeface="Calibri"/>
            </a:endParaRPr>
          </a:p>
        </p:txBody>
      </p:sp>
      <p:sp>
        <p:nvSpPr>
          <p:cNvPr id="130" name="Google Shape;130;p17"/>
          <p:cNvSpPr/>
          <p:nvPr/>
        </p:nvSpPr>
        <p:spPr>
          <a:xfrm>
            <a:off x="6261354" y="4896612"/>
            <a:ext cx="2400300" cy="20574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A39A8C"/>
              </a:buClr>
              <a:buSzPts val="800"/>
              <a:buFont typeface="Calibri"/>
              <a:buNone/>
            </a:pPr>
            <a:r>
              <a:rPr b="0" i="0" lang="en" sz="800" u="none" cap="none" strike="noStrike">
                <a:solidFill>
                  <a:srgbClr val="A39A8C"/>
                </a:solidFill>
                <a:latin typeface="Calibri"/>
                <a:ea typeface="Calibri"/>
                <a:cs typeface="Calibri"/>
                <a:sym typeface="Calibri"/>
              </a:rPr>
              <a:t>CofC Cybersecurity Club</a:t>
            </a:r>
            <a:endParaRPr b="0" i="0" sz="800" u="none" cap="none" strike="noStrike">
              <a:solidFill>
                <a:schemeClr val="dk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D0000"/>
        </a:solidFill>
      </p:bgPr>
    </p:bg>
    <p:spTree>
      <p:nvGrpSpPr>
        <p:cNvPr id="135" name="Shape 135"/>
        <p:cNvGrpSpPr/>
        <p:nvPr/>
      </p:nvGrpSpPr>
      <p:grpSpPr>
        <a:xfrm>
          <a:off x="0" y="0"/>
          <a:ext cx="0" cy="0"/>
          <a:chOff x="0" y="0"/>
          <a:chExt cx="0" cy="0"/>
        </a:xfrm>
      </p:grpSpPr>
      <p:sp>
        <p:nvSpPr>
          <p:cNvPr id="136" name="Google Shape;136;p18"/>
          <p:cNvSpPr/>
          <p:nvPr/>
        </p:nvSpPr>
        <p:spPr>
          <a:xfrm>
            <a:off x="480060" y="288036"/>
            <a:ext cx="685800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4AD4C4"/>
              </a:buClr>
              <a:buSzPts val="1000"/>
              <a:buFont typeface="Calibri"/>
              <a:buNone/>
            </a:pPr>
            <a:r>
              <a:rPr b="1" lang="en" sz="1000">
                <a:solidFill>
                  <a:srgbClr val="4AD4C4"/>
                </a:solidFill>
                <a:latin typeface="Calibri"/>
                <a:ea typeface="Calibri"/>
                <a:cs typeface="Calibri"/>
                <a:sym typeface="Calibri"/>
              </a:rPr>
              <a:t>COMPETITION SCENARIOS</a:t>
            </a:r>
            <a:endParaRPr b="0" i="0" sz="1000" u="none" cap="none" strike="noStrike">
              <a:solidFill>
                <a:schemeClr val="dk1"/>
              </a:solidFill>
              <a:latin typeface="Calibri"/>
              <a:ea typeface="Calibri"/>
              <a:cs typeface="Calibri"/>
              <a:sym typeface="Calibri"/>
            </a:endParaRPr>
          </a:p>
        </p:txBody>
      </p:sp>
      <p:sp>
        <p:nvSpPr>
          <p:cNvPr id="137" name="Google Shape;137;p18"/>
          <p:cNvSpPr/>
          <p:nvPr/>
        </p:nvSpPr>
        <p:spPr>
          <a:xfrm>
            <a:off x="480060" y="493776"/>
            <a:ext cx="8161020" cy="6172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400"/>
              <a:buFont typeface="Cambria"/>
              <a:buNone/>
            </a:pPr>
            <a:r>
              <a:rPr b="1" lang="en" sz="2400">
                <a:solidFill>
                  <a:srgbClr val="FFFFFF"/>
                </a:solidFill>
                <a:latin typeface="Cambria"/>
                <a:ea typeface="Cambria"/>
                <a:cs typeface="Cambria"/>
                <a:sym typeface="Cambria"/>
              </a:rPr>
              <a:t>The Scenarios</a:t>
            </a:r>
            <a:endParaRPr b="0" i="0" sz="2400" u="none" cap="none" strike="noStrike">
              <a:solidFill>
                <a:schemeClr val="dk1"/>
              </a:solidFill>
              <a:latin typeface="Calibri"/>
              <a:ea typeface="Calibri"/>
              <a:cs typeface="Calibri"/>
              <a:sym typeface="Calibri"/>
            </a:endParaRPr>
          </a:p>
        </p:txBody>
      </p:sp>
      <p:sp>
        <p:nvSpPr>
          <p:cNvPr id="138" name="Google Shape;138;p18"/>
          <p:cNvSpPr/>
          <p:nvPr/>
        </p:nvSpPr>
        <p:spPr>
          <a:xfrm>
            <a:off x="480060" y="1131570"/>
            <a:ext cx="8161020" cy="37719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E6DFD5"/>
              </a:buClr>
              <a:buSzPts val="1000"/>
              <a:buFont typeface="Calibri"/>
              <a:buNone/>
            </a:pPr>
            <a:r>
              <a:rPr b="0" i="0" lang="en" sz="1000" u="none" cap="none" strike="noStrike">
                <a:solidFill>
                  <a:srgbClr val="E6DFD5"/>
                </a:solidFill>
                <a:latin typeface="Calibri"/>
                <a:ea typeface="Calibri"/>
                <a:cs typeface="Calibri"/>
                <a:sym typeface="Calibri"/>
              </a:rPr>
              <a:t>Both events wrap the technical work in a full corporate scenario. Injects arrive in-character as emails from the CEO. Your job is to act like an actual IT department</a:t>
            </a:r>
            <a:r>
              <a:rPr lang="en" sz="1000">
                <a:solidFill>
                  <a:srgbClr val="E6DFD5"/>
                </a:solidFill>
                <a:latin typeface="Calibri"/>
                <a:ea typeface="Calibri"/>
                <a:cs typeface="Calibri"/>
                <a:sym typeface="Calibri"/>
              </a:rPr>
              <a:t>.</a:t>
            </a:r>
            <a:endParaRPr b="0" i="0" sz="1000" u="none" cap="none" strike="noStrike">
              <a:solidFill>
                <a:schemeClr val="dk1"/>
              </a:solidFill>
              <a:latin typeface="Calibri"/>
              <a:ea typeface="Calibri"/>
              <a:cs typeface="Calibri"/>
              <a:sym typeface="Calibri"/>
            </a:endParaRPr>
          </a:p>
        </p:txBody>
      </p:sp>
      <p:sp>
        <p:nvSpPr>
          <p:cNvPr id="139" name="Google Shape;139;p18"/>
          <p:cNvSpPr/>
          <p:nvPr/>
        </p:nvSpPr>
        <p:spPr>
          <a:xfrm>
            <a:off x="480060" y="1645920"/>
            <a:ext cx="3909060" cy="2674620"/>
          </a:xfrm>
          <a:prstGeom prst="roundRect">
            <a:avLst>
              <a:gd fmla="val 2051" name="adj"/>
            </a:avLst>
          </a:prstGeom>
          <a:solidFill>
            <a:srgbClr val="4D000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40" name="Google Shape;140;p18"/>
          <p:cNvSpPr/>
          <p:nvPr/>
        </p:nvSpPr>
        <p:spPr>
          <a:xfrm>
            <a:off x="685800" y="1817370"/>
            <a:ext cx="349758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200"/>
              <a:buFont typeface="Cambria"/>
              <a:buNone/>
            </a:pPr>
            <a:r>
              <a:rPr b="1" i="0" lang="en" sz="1200" u="none" cap="none" strike="noStrike">
                <a:solidFill>
                  <a:srgbClr val="FFFFFF"/>
                </a:solidFill>
                <a:latin typeface="Cambria"/>
                <a:ea typeface="Cambria"/>
                <a:cs typeface="Cambria"/>
                <a:sym typeface="Cambria"/>
              </a:rPr>
              <a:t>PCDC 2026: Astra 9</a:t>
            </a:r>
            <a:endParaRPr b="0" i="0" sz="1200" u="none" cap="none" strike="noStrike">
              <a:solidFill>
                <a:schemeClr val="dk1"/>
              </a:solidFill>
              <a:latin typeface="Calibri"/>
              <a:ea typeface="Calibri"/>
              <a:cs typeface="Calibri"/>
              <a:sym typeface="Calibri"/>
            </a:endParaRPr>
          </a:p>
        </p:txBody>
      </p:sp>
      <p:sp>
        <p:nvSpPr>
          <p:cNvPr id="141" name="Google Shape;141;p18"/>
          <p:cNvSpPr/>
          <p:nvPr/>
        </p:nvSpPr>
        <p:spPr>
          <a:xfrm>
            <a:off x="685800" y="2125980"/>
            <a:ext cx="3497580" cy="11658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E6DFD5"/>
              </a:buClr>
              <a:buSzPts val="900"/>
              <a:buFont typeface="Calibri"/>
              <a:buNone/>
            </a:pPr>
            <a:r>
              <a:rPr b="0" i="0" lang="en" sz="900" u="none" cap="none" strike="noStrike">
                <a:solidFill>
                  <a:srgbClr val="E6DFD5"/>
                </a:solidFill>
                <a:latin typeface="Calibri"/>
                <a:ea typeface="Calibri"/>
                <a:cs typeface="Calibri"/>
                <a:sym typeface="Calibri"/>
              </a:rPr>
              <a:t>Palmetto Core Drilling Corporation mines a rare material, "Schwartz," on a distant asteroid. An experimental AI just eliminated the entire human cybersecurity team overnight. You're the new hires rebuilding it, while rival conglomerates, hacktivists, and nation-states circle.</a:t>
            </a:r>
            <a:endParaRPr b="0" i="0" sz="900" u="none" cap="none" strike="noStrike">
              <a:solidFill>
                <a:schemeClr val="dk1"/>
              </a:solidFill>
              <a:latin typeface="Calibri"/>
              <a:ea typeface="Calibri"/>
              <a:cs typeface="Calibri"/>
              <a:sym typeface="Calibri"/>
            </a:endParaRPr>
          </a:p>
        </p:txBody>
      </p:sp>
      <p:sp>
        <p:nvSpPr>
          <p:cNvPr id="142" name="Google Shape;142;p18"/>
          <p:cNvSpPr/>
          <p:nvPr/>
        </p:nvSpPr>
        <p:spPr>
          <a:xfrm>
            <a:off x="685800" y="3360420"/>
            <a:ext cx="3497580" cy="7543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4AD4C4"/>
              </a:buClr>
              <a:buSzPts val="900"/>
              <a:buFont typeface="Calibri"/>
              <a:buNone/>
            </a:pPr>
            <a:r>
              <a:rPr b="0" i="1" lang="en" sz="900" u="none" cap="none" strike="noStrike">
                <a:solidFill>
                  <a:srgbClr val="4AD4C4"/>
                </a:solidFill>
                <a:latin typeface="Calibri"/>
                <a:ea typeface="Calibri"/>
                <a:cs typeface="Calibri"/>
                <a:sym typeface="Calibri"/>
              </a:rPr>
              <a:t>"Welcome to Palmetto Core Drilling Corporation!"</a:t>
            </a:r>
            <a:endParaRPr b="0" i="0" sz="9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4AD4C4"/>
              </a:buClr>
              <a:buSzPts val="900"/>
              <a:buFont typeface="Calibri"/>
              <a:buNone/>
            </a:pPr>
            <a:r>
              <a:rPr b="0" i="1" lang="en" sz="900" u="none" cap="none" strike="noStrike">
                <a:solidFill>
                  <a:srgbClr val="4AD4C4"/>
                </a:solidFill>
                <a:latin typeface="Calibri"/>
                <a:ea typeface="Calibri"/>
                <a:cs typeface="Calibri"/>
                <a:sym typeface="Calibri"/>
              </a:rPr>
              <a:t>Dark Helmet, CEO</a:t>
            </a:r>
            <a:endParaRPr b="0" i="0" sz="900" u="none" cap="none" strike="noStrike">
              <a:solidFill>
                <a:schemeClr val="dk1"/>
              </a:solidFill>
              <a:latin typeface="Calibri"/>
              <a:ea typeface="Calibri"/>
              <a:cs typeface="Calibri"/>
              <a:sym typeface="Calibri"/>
            </a:endParaRPr>
          </a:p>
        </p:txBody>
      </p:sp>
      <p:sp>
        <p:nvSpPr>
          <p:cNvPr id="143" name="Google Shape;143;p18"/>
          <p:cNvSpPr/>
          <p:nvPr/>
        </p:nvSpPr>
        <p:spPr>
          <a:xfrm>
            <a:off x="4732020" y="1645920"/>
            <a:ext cx="3909060" cy="2674620"/>
          </a:xfrm>
          <a:prstGeom prst="roundRect">
            <a:avLst>
              <a:gd fmla="val 2051" name="adj"/>
            </a:avLst>
          </a:prstGeom>
          <a:solidFill>
            <a:srgbClr val="4D000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44" name="Google Shape;144;p18"/>
          <p:cNvSpPr/>
          <p:nvPr/>
        </p:nvSpPr>
        <p:spPr>
          <a:xfrm>
            <a:off x="4937760" y="1817370"/>
            <a:ext cx="349758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200"/>
              <a:buFont typeface="Cambria"/>
              <a:buNone/>
            </a:pPr>
            <a:r>
              <a:rPr b="1" i="0" lang="en" sz="1200" u="none" cap="none" strike="noStrike">
                <a:solidFill>
                  <a:srgbClr val="FFFFFF"/>
                </a:solidFill>
                <a:latin typeface="Cambria"/>
                <a:ea typeface="Cambria"/>
                <a:cs typeface="Cambria"/>
                <a:sym typeface="Cambria"/>
              </a:rPr>
              <a:t>SECCDC 2026: Wild West Parks Inc.</a:t>
            </a:r>
            <a:endParaRPr b="0" i="0" sz="1200" u="none" cap="none" strike="noStrike">
              <a:solidFill>
                <a:schemeClr val="dk1"/>
              </a:solidFill>
              <a:latin typeface="Calibri"/>
              <a:ea typeface="Calibri"/>
              <a:cs typeface="Calibri"/>
              <a:sym typeface="Calibri"/>
            </a:endParaRPr>
          </a:p>
        </p:txBody>
      </p:sp>
      <p:sp>
        <p:nvSpPr>
          <p:cNvPr id="145" name="Google Shape;145;p18"/>
          <p:cNvSpPr/>
          <p:nvPr/>
        </p:nvSpPr>
        <p:spPr>
          <a:xfrm>
            <a:off x="4937760" y="2125980"/>
            <a:ext cx="3497580" cy="1028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E6DFD5"/>
              </a:buClr>
              <a:buSzPts val="900"/>
              <a:buFont typeface="Calibri"/>
              <a:buNone/>
            </a:pPr>
            <a:r>
              <a:rPr b="0" i="0" lang="en" sz="900" u="none" cap="none" strike="noStrike">
                <a:solidFill>
                  <a:srgbClr val="E6DFD5"/>
                </a:solidFill>
                <a:latin typeface="Calibri"/>
                <a:ea typeface="Calibri"/>
                <a:cs typeface="Calibri"/>
                <a:sym typeface="Calibri"/>
              </a:rPr>
              <a:t>An interstellar theme-park company running attractions across the frontier. You're hired to the engineering security team, responsible for keeping every ride, server, and guest system online against real threats.</a:t>
            </a:r>
            <a:endParaRPr b="0" i="0" sz="900" u="none" cap="none" strike="noStrike">
              <a:solidFill>
                <a:schemeClr val="dk1"/>
              </a:solidFill>
              <a:latin typeface="Calibri"/>
              <a:ea typeface="Calibri"/>
              <a:cs typeface="Calibri"/>
              <a:sym typeface="Calibri"/>
            </a:endParaRPr>
          </a:p>
        </p:txBody>
      </p:sp>
      <p:sp>
        <p:nvSpPr>
          <p:cNvPr id="146" name="Google Shape;146;p18"/>
          <p:cNvSpPr/>
          <p:nvPr/>
        </p:nvSpPr>
        <p:spPr>
          <a:xfrm>
            <a:off x="4937760" y="3223260"/>
            <a:ext cx="3497580" cy="8915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4AD4C4"/>
              </a:buClr>
              <a:buSzPts val="900"/>
              <a:buFont typeface="Calibri"/>
              <a:buNone/>
            </a:pPr>
            <a:r>
              <a:rPr b="0" i="1" lang="en" sz="900" u="none" cap="none" strike="noStrike">
                <a:solidFill>
                  <a:srgbClr val="4AD4C4"/>
                </a:solidFill>
                <a:latin typeface="Calibri"/>
                <a:ea typeface="Calibri"/>
                <a:cs typeface="Calibri"/>
                <a:sym typeface="Calibri"/>
              </a:rPr>
              <a:t>"Your job is not just to protect the park... it is to protect the horizon."</a:t>
            </a:r>
            <a:endParaRPr b="0" i="0" sz="9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4AD4C4"/>
              </a:buClr>
              <a:buSzPts val="900"/>
              <a:buFont typeface="Calibri"/>
              <a:buNone/>
            </a:pPr>
            <a:r>
              <a:rPr b="0" i="1" lang="en" sz="900" u="none" cap="none" strike="noStrike">
                <a:solidFill>
                  <a:srgbClr val="4AD4C4"/>
                </a:solidFill>
                <a:latin typeface="Calibri"/>
                <a:ea typeface="Calibri"/>
                <a:cs typeface="Calibri"/>
                <a:sym typeface="Calibri"/>
              </a:rPr>
              <a:t>Rudolph "Rudy" Esteves, CEO</a:t>
            </a:r>
            <a:endParaRPr b="0" i="0" sz="900" u="none" cap="none" strike="noStrike">
              <a:solidFill>
                <a:schemeClr val="dk1"/>
              </a:solidFill>
              <a:latin typeface="Calibri"/>
              <a:ea typeface="Calibri"/>
              <a:cs typeface="Calibri"/>
              <a:sym typeface="Calibri"/>
            </a:endParaRPr>
          </a:p>
        </p:txBody>
      </p:sp>
      <p:sp>
        <p:nvSpPr>
          <p:cNvPr id="147" name="Google Shape;147;p18"/>
          <p:cNvSpPr/>
          <p:nvPr/>
        </p:nvSpPr>
        <p:spPr>
          <a:xfrm>
            <a:off x="480060" y="4896612"/>
            <a:ext cx="5486400" cy="2057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9C0B4"/>
              </a:buClr>
              <a:buSzPts val="800"/>
              <a:buFont typeface="Calibri"/>
              <a:buNone/>
            </a:pPr>
            <a:r>
              <a:rPr b="0" i="0" lang="en" sz="800" u="none" cap="none" strike="noStrike">
                <a:solidFill>
                  <a:srgbClr val="C9C0B4"/>
                </a:solidFill>
                <a:latin typeface="Calibri"/>
                <a:ea typeface="Calibri"/>
                <a:cs typeface="Calibri"/>
                <a:sym typeface="Calibri"/>
              </a:rPr>
              <a:t>The scenario</a:t>
            </a:r>
            <a:endParaRPr b="0" i="0" sz="800" u="none" cap="none" strike="noStrike">
              <a:solidFill>
                <a:schemeClr val="dk1"/>
              </a:solidFill>
              <a:latin typeface="Calibri"/>
              <a:ea typeface="Calibri"/>
              <a:cs typeface="Calibri"/>
              <a:sym typeface="Calibri"/>
            </a:endParaRPr>
          </a:p>
        </p:txBody>
      </p:sp>
      <p:sp>
        <p:nvSpPr>
          <p:cNvPr id="148" name="Google Shape;148;p18"/>
          <p:cNvSpPr/>
          <p:nvPr/>
        </p:nvSpPr>
        <p:spPr>
          <a:xfrm>
            <a:off x="6261354" y="4896612"/>
            <a:ext cx="2400300" cy="20574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C9C0B4"/>
              </a:buClr>
              <a:buSzPts val="800"/>
              <a:buFont typeface="Calibri"/>
              <a:buNone/>
            </a:pPr>
            <a:r>
              <a:rPr b="0" i="0" lang="en" sz="800" u="none" cap="none" strike="noStrike">
                <a:solidFill>
                  <a:srgbClr val="C9C0B4"/>
                </a:solidFill>
                <a:latin typeface="Calibri"/>
                <a:ea typeface="Calibri"/>
                <a:cs typeface="Calibri"/>
                <a:sym typeface="Calibri"/>
              </a:rPr>
              <a:t>CofC Cybersecurity Club</a:t>
            </a:r>
            <a:endParaRPr b="0" i="0" sz="800" u="none" cap="none" strike="noStrike">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53" name="Shape 153"/>
        <p:cNvGrpSpPr/>
        <p:nvPr/>
      </p:nvGrpSpPr>
      <p:grpSpPr>
        <a:xfrm>
          <a:off x="0" y="0"/>
          <a:ext cx="0" cy="0"/>
          <a:chOff x="0" y="0"/>
          <a:chExt cx="0" cy="0"/>
        </a:xfrm>
      </p:grpSpPr>
      <p:sp>
        <p:nvSpPr>
          <p:cNvPr id="154" name="Google Shape;154;p19"/>
          <p:cNvSpPr/>
          <p:nvPr/>
        </p:nvSpPr>
        <p:spPr>
          <a:xfrm>
            <a:off x="480060" y="288036"/>
            <a:ext cx="685800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7268"/>
              </a:buClr>
              <a:buSzPts val="1000"/>
              <a:buFont typeface="Calibri"/>
              <a:buNone/>
            </a:pPr>
            <a:r>
              <a:rPr b="1" lang="en" sz="1000">
                <a:solidFill>
                  <a:srgbClr val="1C7268"/>
                </a:solidFill>
                <a:latin typeface="Calibri"/>
                <a:ea typeface="Calibri"/>
                <a:cs typeface="Calibri"/>
                <a:sym typeface="Calibri"/>
              </a:rPr>
              <a:t>ROLES</a:t>
            </a:r>
            <a:endParaRPr b="0" i="0" sz="1000" u="none" cap="none" strike="noStrike">
              <a:solidFill>
                <a:schemeClr val="dk1"/>
              </a:solidFill>
              <a:latin typeface="Calibri"/>
              <a:ea typeface="Calibri"/>
              <a:cs typeface="Calibri"/>
              <a:sym typeface="Calibri"/>
            </a:endParaRPr>
          </a:p>
        </p:txBody>
      </p:sp>
      <p:sp>
        <p:nvSpPr>
          <p:cNvPr id="155" name="Google Shape;155;p19"/>
          <p:cNvSpPr/>
          <p:nvPr/>
        </p:nvSpPr>
        <p:spPr>
          <a:xfrm>
            <a:off x="480060" y="493776"/>
            <a:ext cx="8161020" cy="6172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2400"/>
              <a:buFont typeface="Cambria"/>
              <a:buNone/>
            </a:pPr>
            <a:r>
              <a:rPr b="1" i="0" lang="en" sz="2400" u="none" cap="none" strike="noStrike">
                <a:solidFill>
                  <a:srgbClr val="1B1E1D"/>
                </a:solidFill>
                <a:latin typeface="Cambria"/>
                <a:ea typeface="Cambria"/>
                <a:cs typeface="Cambria"/>
                <a:sym typeface="Cambria"/>
              </a:rPr>
              <a:t>Who's in the room</a:t>
            </a:r>
            <a:endParaRPr b="0" i="0" sz="2400" u="none" cap="none" strike="noStrike">
              <a:solidFill>
                <a:schemeClr val="dk1"/>
              </a:solidFill>
              <a:latin typeface="Calibri"/>
              <a:ea typeface="Calibri"/>
              <a:cs typeface="Calibri"/>
              <a:sym typeface="Calibri"/>
            </a:endParaRPr>
          </a:p>
        </p:txBody>
      </p:sp>
      <p:sp>
        <p:nvSpPr>
          <p:cNvPr id="156" name="Google Shape;156;p19"/>
          <p:cNvSpPr/>
          <p:nvPr/>
        </p:nvSpPr>
        <p:spPr>
          <a:xfrm>
            <a:off x="480060" y="1474470"/>
            <a:ext cx="2626614" cy="1474470"/>
          </a:xfrm>
          <a:prstGeom prst="roundRect">
            <a:avLst>
              <a:gd fmla="val 3721" name="adj"/>
            </a:avLst>
          </a:prstGeom>
          <a:solidFill>
            <a:srgbClr val="F8F3EA"/>
          </a:solidFill>
          <a:ln>
            <a:noFill/>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57" name="Google Shape;157;p19"/>
          <p:cNvSpPr/>
          <p:nvPr/>
        </p:nvSpPr>
        <p:spPr>
          <a:xfrm>
            <a:off x="651510" y="1645920"/>
            <a:ext cx="445770" cy="445770"/>
          </a:xfrm>
          <a:prstGeom prst="ellipse">
            <a:avLst/>
          </a:prstGeom>
          <a:solidFill>
            <a:srgbClr val="66000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158" name="Google Shape;158;p19"/>
          <p:cNvPicPr preferRelativeResize="0"/>
          <p:nvPr/>
        </p:nvPicPr>
        <p:blipFill rotWithShape="1">
          <a:blip r:embed="rId3">
            <a:alphaModFix/>
          </a:blip>
          <a:srcRect b="0" l="0" r="0" t="0"/>
          <a:stretch/>
        </p:blipFill>
        <p:spPr>
          <a:xfrm>
            <a:off x="709460" y="1703870"/>
            <a:ext cx="329869" cy="329869"/>
          </a:xfrm>
          <a:prstGeom prst="rect">
            <a:avLst/>
          </a:prstGeom>
          <a:noFill/>
          <a:ln>
            <a:noFill/>
          </a:ln>
        </p:spPr>
      </p:pic>
      <p:sp>
        <p:nvSpPr>
          <p:cNvPr id="159" name="Google Shape;159;p19"/>
          <p:cNvSpPr/>
          <p:nvPr/>
        </p:nvSpPr>
        <p:spPr>
          <a:xfrm>
            <a:off x="651510" y="2160270"/>
            <a:ext cx="2283714" cy="342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1100"/>
              <a:buFont typeface="Cambria"/>
              <a:buNone/>
            </a:pPr>
            <a:r>
              <a:rPr b="1" i="0" lang="en" sz="1100" u="none" cap="none" strike="noStrike">
                <a:solidFill>
                  <a:srgbClr val="1B1E1D"/>
                </a:solidFill>
                <a:latin typeface="Cambria"/>
                <a:ea typeface="Cambria"/>
                <a:cs typeface="Cambria"/>
                <a:sym typeface="Cambria"/>
              </a:rPr>
              <a:t>Gold / Operations Team</a:t>
            </a:r>
            <a:endParaRPr b="0" i="0" sz="1100" u="none" cap="none" strike="noStrike">
              <a:solidFill>
                <a:schemeClr val="dk1"/>
              </a:solidFill>
              <a:latin typeface="Calibri"/>
              <a:ea typeface="Calibri"/>
              <a:cs typeface="Calibri"/>
              <a:sym typeface="Calibri"/>
            </a:endParaRPr>
          </a:p>
        </p:txBody>
      </p:sp>
      <p:sp>
        <p:nvSpPr>
          <p:cNvPr id="160" name="Google Shape;160;p19"/>
          <p:cNvSpPr/>
          <p:nvPr/>
        </p:nvSpPr>
        <p:spPr>
          <a:xfrm>
            <a:off x="651510" y="2468880"/>
            <a:ext cx="2283714" cy="44577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Runs, scores, and manages the entire competition.</a:t>
            </a:r>
            <a:endParaRPr b="0" i="0" sz="800" u="none" cap="none" strike="noStrike">
              <a:solidFill>
                <a:schemeClr val="dk1"/>
              </a:solidFill>
              <a:latin typeface="Calibri"/>
              <a:ea typeface="Calibri"/>
              <a:cs typeface="Calibri"/>
              <a:sym typeface="Calibri"/>
            </a:endParaRPr>
          </a:p>
        </p:txBody>
      </p:sp>
      <p:sp>
        <p:nvSpPr>
          <p:cNvPr id="161" name="Google Shape;161;p19"/>
          <p:cNvSpPr/>
          <p:nvPr/>
        </p:nvSpPr>
        <p:spPr>
          <a:xfrm>
            <a:off x="3278124" y="1474470"/>
            <a:ext cx="2626614" cy="1474470"/>
          </a:xfrm>
          <a:prstGeom prst="roundRect">
            <a:avLst>
              <a:gd fmla="val 3721" name="adj"/>
            </a:avLst>
          </a:prstGeom>
          <a:solidFill>
            <a:srgbClr val="F8F3EA"/>
          </a:solidFill>
          <a:ln>
            <a:noFill/>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62" name="Google Shape;162;p19"/>
          <p:cNvSpPr/>
          <p:nvPr/>
        </p:nvSpPr>
        <p:spPr>
          <a:xfrm>
            <a:off x="3449574" y="1645920"/>
            <a:ext cx="445770" cy="445770"/>
          </a:xfrm>
          <a:prstGeom prst="ellipse">
            <a:avLst/>
          </a:prstGeom>
          <a:solidFill>
            <a:srgbClr val="66000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163" name="Google Shape;163;p19"/>
          <p:cNvPicPr preferRelativeResize="0"/>
          <p:nvPr/>
        </p:nvPicPr>
        <p:blipFill rotWithShape="1">
          <a:blip r:embed="rId4">
            <a:alphaModFix/>
          </a:blip>
          <a:srcRect b="0" l="0" r="0" t="0"/>
          <a:stretch/>
        </p:blipFill>
        <p:spPr>
          <a:xfrm>
            <a:off x="3507524" y="1703870"/>
            <a:ext cx="329869" cy="329869"/>
          </a:xfrm>
          <a:prstGeom prst="rect">
            <a:avLst/>
          </a:prstGeom>
          <a:noFill/>
          <a:ln>
            <a:noFill/>
          </a:ln>
        </p:spPr>
      </p:pic>
      <p:sp>
        <p:nvSpPr>
          <p:cNvPr id="164" name="Google Shape;164;p19"/>
          <p:cNvSpPr/>
          <p:nvPr/>
        </p:nvSpPr>
        <p:spPr>
          <a:xfrm>
            <a:off x="3449574" y="2160270"/>
            <a:ext cx="2283714" cy="342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1100"/>
              <a:buFont typeface="Cambria"/>
              <a:buNone/>
            </a:pPr>
            <a:r>
              <a:rPr b="1" i="0" lang="en" sz="1100" u="none" cap="none" strike="noStrike">
                <a:solidFill>
                  <a:srgbClr val="1B1E1D"/>
                </a:solidFill>
                <a:latin typeface="Cambria"/>
                <a:ea typeface="Cambria"/>
                <a:cs typeface="Cambria"/>
                <a:sym typeface="Cambria"/>
              </a:rPr>
              <a:t>White Team</a:t>
            </a:r>
            <a:endParaRPr b="0" i="0" sz="1100" u="none" cap="none" strike="noStrike">
              <a:solidFill>
                <a:schemeClr val="dk1"/>
              </a:solidFill>
              <a:latin typeface="Calibri"/>
              <a:ea typeface="Calibri"/>
              <a:cs typeface="Calibri"/>
              <a:sym typeface="Calibri"/>
            </a:endParaRPr>
          </a:p>
        </p:txBody>
      </p:sp>
      <p:sp>
        <p:nvSpPr>
          <p:cNvPr id="165" name="Google Shape;165;p19"/>
          <p:cNvSpPr/>
          <p:nvPr/>
        </p:nvSpPr>
        <p:spPr>
          <a:xfrm>
            <a:off x="3449574" y="2468880"/>
            <a:ext cx="2283714" cy="44577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Judges performance, enforces the rules, evaluates your reports.</a:t>
            </a:r>
            <a:endParaRPr b="0" i="0" sz="800" u="none" cap="none" strike="noStrike">
              <a:solidFill>
                <a:schemeClr val="dk1"/>
              </a:solidFill>
              <a:latin typeface="Calibri"/>
              <a:ea typeface="Calibri"/>
              <a:cs typeface="Calibri"/>
              <a:sym typeface="Calibri"/>
            </a:endParaRPr>
          </a:p>
        </p:txBody>
      </p:sp>
      <p:sp>
        <p:nvSpPr>
          <p:cNvPr id="166" name="Google Shape;166;p19"/>
          <p:cNvSpPr/>
          <p:nvPr/>
        </p:nvSpPr>
        <p:spPr>
          <a:xfrm>
            <a:off x="6076188" y="1474470"/>
            <a:ext cx="2626614" cy="1474470"/>
          </a:xfrm>
          <a:prstGeom prst="roundRect">
            <a:avLst>
              <a:gd fmla="val 3721" name="adj"/>
            </a:avLst>
          </a:prstGeom>
          <a:solidFill>
            <a:srgbClr val="F8F3EA"/>
          </a:solidFill>
          <a:ln>
            <a:noFill/>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67" name="Google Shape;167;p19"/>
          <p:cNvSpPr/>
          <p:nvPr/>
        </p:nvSpPr>
        <p:spPr>
          <a:xfrm>
            <a:off x="6247638" y="1645920"/>
            <a:ext cx="445770" cy="445770"/>
          </a:xfrm>
          <a:prstGeom prst="ellipse">
            <a:avLst/>
          </a:prstGeom>
          <a:solidFill>
            <a:srgbClr val="66000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168" name="Google Shape;168;p19"/>
          <p:cNvPicPr preferRelativeResize="0"/>
          <p:nvPr/>
        </p:nvPicPr>
        <p:blipFill rotWithShape="1">
          <a:blip r:embed="rId5">
            <a:alphaModFix/>
          </a:blip>
          <a:srcRect b="0" l="0" r="0" t="0"/>
          <a:stretch/>
        </p:blipFill>
        <p:spPr>
          <a:xfrm>
            <a:off x="6305588" y="1703870"/>
            <a:ext cx="329870" cy="329869"/>
          </a:xfrm>
          <a:prstGeom prst="rect">
            <a:avLst/>
          </a:prstGeom>
          <a:noFill/>
          <a:ln>
            <a:noFill/>
          </a:ln>
        </p:spPr>
      </p:pic>
      <p:sp>
        <p:nvSpPr>
          <p:cNvPr id="169" name="Google Shape;169;p19"/>
          <p:cNvSpPr/>
          <p:nvPr/>
        </p:nvSpPr>
        <p:spPr>
          <a:xfrm>
            <a:off x="6247638" y="2160270"/>
            <a:ext cx="2283714" cy="342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1100"/>
              <a:buFont typeface="Cambria"/>
              <a:buNone/>
            </a:pPr>
            <a:r>
              <a:rPr b="1" i="0" lang="en" sz="1100" u="none" cap="none" strike="noStrike">
                <a:solidFill>
                  <a:srgbClr val="1B1E1D"/>
                </a:solidFill>
                <a:latin typeface="Cambria"/>
                <a:ea typeface="Cambria"/>
                <a:cs typeface="Cambria"/>
                <a:sym typeface="Cambria"/>
              </a:rPr>
              <a:t>Red Team</a:t>
            </a:r>
            <a:endParaRPr b="0" i="0" sz="1100" u="none" cap="none" strike="noStrike">
              <a:solidFill>
                <a:schemeClr val="dk1"/>
              </a:solidFill>
              <a:latin typeface="Calibri"/>
              <a:ea typeface="Calibri"/>
              <a:cs typeface="Calibri"/>
              <a:sym typeface="Calibri"/>
            </a:endParaRPr>
          </a:p>
        </p:txBody>
      </p:sp>
      <p:sp>
        <p:nvSpPr>
          <p:cNvPr id="170" name="Google Shape;170;p19"/>
          <p:cNvSpPr/>
          <p:nvPr/>
        </p:nvSpPr>
        <p:spPr>
          <a:xfrm>
            <a:off x="6247638" y="2468880"/>
            <a:ext cx="2283714" cy="44577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Professional pentesters simulating real external attackers.</a:t>
            </a:r>
            <a:endParaRPr b="0" i="0" sz="800" u="none" cap="none" strike="noStrike">
              <a:solidFill>
                <a:schemeClr val="dk1"/>
              </a:solidFill>
              <a:latin typeface="Calibri"/>
              <a:ea typeface="Calibri"/>
              <a:cs typeface="Calibri"/>
              <a:sym typeface="Calibri"/>
            </a:endParaRPr>
          </a:p>
        </p:txBody>
      </p:sp>
      <p:sp>
        <p:nvSpPr>
          <p:cNvPr id="171" name="Google Shape;171;p19"/>
          <p:cNvSpPr/>
          <p:nvPr/>
        </p:nvSpPr>
        <p:spPr>
          <a:xfrm>
            <a:off x="480060" y="3154680"/>
            <a:ext cx="2626614" cy="1474470"/>
          </a:xfrm>
          <a:prstGeom prst="roundRect">
            <a:avLst>
              <a:gd fmla="val 3721" name="adj"/>
            </a:avLst>
          </a:prstGeom>
          <a:solidFill>
            <a:srgbClr val="F8F3EA"/>
          </a:solidFill>
          <a:ln>
            <a:noFill/>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72" name="Google Shape;172;p19"/>
          <p:cNvSpPr/>
          <p:nvPr/>
        </p:nvSpPr>
        <p:spPr>
          <a:xfrm>
            <a:off x="651510" y="3326130"/>
            <a:ext cx="445770" cy="445770"/>
          </a:xfrm>
          <a:prstGeom prst="ellipse">
            <a:avLst/>
          </a:prstGeom>
          <a:solidFill>
            <a:srgbClr val="66000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173" name="Google Shape;173;p19"/>
          <p:cNvPicPr preferRelativeResize="0"/>
          <p:nvPr/>
        </p:nvPicPr>
        <p:blipFill rotWithShape="1">
          <a:blip r:embed="rId6">
            <a:alphaModFix/>
          </a:blip>
          <a:srcRect b="0" l="0" r="0" t="0"/>
          <a:stretch/>
        </p:blipFill>
        <p:spPr>
          <a:xfrm>
            <a:off x="709460" y="3384080"/>
            <a:ext cx="329869" cy="329869"/>
          </a:xfrm>
          <a:prstGeom prst="rect">
            <a:avLst/>
          </a:prstGeom>
          <a:noFill/>
          <a:ln>
            <a:noFill/>
          </a:ln>
        </p:spPr>
      </p:pic>
      <p:sp>
        <p:nvSpPr>
          <p:cNvPr id="174" name="Google Shape;174;p19"/>
          <p:cNvSpPr/>
          <p:nvPr/>
        </p:nvSpPr>
        <p:spPr>
          <a:xfrm>
            <a:off x="651510" y="3840480"/>
            <a:ext cx="2283714" cy="342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1100"/>
              <a:buFont typeface="Cambria"/>
              <a:buNone/>
            </a:pPr>
            <a:r>
              <a:rPr b="1" i="0" lang="en" sz="1100" u="none" cap="none" strike="noStrike">
                <a:solidFill>
                  <a:srgbClr val="1B1E1D"/>
                </a:solidFill>
                <a:latin typeface="Cambria"/>
                <a:ea typeface="Cambria"/>
                <a:cs typeface="Cambria"/>
                <a:sym typeface="Cambria"/>
              </a:rPr>
              <a:t>Black Team (SECCDC)</a:t>
            </a:r>
            <a:endParaRPr b="0" i="0" sz="1100" u="none" cap="none" strike="noStrike">
              <a:solidFill>
                <a:schemeClr val="dk1"/>
              </a:solidFill>
              <a:latin typeface="Calibri"/>
              <a:ea typeface="Calibri"/>
              <a:cs typeface="Calibri"/>
              <a:sym typeface="Calibri"/>
            </a:endParaRPr>
          </a:p>
        </p:txBody>
      </p:sp>
      <p:sp>
        <p:nvSpPr>
          <p:cNvPr id="175" name="Google Shape;175;p19"/>
          <p:cNvSpPr/>
          <p:nvPr/>
        </p:nvSpPr>
        <p:spPr>
          <a:xfrm>
            <a:off x="651510" y="4149090"/>
            <a:ext cx="2283714" cy="44577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Technical support, communications, and admin assistance.</a:t>
            </a:r>
            <a:endParaRPr b="0" i="0" sz="800" u="none" cap="none" strike="noStrike">
              <a:solidFill>
                <a:schemeClr val="dk1"/>
              </a:solidFill>
              <a:latin typeface="Calibri"/>
              <a:ea typeface="Calibri"/>
              <a:cs typeface="Calibri"/>
              <a:sym typeface="Calibri"/>
            </a:endParaRPr>
          </a:p>
        </p:txBody>
      </p:sp>
      <p:sp>
        <p:nvSpPr>
          <p:cNvPr id="176" name="Google Shape;176;p19"/>
          <p:cNvSpPr/>
          <p:nvPr/>
        </p:nvSpPr>
        <p:spPr>
          <a:xfrm>
            <a:off x="3278124" y="3154680"/>
            <a:ext cx="2626614" cy="1474470"/>
          </a:xfrm>
          <a:prstGeom prst="roundRect">
            <a:avLst>
              <a:gd fmla="val 3721" name="adj"/>
            </a:avLst>
          </a:prstGeom>
          <a:solidFill>
            <a:srgbClr val="F8F3EA"/>
          </a:solidFill>
          <a:ln>
            <a:noFill/>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77" name="Google Shape;177;p19"/>
          <p:cNvSpPr/>
          <p:nvPr/>
        </p:nvSpPr>
        <p:spPr>
          <a:xfrm>
            <a:off x="3449574" y="3326130"/>
            <a:ext cx="445770" cy="445770"/>
          </a:xfrm>
          <a:prstGeom prst="ellipse">
            <a:avLst/>
          </a:prstGeom>
          <a:solidFill>
            <a:srgbClr val="66000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178" name="Google Shape;178;p19"/>
          <p:cNvPicPr preferRelativeResize="0"/>
          <p:nvPr/>
        </p:nvPicPr>
        <p:blipFill rotWithShape="1">
          <a:blip r:embed="rId7">
            <a:alphaModFix/>
          </a:blip>
          <a:srcRect b="0" l="0" r="0" t="0"/>
          <a:stretch/>
        </p:blipFill>
        <p:spPr>
          <a:xfrm>
            <a:off x="3507524" y="3384080"/>
            <a:ext cx="329869" cy="329869"/>
          </a:xfrm>
          <a:prstGeom prst="rect">
            <a:avLst/>
          </a:prstGeom>
          <a:noFill/>
          <a:ln>
            <a:noFill/>
          </a:ln>
        </p:spPr>
      </p:pic>
      <p:sp>
        <p:nvSpPr>
          <p:cNvPr id="179" name="Google Shape;179;p19"/>
          <p:cNvSpPr/>
          <p:nvPr/>
        </p:nvSpPr>
        <p:spPr>
          <a:xfrm>
            <a:off x="3449574" y="3840480"/>
            <a:ext cx="2283714" cy="342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1100"/>
              <a:buFont typeface="Cambria"/>
              <a:buNone/>
            </a:pPr>
            <a:r>
              <a:rPr b="1" i="0" lang="en" sz="1100" u="none" cap="none" strike="noStrike">
                <a:solidFill>
                  <a:srgbClr val="1B1E1D"/>
                </a:solidFill>
                <a:latin typeface="Cambria"/>
                <a:ea typeface="Cambria"/>
                <a:cs typeface="Cambria"/>
                <a:sym typeface="Cambria"/>
              </a:rPr>
              <a:t>Orange Team (PCDC)</a:t>
            </a:r>
            <a:endParaRPr b="0" i="0" sz="1100" u="none" cap="none" strike="noStrike">
              <a:solidFill>
                <a:schemeClr val="dk1"/>
              </a:solidFill>
              <a:latin typeface="Calibri"/>
              <a:ea typeface="Calibri"/>
              <a:cs typeface="Calibri"/>
              <a:sym typeface="Calibri"/>
            </a:endParaRPr>
          </a:p>
        </p:txBody>
      </p:sp>
      <p:sp>
        <p:nvSpPr>
          <p:cNvPr id="180" name="Google Shape;180;p19"/>
          <p:cNvSpPr/>
          <p:nvPr/>
        </p:nvSpPr>
        <p:spPr>
          <a:xfrm>
            <a:off x="3449574" y="4149090"/>
            <a:ext cx="2283714" cy="44577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Sends injects and business requests. Effectively, "the company."</a:t>
            </a:r>
            <a:endParaRPr b="0" i="0" sz="800" u="none" cap="none" strike="noStrike">
              <a:solidFill>
                <a:schemeClr val="dk1"/>
              </a:solidFill>
              <a:latin typeface="Calibri"/>
              <a:ea typeface="Calibri"/>
              <a:cs typeface="Calibri"/>
              <a:sym typeface="Calibri"/>
            </a:endParaRPr>
          </a:p>
        </p:txBody>
      </p:sp>
      <p:sp>
        <p:nvSpPr>
          <p:cNvPr id="181" name="Google Shape;181;p19"/>
          <p:cNvSpPr/>
          <p:nvPr/>
        </p:nvSpPr>
        <p:spPr>
          <a:xfrm>
            <a:off x="6076188" y="3154680"/>
            <a:ext cx="2626614" cy="1474470"/>
          </a:xfrm>
          <a:prstGeom prst="roundRect">
            <a:avLst>
              <a:gd fmla="val 3721" name="adj"/>
            </a:avLst>
          </a:prstGeom>
          <a:solidFill>
            <a:srgbClr val="F8F3EA"/>
          </a:solidFill>
          <a:ln>
            <a:noFill/>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82" name="Google Shape;182;p19"/>
          <p:cNvSpPr/>
          <p:nvPr/>
        </p:nvSpPr>
        <p:spPr>
          <a:xfrm>
            <a:off x="6247638" y="3326130"/>
            <a:ext cx="445770" cy="445770"/>
          </a:xfrm>
          <a:prstGeom prst="ellipse">
            <a:avLst/>
          </a:prstGeom>
          <a:solidFill>
            <a:srgbClr val="66000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183" name="Google Shape;183;p19"/>
          <p:cNvPicPr preferRelativeResize="0"/>
          <p:nvPr/>
        </p:nvPicPr>
        <p:blipFill rotWithShape="1">
          <a:blip r:embed="rId8">
            <a:alphaModFix/>
          </a:blip>
          <a:srcRect b="0" l="0" r="0" t="0"/>
          <a:stretch/>
        </p:blipFill>
        <p:spPr>
          <a:xfrm>
            <a:off x="6305588" y="3384080"/>
            <a:ext cx="329870" cy="329869"/>
          </a:xfrm>
          <a:prstGeom prst="rect">
            <a:avLst/>
          </a:prstGeom>
          <a:noFill/>
          <a:ln>
            <a:noFill/>
          </a:ln>
        </p:spPr>
      </p:pic>
      <p:sp>
        <p:nvSpPr>
          <p:cNvPr id="184" name="Google Shape;184;p19"/>
          <p:cNvSpPr/>
          <p:nvPr/>
        </p:nvSpPr>
        <p:spPr>
          <a:xfrm>
            <a:off x="6247638" y="3840480"/>
            <a:ext cx="2283714" cy="342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1100"/>
              <a:buFont typeface="Cambria"/>
              <a:buNone/>
            </a:pPr>
            <a:r>
              <a:rPr b="1" i="0" lang="en" sz="1100" u="none" cap="none" strike="noStrike">
                <a:solidFill>
                  <a:srgbClr val="1B1E1D"/>
                </a:solidFill>
                <a:latin typeface="Cambria"/>
                <a:ea typeface="Cambria"/>
                <a:cs typeface="Cambria"/>
                <a:sym typeface="Cambria"/>
              </a:rPr>
              <a:t>Trust</a:t>
            </a:r>
            <a:endParaRPr b="0" i="0" sz="1100" u="none" cap="none" strike="noStrike">
              <a:solidFill>
                <a:schemeClr val="dk1"/>
              </a:solidFill>
              <a:latin typeface="Calibri"/>
              <a:ea typeface="Calibri"/>
              <a:cs typeface="Calibri"/>
              <a:sym typeface="Calibri"/>
            </a:endParaRPr>
          </a:p>
        </p:txBody>
      </p:sp>
      <p:sp>
        <p:nvSpPr>
          <p:cNvPr id="185" name="Google Shape;185;p19"/>
          <p:cNvSpPr/>
          <p:nvPr/>
        </p:nvSpPr>
        <p:spPr>
          <a:xfrm>
            <a:off x="6247638" y="4149090"/>
            <a:ext cx="2283714" cy="44577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You can trust Gold, White, and officials. Never the Red Team unprompted.</a:t>
            </a:r>
            <a:endParaRPr b="0" i="0" sz="800" u="none" cap="none" strike="noStrike">
              <a:solidFill>
                <a:schemeClr val="dk1"/>
              </a:solidFill>
              <a:latin typeface="Calibri"/>
              <a:ea typeface="Calibri"/>
              <a:cs typeface="Calibri"/>
              <a:sym typeface="Calibri"/>
            </a:endParaRPr>
          </a:p>
        </p:txBody>
      </p:sp>
      <p:sp>
        <p:nvSpPr>
          <p:cNvPr id="186" name="Google Shape;186;p19"/>
          <p:cNvSpPr/>
          <p:nvPr/>
        </p:nvSpPr>
        <p:spPr>
          <a:xfrm>
            <a:off x="480060" y="4896612"/>
            <a:ext cx="5486400" cy="2057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A39A8C"/>
              </a:buClr>
              <a:buSzPts val="800"/>
              <a:buFont typeface="Calibri"/>
              <a:buNone/>
            </a:pPr>
            <a:r>
              <a:rPr b="0" i="0" lang="en" sz="800" u="none" cap="none" strike="noStrike">
                <a:solidFill>
                  <a:srgbClr val="A39A8C"/>
                </a:solidFill>
                <a:latin typeface="Calibri"/>
                <a:ea typeface="Calibri"/>
                <a:cs typeface="Calibri"/>
                <a:sym typeface="Calibri"/>
              </a:rPr>
              <a:t>Competition roles</a:t>
            </a:r>
            <a:endParaRPr b="0" i="0" sz="800" u="none" cap="none" strike="noStrike">
              <a:solidFill>
                <a:schemeClr val="dk1"/>
              </a:solidFill>
              <a:latin typeface="Calibri"/>
              <a:ea typeface="Calibri"/>
              <a:cs typeface="Calibri"/>
              <a:sym typeface="Calibri"/>
            </a:endParaRPr>
          </a:p>
        </p:txBody>
      </p:sp>
      <p:sp>
        <p:nvSpPr>
          <p:cNvPr id="187" name="Google Shape;187;p19"/>
          <p:cNvSpPr/>
          <p:nvPr/>
        </p:nvSpPr>
        <p:spPr>
          <a:xfrm>
            <a:off x="6261354" y="4896612"/>
            <a:ext cx="2400300" cy="20574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A39A8C"/>
              </a:buClr>
              <a:buSzPts val="800"/>
              <a:buFont typeface="Calibri"/>
              <a:buNone/>
            </a:pPr>
            <a:r>
              <a:rPr b="0" i="0" lang="en" sz="800" u="none" cap="none" strike="noStrike">
                <a:solidFill>
                  <a:srgbClr val="A39A8C"/>
                </a:solidFill>
                <a:latin typeface="Calibri"/>
                <a:ea typeface="Calibri"/>
                <a:cs typeface="Calibri"/>
                <a:sym typeface="Calibri"/>
              </a:rPr>
              <a:t>CofC Cybersecurity Club</a:t>
            </a:r>
            <a:endParaRPr b="0" i="0" sz="800" u="none" cap="none" strike="noStrike">
              <a:solidFill>
                <a:schemeClr val="dk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92" name="Shape 192"/>
        <p:cNvGrpSpPr/>
        <p:nvPr/>
      </p:nvGrpSpPr>
      <p:grpSpPr>
        <a:xfrm>
          <a:off x="0" y="0"/>
          <a:ext cx="0" cy="0"/>
          <a:chOff x="0" y="0"/>
          <a:chExt cx="0" cy="0"/>
        </a:xfrm>
      </p:grpSpPr>
      <p:sp>
        <p:nvSpPr>
          <p:cNvPr id="193" name="Google Shape;193;p20"/>
          <p:cNvSpPr/>
          <p:nvPr/>
        </p:nvSpPr>
        <p:spPr>
          <a:xfrm>
            <a:off x="480060" y="288036"/>
            <a:ext cx="685800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7268"/>
              </a:buClr>
              <a:buSzPts val="1000"/>
              <a:buFont typeface="Calibri"/>
              <a:buNone/>
            </a:pPr>
            <a:r>
              <a:rPr b="1" i="0" lang="en" sz="1000" u="none" cap="none" strike="noStrike">
                <a:solidFill>
                  <a:srgbClr val="1C7268"/>
                </a:solidFill>
                <a:latin typeface="Calibri"/>
                <a:ea typeface="Calibri"/>
                <a:cs typeface="Calibri"/>
                <a:sym typeface="Calibri"/>
              </a:rPr>
              <a:t>YOUR </a:t>
            </a:r>
            <a:r>
              <a:rPr b="1" lang="en" sz="1000">
                <a:solidFill>
                  <a:srgbClr val="1C7268"/>
                </a:solidFill>
                <a:latin typeface="Calibri"/>
                <a:ea typeface="Calibri"/>
                <a:cs typeface="Calibri"/>
                <a:sym typeface="Calibri"/>
              </a:rPr>
              <a:t>TEAM</a:t>
            </a:r>
            <a:endParaRPr b="0" i="0" sz="1000" u="none" cap="none" strike="noStrike">
              <a:solidFill>
                <a:schemeClr val="dk1"/>
              </a:solidFill>
              <a:latin typeface="Calibri"/>
              <a:ea typeface="Calibri"/>
              <a:cs typeface="Calibri"/>
              <a:sym typeface="Calibri"/>
            </a:endParaRPr>
          </a:p>
        </p:txBody>
      </p:sp>
      <p:sp>
        <p:nvSpPr>
          <p:cNvPr id="194" name="Google Shape;194;p20"/>
          <p:cNvSpPr/>
          <p:nvPr/>
        </p:nvSpPr>
        <p:spPr>
          <a:xfrm>
            <a:off x="480060" y="493776"/>
            <a:ext cx="8161020" cy="6172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2400"/>
              <a:buFont typeface="Cambria"/>
              <a:buNone/>
            </a:pPr>
            <a:r>
              <a:rPr b="1" i="0" lang="en" sz="2400" u="none" cap="none" strike="noStrike">
                <a:solidFill>
                  <a:srgbClr val="1B1E1D"/>
                </a:solidFill>
                <a:latin typeface="Cambria"/>
                <a:ea typeface="Cambria"/>
                <a:cs typeface="Cambria"/>
                <a:sym typeface="Cambria"/>
              </a:rPr>
              <a:t>Who's on your team, and why</a:t>
            </a:r>
            <a:endParaRPr b="0" i="0" sz="2400" u="none" cap="none" strike="noStrike">
              <a:solidFill>
                <a:schemeClr val="dk1"/>
              </a:solidFill>
              <a:latin typeface="Calibri"/>
              <a:ea typeface="Calibri"/>
              <a:cs typeface="Calibri"/>
              <a:sym typeface="Calibri"/>
            </a:endParaRPr>
          </a:p>
        </p:txBody>
      </p:sp>
      <p:sp>
        <p:nvSpPr>
          <p:cNvPr id="195" name="Google Shape;195;p20"/>
          <p:cNvSpPr/>
          <p:nvPr/>
        </p:nvSpPr>
        <p:spPr>
          <a:xfrm>
            <a:off x="480060" y="1131570"/>
            <a:ext cx="8161020" cy="30861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900"/>
              <a:buFont typeface="Calibri"/>
              <a:buNone/>
            </a:pPr>
            <a:r>
              <a:t/>
            </a:r>
            <a:endParaRPr b="0" i="0" sz="900" u="none" cap="none" strike="noStrike">
              <a:solidFill>
                <a:schemeClr val="dk1"/>
              </a:solidFill>
              <a:latin typeface="Calibri"/>
              <a:ea typeface="Calibri"/>
              <a:cs typeface="Calibri"/>
              <a:sym typeface="Calibri"/>
            </a:endParaRPr>
          </a:p>
        </p:txBody>
      </p:sp>
      <p:sp>
        <p:nvSpPr>
          <p:cNvPr id="196" name="Google Shape;196;p20"/>
          <p:cNvSpPr/>
          <p:nvPr/>
        </p:nvSpPr>
        <p:spPr>
          <a:xfrm>
            <a:off x="480060" y="1508760"/>
            <a:ext cx="4011930" cy="3360420"/>
          </a:xfrm>
          <a:prstGeom prst="roundRect">
            <a:avLst>
              <a:gd fmla="val 1633" name="adj"/>
            </a:avLst>
          </a:prstGeom>
          <a:solidFill>
            <a:srgbClr val="F8F3EA"/>
          </a:solidFill>
          <a:ln>
            <a:noFill/>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97" name="Google Shape;197;p20"/>
          <p:cNvSpPr/>
          <p:nvPr/>
        </p:nvSpPr>
        <p:spPr>
          <a:xfrm>
            <a:off x="685800" y="1666494"/>
            <a:ext cx="1028700" cy="329184"/>
          </a:xfrm>
          <a:prstGeom prst="roundRect">
            <a:avLst>
              <a:gd fmla="val 12500" name="adj"/>
            </a:avLst>
          </a:prstGeom>
          <a:solidFill>
            <a:srgbClr val="66000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98" name="Google Shape;198;p20"/>
          <p:cNvSpPr/>
          <p:nvPr/>
        </p:nvSpPr>
        <p:spPr>
          <a:xfrm>
            <a:off x="685800" y="1666494"/>
            <a:ext cx="1028700"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Cambria"/>
              <a:buNone/>
            </a:pPr>
            <a:r>
              <a:rPr b="1" i="0" lang="en" sz="1100" u="none" cap="none" strike="noStrike">
                <a:solidFill>
                  <a:srgbClr val="FFFFFF"/>
                </a:solidFill>
                <a:latin typeface="Cambria"/>
                <a:ea typeface="Cambria"/>
                <a:cs typeface="Cambria"/>
                <a:sym typeface="Cambria"/>
              </a:rPr>
              <a:t>PCDC</a:t>
            </a:r>
            <a:endParaRPr b="0" i="0" sz="1100" u="none" cap="none" strike="noStrike">
              <a:solidFill>
                <a:schemeClr val="dk1"/>
              </a:solidFill>
              <a:latin typeface="Calibri"/>
              <a:ea typeface="Calibri"/>
              <a:cs typeface="Calibri"/>
              <a:sym typeface="Calibri"/>
            </a:endParaRPr>
          </a:p>
        </p:txBody>
      </p:sp>
      <p:sp>
        <p:nvSpPr>
          <p:cNvPr id="199" name="Google Shape;199;p20"/>
          <p:cNvSpPr/>
          <p:nvPr/>
        </p:nvSpPr>
        <p:spPr>
          <a:xfrm>
            <a:off x="1817370" y="1666494"/>
            <a:ext cx="250317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7268"/>
              </a:buClr>
              <a:buSzPts val="900"/>
              <a:buFont typeface="Calibri"/>
              <a:buNone/>
            </a:pPr>
            <a:r>
              <a:rPr b="1" i="1" lang="en" sz="900" u="none" cap="none" strike="noStrike">
                <a:solidFill>
                  <a:srgbClr val="1C7268"/>
                </a:solidFill>
                <a:latin typeface="Calibri"/>
                <a:ea typeface="Calibri"/>
                <a:cs typeface="Calibri"/>
                <a:sym typeface="Calibri"/>
              </a:rPr>
              <a:t>6-person roster</a:t>
            </a:r>
            <a:endParaRPr b="0" i="0" sz="900" u="none" cap="none" strike="noStrike">
              <a:solidFill>
                <a:schemeClr val="dk1"/>
              </a:solidFill>
              <a:latin typeface="Calibri"/>
              <a:ea typeface="Calibri"/>
              <a:cs typeface="Calibri"/>
              <a:sym typeface="Calibri"/>
            </a:endParaRPr>
          </a:p>
        </p:txBody>
      </p:sp>
      <p:sp>
        <p:nvSpPr>
          <p:cNvPr id="200" name="Google Shape;200;p20"/>
          <p:cNvSpPr/>
          <p:nvPr/>
        </p:nvSpPr>
        <p:spPr>
          <a:xfrm>
            <a:off x="685800" y="2146554"/>
            <a:ext cx="342900" cy="342900"/>
          </a:xfrm>
          <a:prstGeom prst="ellipse">
            <a:avLst/>
          </a:prstGeom>
          <a:solidFill>
            <a:srgbClr val="1C726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201" name="Google Shape;201;p20"/>
          <p:cNvPicPr preferRelativeResize="0"/>
          <p:nvPr/>
        </p:nvPicPr>
        <p:blipFill rotWithShape="1">
          <a:blip r:embed="rId3">
            <a:alphaModFix/>
          </a:blip>
          <a:srcRect b="0" l="0" r="0" t="0"/>
          <a:stretch/>
        </p:blipFill>
        <p:spPr>
          <a:xfrm>
            <a:off x="730377" y="2191131"/>
            <a:ext cx="253746" cy="253746"/>
          </a:xfrm>
          <a:prstGeom prst="rect">
            <a:avLst/>
          </a:prstGeom>
          <a:noFill/>
          <a:ln>
            <a:noFill/>
          </a:ln>
        </p:spPr>
      </p:pic>
      <p:sp>
        <p:nvSpPr>
          <p:cNvPr id="202" name="Google Shape;202;p20"/>
          <p:cNvSpPr/>
          <p:nvPr/>
        </p:nvSpPr>
        <p:spPr>
          <a:xfrm>
            <a:off x="1131570" y="2119122"/>
            <a:ext cx="298323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900"/>
              <a:buFont typeface="Cambria"/>
              <a:buNone/>
            </a:pPr>
            <a:r>
              <a:rPr b="1" i="0" lang="en" sz="900" u="none" cap="none" strike="noStrike">
                <a:solidFill>
                  <a:srgbClr val="1B1E1D"/>
                </a:solidFill>
                <a:latin typeface="Cambria"/>
                <a:ea typeface="Cambria"/>
                <a:cs typeface="Cambria"/>
                <a:sym typeface="Cambria"/>
              </a:rPr>
              <a:t>Captain</a:t>
            </a:r>
            <a:endParaRPr b="0" i="0" sz="900" u="none" cap="none" strike="noStrike">
              <a:solidFill>
                <a:schemeClr val="dk1"/>
              </a:solidFill>
              <a:latin typeface="Calibri"/>
              <a:ea typeface="Calibri"/>
              <a:cs typeface="Calibri"/>
              <a:sym typeface="Calibri"/>
            </a:endParaRPr>
          </a:p>
        </p:txBody>
      </p:sp>
      <p:sp>
        <p:nvSpPr>
          <p:cNvPr id="203" name="Google Shape;203;p20"/>
          <p:cNvSpPr/>
          <p:nvPr/>
        </p:nvSpPr>
        <p:spPr>
          <a:xfrm>
            <a:off x="1131570" y="2324862"/>
            <a:ext cx="298323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Injects, phone, flex support, closing 5-minute debrief</a:t>
            </a:r>
            <a:endParaRPr b="0" i="0" sz="800" u="none" cap="none" strike="noStrike">
              <a:solidFill>
                <a:schemeClr val="dk1"/>
              </a:solidFill>
              <a:latin typeface="Calibri"/>
              <a:ea typeface="Calibri"/>
              <a:cs typeface="Calibri"/>
              <a:sym typeface="Calibri"/>
            </a:endParaRPr>
          </a:p>
        </p:txBody>
      </p:sp>
      <p:sp>
        <p:nvSpPr>
          <p:cNvPr id="204" name="Google Shape;204;p20"/>
          <p:cNvSpPr/>
          <p:nvPr/>
        </p:nvSpPr>
        <p:spPr>
          <a:xfrm>
            <a:off x="685800" y="2640330"/>
            <a:ext cx="342900" cy="342900"/>
          </a:xfrm>
          <a:prstGeom prst="ellipse">
            <a:avLst/>
          </a:prstGeom>
          <a:solidFill>
            <a:srgbClr val="1C726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205" name="Google Shape;205;p20"/>
          <p:cNvPicPr preferRelativeResize="0"/>
          <p:nvPr/>
        </p:nvPicPr>
        <p:blipFill rotWithShape="1">
          <a:blip r:embed="rId4">
            <a:alphaModFix/>
          </a:blip>
          <a:srcRect b="0" l="0" r="0" t="0"/>
          <a:stretch/>
        </p:blipFill>
        <p:spPr>
          <a:xfrm>
            <a:off x="730377" y="2684907"/>
            <a:ext cx="253746" cy="253746"/>
          </a:xfrm>
          <a:prstGeom prst="rect">
            <a:avLst/>
          </a:prstGeom>
          <a:noFill/>
          <a:ln>
            <a:noFill/>
          </a:ln>
        </p:spPr>
      </p:pic>
      <p:sp>
        <p:nvSpPr>
          <p:cNvPr id="206" name="Google Shape;206;p20"/>
          <p:cNvSpPr/>
          <p:nvPr/>
        </p:nvSpPr>
        <p:spPr>
          <a:xfrm>
            <a:off x="1131570" y="2612898"/>
            <a:ext cx="298323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900"/>
              <a:buFont typeface="Cambria"/>
              <a:buNone/>
            </a:pPr>
            <a:r>
              <a:rPr b="1" i="0" lang="en" sz="900" u="none" cap="none" strike="noStrike">
                <a:solidFill>
                  <a:srgbClr val="1B1E1D"/>
                </a:solidFill>
                <a:latin typeface="Cambria"/>
                <a:ea typeface="Cambria"/>
                <a:cs typeface="Cambria"/>
                <a:sym typeface="Cambria"/>
              </a:rPr>
              <a:t>Domain Admin</a:t>
            </a:r>
            <a:endParaRPr b="0" i="0" sz="900" u="none" cap="none" strike="noStrike">
              <a:solidFill>
                <a:schemeClr val="dk1"/>
              </a:solidFill>
              <a:latin typeface="Calibri"/>
              <a:ea typeface="Calibri"/>
              <a:cs typeface="Calibri"/>
              <a:sym typeface="Calibri"/>
            </a:endParaRPr>
          </a:p>
        </p:txBody>
      </p:sp>
      <p:sp>
        <p:nvSpPr>
          <p:cNvPr id="207" name="Google Shape;207;p20"/>
          <p:cNvSpPr/>
          <p:nvPr/>
        </p:nvSpPr>
        <p:spPr>
          <a:xfrm>
            <a:off x="1131570" y="2818638"/>
            <a:ext cx="298323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Owns Active Directory and DNS</a:t>
            </a:r>
            <a:endParaRPr b="0" i="0" sz="800" u="none" cap="none" strike="noStrike">
              <a:solidFill>
                <a:schemeClr val="dk1"/>
              </a:solidFill>
              <a:latin typeface="Calibri"/>
              <a:ea typeface="Calibri"/>
              <a:cs typeface="Calibri"/>
              <a:sym typeface="Calibri"/>
            </a:endParaRPr>
          </a:p>
        </p:txBody>
      </p:sp>
      <p:sp>
        <p:nvSpPr>
          <p:cNvPr id="208" name="Google Shape;208;p20"/>
          <p:cNvSpPr/>
          <p:nvPr/>
        </p:nvSpPr>
        <p:spPr>
          <a:xfrm>
            <a:off x="685800" y="3134106"/>
            <a:ext cx="342900" cy="342900"/>
          </a:xfrm>
          <a:prstGeom prst="ellipse">
            <a:avLst/>
          </a:prstGeom>
          <a:solidFill>
            <a:srgbClr val="1C726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209" name="Google Shape;209;p20"/>
          <p:cNvPicPr preferRelativeResize="0"/>
          <p:nvPr/>
        </p:nvPicPr>
        <p:blipFill rotWithShape="1">
          <a:blip r:embed="rId5">
            <a:alphaModFix/>
          </a:blip>
          <a:srcRect b="0" l="0" r="0" t="0"/>
          <a:stretch/>
        </p:blipFill>
        <p:spPr>
          <a:xfrm>
            <a:off x="730377" y="3178683"/>
            <a:ext cx="253746" cy="253746"/>
          </a:xfrm>
          <a:prstGeom prst="rect">
            <a:avLst/>
          </a:prstGeom>
          <a:noFill/>
          <a:ln>
            <a:noFill/>
          </a:ln>
        </p:spPr>
      </p:pic>
      <p:sp>
        <p:nvSpPr>
          <p:cNvPr id="210" name="Google Shape;210;p20"/>
          <p:cNvSpPr/>
          <p:nvPr/>
        </p:nvSpPr>
        <p:spPr>
          <a:xfrm>
            <a:off x="1131570" y="3106674"/>
            <a:ext cx="298323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900"/>
              <a:buFont typeface="Cambria"/>
              <a:buNone/>
            </a:pPr>
            <a:r>
              <a:rPr b="1" i="0" lang="en" sz="900" u="none" cap="none" strike="noStrike">
                <a:solidFill>
                  <a:srgbClr val="1B1E1D"/>
                </a:solidFill>
                <a:latin typeface="Cambria"/>
                <a:ea typeface="Cambria"/>
                <a:cs typeface="Cambria"/>
                <a:sym typeface="Cambria"/>
              </a:rPr>
              <a:t>Threat Hunters (2)</a:t>
            </a:r>
            <a:endParaRPr b="0" i="0" sz="900" u="none" cap="none" strike="noStrike">
              <a:solidFill>
                <a:schemeClr val="dk1"/>
              </a:solidFill>
              <a:latin typeface="Calibri"/>
              <a:ea typeface="Calibri"/>
              <a:cs typeface="Calibri"/>
              <a:sym typeface="Calibri"/>
            </a:endParaRPr>
          </a:p>
        </p:txBody>
      </p:sp>
      <p:sp>
        <p:nvSpPr>
          <p:cNvPr id="211" name="Google Shape;211;p20"/>
          <p:cNvSpPr/>
          <p:nvPr/>
        </p:nvSpPr>
        <p:spPr>
          <a:xfrm>
            <a:off x="1131570" y="3312414"/>
            <a:ext cx="298323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1 Linux, 1 Windows</a:t>
            </a:r>
            <a:endParaRPr b="0" i="0" sz="800" u="none" cap="none" strike="noStrike">
              <a:solidFill>
                <a:schemeClr val="dk1"/>
              </a:solidFill>
              <a:latin typeface="Calibri"/>
              <a:ea typeface="Calibri"/>
              <a:cs typeface="Calibri"/>
              <a:sym typeface="Calibri"/>
            </a:endParaRPr>
          </a:p>
        </p:txBody>
      </p:sp>
      <p:sp>
        <p:nvSpPr>
          <p:cNvPr id="212" name="Google Shape;212;p20"/>
          <p:cNvSpPr/>
          <p:nvPr/>
        </p:nvSpPr>
        <p:spPr>
          <a:xfrm>
            <a:off x="685800" y="3627882"/>
            <a:ext cx="342900" cy="342900"/>
          </a:xfrm>
          <a:prstGeom prst="ellipse">
            <a:avLst/>
          </a:prstGeom>
          <a:solidFill>
            <a:srgbClr val="1C726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213" name="Google Shape;213;p20"/>
          <p:cNvPicPr preferRelativeResize="0"/>
          <p:nvPr/>
        </p:nvPicPr>
        <p:blipFill rotWithShape="1">
          <a:blip r:embed="rId6">
            <a:alphaModFix/>
          </a:blip>
          <a:srcRect b="0" l="0" r="0" t="0"/>
          <a:stretch/>
        </p:blipFill>
        <p:spPr>
          <a:xfrm>
            <a:off x="730377" y="3672459"/>
            <a:ext cx="253746" cy="253746"/>
          </a:xfrm>
          <a:prstGeom prst="rect">
            <a:avLst/>
          </a:prstGeom>
          <a:noFill/>
          <a:ln>
            <a:noFill/>
          </a:ln>
        </p:spPr>
      </p:pic>
      <p:sp>
        <p:nvSpPr>
          <p:cNvPr id="214" name="Google Shape;214;p20"/>
          <p:cNvSpPr/>
          <p:nvPr/>
        </p:nvSpPr>
        <p:spPr>
          <a:xfrm>
            <a:off x="1131570" y="3600450"/>
            <a:ext cx="298323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900"/>
              <a:buFont typeface="Cambria"/>
              <a:buNone/>
            </a:pPr>
            <a:r>
              <a:rPr b="1" i="0" lang="en" sz="900" u="none" cap="none" strike="noStrike">
                <a:solidFill>
                  <a:srgbClr val="1B1E1D"/>
                </a:solidFill>
                <a:latin typeface="Cambria"/>
                <a:ea typeface="Cambria"/>
                <a:cs typeface="Cambria"/>
                <a:sym typeface="Cambria"/>
              </a:rPr>
              <a:t>Engineer (1)</a:t>
            </a:r>
            <a:endParaRPr b="0" i="0" sz="900" u="none" cap="none" strike="noStrike">
              <a:solidFill>
                <a:schemeClr val="dk1"/>
              </a:solidFill>
              <a:latin typeface="Calibri"/>
              <a:ea typeface="Calibri"/>
              <a:cs typeface="Calibri"/>
              <a:sym typeface="Calibri"/>
            </a:endParaRPr>
          </a:p>
        </p:txBody>
      </p:sp>
      <p:sp>
        <p:nvSpPr>
          <p:cNvPr id="215" name="Google Shape;215;p20"/>
          <p:cNvSpPr/>
          <p:nvPr/>
        </p:nvSpPr>
        <p:spPr>
          <a:xfrm>
            <a:off x="1131570" y="3806190"/>
            <a:ext cx="298323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Hardening, fixes, doubles on challenges</a:t>
            </a:r>
            <a:endParaRPr b="0" i="0" sz="800" u="none" cap="none" strike="noStrike">
              <a:solidFill>
                <a:schemeClr val="dk1"/>
              </a:solidFill>
              <a:latin typeface="Calibri"/>
              <a:ea typeface="Calibri"/>
              <a:cs typeface="Calibri"/>
              <a:sym typeface="Calibri"/>
            </a:endParaRPr>
          </a:p>
        </p:txBody>
      </p:sp>
      <p:sp>
        <p:nvSpPr>
          <p:cNvPr id="216" name="Google Shape;216;p20"/>
          <p:cNvSpPr/>
          <p:nvPr/>
        </p:nvSpPr>
        <p:spPr>
          <a:xfrm>
            <a:off x="685800" y="4121658"/>
            <a:ext cx="342900" cy="342900"/>
          </a:xfrm>
          <a:prstGeom prst="ellipse">
            <a:avLst/>
          </a:prstGeom>
          <a:solidFill>
            <a:srgbClr val="1C726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217" name="Google Shape;217;p20"/>
          <p:cNvPicPr preferRelativeResize="0"/>
          <p:nvPr/>
        </p:nvPicPr>
        <p:blipFill rotWithShape="1">
          <a:blip r:embed="rId7">
            <a:alphaModFix/>
          </a:blip>
          <a:srcRect b="0" l="0" r="0" t="0"/>
          <a:stretch/>
        </p:blipFill>
        <p:spPr>
          <a:xfrm>
            <a:off x="730377" y="4166235"/>
            <a:ext cx="253746" cy="253746"/>
          </a:xfrm>
          <a:prstGeom prst="rect">
            <a:avLst/>
          </a:prstGeom>
          <a:noFill/>
          <a:ln>
            <a:noFill/>
          </a:ln>
        </p:spPr>
      </p:pic>
      <p:sp>
        <p:nvSpPr>
          <p:cNvPr id="218" name="Google Shape;218;p20"/>
          <p:cNvSpPr/>
          <p:nvPr/>
        </p:nvSpPr>
        <p:spPr>
          <a:xfrm>
            <a:off x="1131570" y="4094226"/>
            <a:ext cx="298323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900"/>
              <a:buFont typeface="Cambria"/>
              <a:buNone/>
            </a:pPr>
            <a:r>
              <a:rPr b="1" i="0" lang="en" sz="900" u="none" cap="none" strike="noStrike">
                <a:solidFill>
                  <a:srgbClr val="1B1E1D"/>
                </a:solidFill>
                <a:latin typeface="Cambria"/>
                <a:ea typeface="Cambria"/>
                <a:cs typeface="Cambria"/>
                <a:sym typeface="Cambria"/>
              </a:rPr>
              <a:t>Enumeration / SecOnion</a:t>
            </a:r>
            <a:endParaRPr b="0" i="0" sz="900" u="none" cap="none" strike="noStrike">
              <a:solidFill>
                <a:schemeClr val="dk1"/>
              </a:solidFill>
              <a:latin typeface="Calibri"/>
              <a:ea typeface="Calibri"/>
              <a:cs typeface="Calibri"/>
              <a:sym typeface="Calibri"/>
            </a:endParaRPr>
          </a:p>
        </p:txBody>
      </p:sp>
      <p:sp>
        <p:nvSpPr>
          <p:cNvPr id="219" name="Google Shape;219;p20"/>
          <p:cNvSpPr/>
          <p:nvPr/>
        </p:nvSpPr>
        <p:spPr>
          <a:xfrm>
            <a:off x="1131570" y="4299966"/>
            <a:ext cx="298323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SIEM monitoring, log callouts</a:t>
            </a:r>
            <a:endParaRPr b="0" i="0" sz="800" u="none" cap="none" strike="noStrike">
              <a:solidFill>
                <a:schemeClr val="dk1"/>
              </a:solidFill>
              <a:latin typeface="Calibri"/>
              <a:ea typeface="Calibri"/>
              <a:cs typeface="Calibri"/>
              <a:sym typeface="Calibri"/>
            </a:endParaRPr>
          </a:p>
        </p:txBody>
      </p:sp>
      <p:sp>
        <p:nvSpPr>
          <p:cNvPr id="220" name="Google Shape;220;p20"/>
          <p:cNvSpPr/>
          <p:nvPr/>
        </p:nvSpPr>
        <p:spPr>
          <a:xfrm>
            <a:off x="4697730" y="1508760"/>
            <a:ext cx="4011930" cy="3360420"/>
          </a:xfrm>
          <a:prstGeom prst="roundRect">
            <a:avLst>
              <a:gd fmla="val 1633" name="adj"/>
            </a:avLst>
          </a:prstGeom>
          <a:solidFill>
            <a:srgbClr val="F8F3EA"/>
          </a:solidFill>
          <a:ln>
            <a:noFill/>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21" name="Google Shape;221;p20"/>
          <p:cNvSpPr/>
          <p:nvPr/>
        </p:nvSpPr>
        <p:spPr>
          <a:xfrm>
            <a:off x="4903470" y="1666494"/>
            <a:ext cx="1028700" cy="329184"/>
          </a:xfrm>
          <a:prstGeom prst="roundRect">
            <a:avLst>
              <a:gd fmla="val 12500" name="adj"/>
            </a:avLst>
          </a:prstGeom>
          <a:solidFill>
            <a:srgbClr val="66000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22" name="Google Shape;222;p20"/>
          <p:cNvSpPr/>
          <p:nvPr/>
        </p:nvSpPr>
        <p:spPr>
          <a:xfrm>
            <a:off x="4903470" y="1666494"/>
            <a:ext cx="1028700"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Cambria"/>
              <a:buNone/>
            </a:pPr>
            <a:r>
              <a:rPr b="1" i="0" lang="en" sz="1100" u="none" cap="none" strike="noStrike">
                <a:solidFill>
                  <a:srgbClr val="FFFFFF"/>
                </a:solidFill>
                <a:latin typeface="Cambria"/>
                <a:ea typeface="Cambria"/>
                <a:cs typeface="Cambria"/>
                <a:sym typeface="Cambria"/>
              </a:rPr>
              <a:t>SECCDC</a:t>
            </a:r>
            <a:endParaRPr b="0" i="0" sz="1100" u="none" cap="none" strike="noStrike">
              <a:solidFill>
                <a:schemeClr val="dk1"/>
              </a:solidFill>
              <a:latin typeface="Calibri"/>
              <a:ea typeface="Calibri"/>
              <a:cs typeface="Calibri"/>
              <a:sym typeface="Calibri"/>
            </a:endParaRPr>
          </a:p>
        </p:txBody>
      </p:sp>
      <p:sp>
        <p:nvSpPr>
          <p:cNvPr id="223" name="Google Shape;223;p20"/>
          <p:cNvSpPr/>
          <p:nvPr/>
        </p:nvSpPr>
        <p:spPr>
          <a:xfrm>
            <a:off x="6035040" y="1666494"/>
            <a:ext cx="250317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7268"/>
              </a:buClr>
              <a:buSzPts val="900"/>
              <a:buFont typeface="Calibri"/>
              <a:buNone/>
            </a:pPr>
            <a:r>
              <a:rPr b="1" i="1" lang="en" sz="900" u="none" cap="none" strike="noStrike">
                <a:solidFill>
                  <a:srgbClr val="1C7268"/>
                </a:solidFill>
                <a:latin typeface="Calibri"/>
                <a:ea typeface="Calibri"/>
                <a:cs typeface="Calibri"/>
                <a:sym typeface="Calibri"/>
              </a:rPr>
              <a:t>Up to 8-person roster</a:t>
            </a:r>
            <a:endParaRPr b="0" i="0" sz="900" u="none" cap="none" strike="noStrike">
              <a:solidFill>
                <a:schemeClr val="dk1"/>
              </a:solidFill>
              <a:latin typeface="Calibri"/>
              <a:ea typeface="Calibri"/>
              <a:cs typeface="Calibri"/>
              <a:sym typeface="Calibri"/>
            </a:endParaRPr>
          </a:p>
        </p:txBody>
      </p:sp>
      <p:sp>
        <p:nvSpPr>
          <p:cNvPr id="224" name="Google Shape;224;p20"/>
          <p:cNvSpPr/>
          <p:nvPr/>
        </p:nvSpPr>
        <p:spPr>
          <a:xfrm>
            <a:off x="4903470" y="2146554"/>
            <a:ext cx="342900" cy="342900"/>
          </a:xfrm>
          <a:prstGeom prst="ellipse">
            <a:avLst/>
          </a:prstGeom>
          <a:solidFill>
            <a:srgbClr val="1C726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225" name="Google Shape;225;p20"/>
          <p:cNvPicPr preferRelativeResize="0"/>
          <p:nvPr/>
        </p:nvPicPr>
        <p:blipFill rotWithShape="1">
          <a:blip r:embed="rId3">
            <a:alphaModFix/>
          </a:blip>
          <a:srcRect b="0" l="0" r="0" t="0"/>
          <a:stretch/>
        </p:blipFill>
        <p:spPr>
          <a:xfrm>
            <a:off x="4948047" y="2191131"/>
            <a:ext cx="253746" cy="253746"/>
          </a:xfrm>
          <a:prstGeom prst="rect">
            <a:avLst/>
          </a:prstGeom>
          <a:noFill/>
          <a:ln>
            <a:noFill/>
          </a:ln>
        </p:spPr>
      </p:pic>
      <p:sp>
        <p:nvSpPr>
          <p:cNvPr id="226" name="Google Shape;226;p20"/>
          <p:cNvSpPr/>
          <p:nvPr/>
        </p:nvSpPr>
        <p:spPr>
          <a:xfrm>
            <a:off x="5349240" y="2119122"/>
            <a:ext cx="298323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900"/>
              <a:buFont typeface="Cambria"/>
              <a:buNone/>
            </a:pPr>
            <a:r>
              <a:rPr b="1" i="0" lang="en" sz="900" u="none" cap="none" strike="noStrike">
                <a:solidFill>
                  <a:srgbClr val="1B1E1D"/>
                </a:solidFill>
                <a:latin typeface="Cambria"/>
                <a:ea typeface="Cambria"/>
                <a:cs typeface="Cambria"/>
                <a:sym typeface="Cambria"/>
              </a:rPr>
              <a:t>Captain / Co-Captain</a:t>
            </a:r>
            <a:endParaRPr b="0" i="0" sz="900" u="none" cap="none" strike="noStrike">
              <a:solidFill>
                <a:schemeClr val="dk1"/>
              </a:solidFill>
              <a:latin typeface="Calibri"/>
              <a:ea typeface="Calibri"/>
              <a:cs typeface="Calibri"/>
              <a:sym typeface="Calibri"/>
            </a:endParaRPr>
          </a:p>
        </p:txBody>
      </p:sp>
      <p:sp>
        <p:nvSpPr>
          <p:cNvPr id="227" name="Google Shape;227;p20"/>
          <p:cNvSpPr/>
          <p:nvPr/>
        </p:nvSpPr>
        <p:spPr>
          <a:xfrm>
            <a:off x="5349240" y="2324862"/>
            <a:ext cx="298323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Liaison to White Team, in the room at all times</a:t>
            </a:r>
            <a:endParaRPr b="0" i="0" sz="800" u="none" cap="none" strike="noStrike">
              <a:solidFill>
                <a:schemeClr val="dk1"/>
              </a:solidFill>
              <a:latin typeface="Calibri"/>
              <a:ea typeface="Calibri"/>
              <a:cs typeface="Calibri"/>
              <a:sym typeface="Calibri"/>
            </a:endParaRPr>
          </a:p>
        </p:txBody>
      </p:sp>
      <p:sp>
        <p:nvSpPr>
          <p:cNvPr id="228" name="Google Shape;228;p20"/>
          <p:cNvSpPr/>
          <p:nvPr/>
        </p:nvSpPr>
        <p:spPr>
          <a:xfrm>
            <a:off x="4903470" y="2640330"/>
            <a:ext cx="342900" cy="342900"/>
          </a:xfrm>
          <a:prstGeom prst="ellipse">
            <a:avLst/>
          </a:prstGeom>
          <a:solidFill>
            <a:srgbClr val="1C726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229" name="Google Shape;229;p20"/>
          <p:cNvPicPr preferRelativeResize="0"/>
          <p:nvPr/>
        </p:nvPicPr>
        <p:blipFill rotWithShape="1">
          <a:blip r:embed="rId4">
            <a:alphaModFix/>
          </a:blip>
          <a:srcRect b="0" l="0" r="0" t="0"/>
          <a:stretch/>
        </p:blipFill>
        <p:spPr>
          <a:xfrm>
            <a:off x="4948047" y="2684907"/>
            <a:ext cx="253746" cy="253746"/>
          </a:xfrm>
          <a:prstGeom prst="rect">
            <a:avLst/>
          </a:prstGeom>
          <a:noFill/>
          <a:ln>
            <a:noFill/>
          </a:ln>
        </p:spPr>
      </p:pic>
      <p:sp>
        <p:nvSpPr>
          <p:cNvPr id="230" name="Google Shape;230;p20"/>
          <p:cNvSpPr/>
          <p:nvPr/>
        </p:nvSpPr>
        <p:spPr>
          <a:xfrm>
            <a:off x="5349240" y="2612898"/>
            <a:ext cx="298323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900"/>
              <a:buFont typeface="Cambria"/>
              <a:buNone/>
            </a:pPr>
            <a:r>
              <a:rPr b="1" i="0" lang="en" sz="900" u="none" cap="none" strike="noStrike">
                <a:solidFill>
                  <a:srgbClr val="1B1E1D"/>
                </a:solidFill>
                <a:latin typeface="Cambria"/>
                <a:ea typeface="Cambria"/>
                <a:cs typeface="Cambria"/>
                <a:sym typeface="Cambria"/>
              </a:rPr>
              <a:t>Domain Admin</a:t>
            </a:r>
            <a:endParaRPr b="0" i="0" sz="900" u="none" cap="none" strike="noStrike">
              <a:solidFill>
                <a:schemeClr val="dk1"/>
              </a:solidFill>
              <a:latin typeface="Calibri"/>
              <a:ea typeface="Calibri"/>
              <a:cs typeface="Calibri"/>
              <a:sym typeface="Calibri"/>
            </a:endParaRPr>
          </a:p>
        </p:txBody>
      </p:sp>
      <p:sp>
        <p:nvSpPr>
          <p:cNvPr id="231" name="Google Shape;231;p20"/>
          <p:cNvSpPr/>
          <p:nvPr/>
        </p:nvSpPr>
        <p:spPr>
          <a:xfrm>
            <a:off x="5349240" y="2818638"/>
            <a:ext cx="298323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Owns Active Directory and DNS</a:t>
            </a:r>
            <a:endParaRPr b="0" i="0" sz="800" u="none" cap="none" strike="noStrike">
              <a:solidFill>
                <a:schemeClr val="dk1"/>
              </a:solidFill>
              <a:latin typeface="Calibri"/>
              <a:ea typeface="Calibri"/>
              <a:cs typeface="Calibri"/>
              <a:sym typeface="Calibri"/>
            </a:endParaRPr>
          </a:p>
        </p:txBody>
      </p:sp>
      <p:sp>
        <p:nvSpPr>
          <p:cNvPr id="232" name="Google Shape;232;p20"/>
          <p:cNvSpPr/>
          <p:nvPr/>
        </p:nvSpPr>
        <p:spPr>
          <a:xfrm>
            <a:off x="4903470" y="3134106"/>
            <a:ext cx="342900" cy="342900"/>
          </a:xfrm>
          <a:prstGeom prst="ellipse">
            <a:avLst/>
          </a:prstGeom>
          <a:solidFill>
            <a:srgbClr val="1C726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233" name="Google Shape;233;p20"/>
          <p:cNvPicPr preferRelativeResize="0"/>
          <p:nvPr/>
        </p:nvPicPr>
        <p:blipFill rotWithShape="1">
          <a:blip r:embed="rId5">
            <a:alphaModFix/>
          </a:blip>
          <a:srcRect b="0" l="0" r="0" t="0"/>
          <a:stretch/>
        </p:blipFill>
        <p:spPr>
          <a:xfrm>
            <a:off x="4948047" y="3178683"/>
            <a:ext cx="253746" cy="253746"/>
          </a:xfrm>
          <a:prstGeom prst="rect">
            <a:avLst/>
          </a:prstGeom>
          <a:noFill/>
          <a:ln>
            <a:noFill/>
          </a:ln>
        </p:spPr>
      </p:pic>
      <p:sp>
        <p:nvSpPr>
          <p:cNvPr id="234" name="Google Shape;234;p20"/>
          <p:cNvSpPr/>
          <p:nvPr/>
        </p:nvSpPr>
        <p:spPr>
          <a:xfrm>
            <a:off x="5349240" y="3106674"/>
            <a:ext cx="298323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900"/>
              <a:buFont typeface="Cambria"/>
              <a:buNone/>
            </a:pPr>
            <a:r>
              <a:rPr b="1" i="0" lang="en" sz="900" u="none" cap="none" strike="noStrike">
                <a:solidFill>
                  <a:srgbClr val="1B1E1D"/>
                </a:solidFill>
                <a:latin typeface="Cambria"/>
                <a:ea typeface="Cambria"/>
                <a:cs typeface="Cambria"/>
                <a:sym typeface="Cambria"/>
              </a:rPr>
              <a:t>Threat Hunters (3)</a:t>
            </a:r>
            <a:endParaRPr b="0" i="0" sz="900" u="none" cap="none" strike="noStrike">
              <a:solidFill>
                <a:schemeClr val="dk1"/>
              </a:solidFill>
              <a:latin typeface="Calibri"/>
              <a:ea typeface="Calibri"/>
              <a:cs typeface="Calibri"/>
              <a:sym typeface="Calibri"/>
            </a:endParaRPr>
          </a:p>
        </p:txBody>
      </p:sp>
      <p:sp>
        <p:nvSpPr>
          <p:cNvPr id="235" name="Google Shape;235;p20"/>
          <p:cNvSpPr/>
          <p:nvPr/>
        </p:nvSpPr>
        <p:spPr>
          <a:xfrm>
            <a:off x="5349240" y="3312414"/>
            <a:ext cx="298323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1 Linux, 1 Windows, 1 flex</a:t>
            </a:r>
            <a:endParaRPr b="0" i="0" sz="800" u="none" cap="none" strike="noStrike">
              <a:solidFill>
                <a:schemeClr val="dk1"/>
              </a:solidFill>
              <a:latin typeface="Calibri"/>
              <a:ea typeface="Calibri"/>
              <a:cs typeface="Calibri"/>
              <a:sym typeface="Calibri"/>
            </a:endParaRPr>
          </a:p>
        </p:txBody>
      </p:sp>
      <p:sp>
        <p:nvSpPr>
          <p:cNvPr id="236" name="Google Shape;236;p20"/>
          <p:cNvSpPr/>
          <p:nvPr/>
        </p:nvSpPr>
        <p:spPr>
          <a:xfrm>
            <a:off x="4903470" y="3627882"/>
            <a:ext cx="342900" cy="342900"/>
          </a:xfrm>
          <a:prstGeom prst="ellipse">
            <a:avLst/>
          </a:prstGeom>
          <a:solidFill>
            <a:srgbClr val="1C726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237" name="Google Shape;237;p20"/>
          <p:cNvPicPr preferRelativeResize="0"/>
          <p:nvPr/>
        </p:nvPicPr>
        <p:blipFill rotWithShape="1">
          <a:blip r:embed="rId6">
            <a:alphaModFix/>
          </a:blip>
          <a:srcRect b="0" l="0" r="0" t="0"/>
          <a:stretch/>
        </p:blipFill>
        <p:spPr>
          <a:xfrm>
            <a:off x="4948047" y="3672459"/>
            <a:ext cx="253746" cy="253746"/>
          </a:xfrm>
          <a:prstGeom prst="rect">
            <a:avLst/>
          </a:prstGeom>
          <a:noFill/>
          <a:ln>
            <a:noFill/>
          </a:ln>
        </p:spPr>
      </p:pic>
      <p:sp>
        <p:nvSpPr>
          <p:cNvPr id="238" name="Google Shape;238;p20"/>
          <p:cNvSpPr/>
          <p:nvPr/>
        </p:nvSpPr>
        <p:spPr>
          <a:xfrm>
            <a:off x="5349240" y="3600450"/>
            <a:ext cx="298323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900"/>
              <a:buFont typeface="Cambria"/>
              <a:buNone/>
            </a:pPr>
            <a:r>
              <a:rPr b="1" i="0" lang="en" sz="900" u="none" cap="none" strike="noStrike">
                <a:solidFill>
                  <a:srgbClr val="1B1E1D"/>
                </a:solidFill>
                <a:latin typeface="Cambria"/>
                <a:ea typeface="Cambria"/>
                <a:cs typeface="Cambria"/>
                <a:sym typeface="Cambria"/>
              </a:rPr>
              <a:t>Engineers (2)</a:t>
            </a:r>
            <a:endParaRPr b="0" i="0" sz="900" u="none" cap="none" strike="noStrike">
              <a:solidFill>
                <a:schemeClr val="dk1"/>
              </a:solidFill>
              <a:latin typeface="Calibri"/>
              <a:ea typeface="Calibri"/>
              <a:cs typeface="Calibri"/>
              <a:sym typeface="Calibri"/>
            </a:endParaRPr>
          </a:p>
        </p:txBody>
      </p:sp>
      <p:sp>
        <p:nvSpPr>
          <p:cNvPr id="239" name="Google Shape;239;p20"/>
          <p:cNvSpPr/>
          <p:nvPr/>
        </p:nvSpPr>
        <p:spPr>
          <a:xfrm>
            <a:off x="5349240" y="3806190"/>
            <a:ext cx="298323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Hardening, fixing broken systems</a:t>
            </a:r>
            <a:endParaRPr b="0" i="0" sz="800" u="none" cap="none" strike="noStrike">
              <a:solidFill>
                <a:schemeClr val="dk1"/>
              </a:solidFill>
              <a:latin typeface="Calibri"/>
              <a:ea typeface="Calibri"/>
              <a:cs typeface="Calibri"/>
              <a:sym typeface="Calibri"/>
            </a:endParaRPr>
          </a:p>
        </p:txBody>
      </p:sp>
      <p:sp>
        <p:nvSpPr>
          <p:cNvPr id="240" name="Google Shape;240;p20"/>
          <p:cNvSpPr/>
          <p:nvPr/>
        </p:nvSpPr>
        <p:spPr>
          <a:xfrm>
            <a:off x="4903470" y="4121658"/>
            <a:ext cx="342900" cy="342900"/>
          </a:xfrm>
          <a:prstGeom prst="ellipse">
            <a:avLst/>
          </a:prstGeom>
          <a:solidFill>
            <a:srgbClr val="1C726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241" name="Google Shape;241;p20"/>
          <p:cNvPicPr preferRelativeResize="0"/>
          <p:nvPr/>
        </p:nvPicPr>
        <p:blipFill rotWithShape="1">
          <a:blip r:embed="rId7">
            <a:alphaModFix/>
          </a:blip>
          <a:srcRect b="0" l="0" r="0" t="0"/>
          <a:stretch/>
        </p:blipFill>
        <p:spPr>
          <a:xfrm>
            <a:off x="4948047" y="4166235"/>
            <a:ext cx="253746" cy="253746"/>
          </a:xfrm>
          <a:prstGeom prst="rect">
            <a:avLst/>
          </a:prstGeom>
          <a:noFill/>
          <a:ln>
            <a:noFill/>
          </a:ln>
        </p:spPr>
      </p:pic>
      <p:sp>
        <p:nvSpPr>
          <p:cNvPr id="242" name="Google Shape;242;p20"/>
          <p:cNvSpPr/>
          <p:nvPr/>
        </p:nvSpPr>
        <p:spPr>
          <a:xfrm>
            <a:off x="5349240" y="4094226"/>
            <a:ext cx="298323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900"/>
              <a:buFont typeface="Cambria"/>
              <a:buNone/>
            </a:pPr>
            <a:r>
              <a:rPr b="1" i="0" lang="en" sz="900" u="none" cap="none" strike="noStrike">
                <a:solidFill>
                  <a:srgbClr val="1B1E1D"/>
                </a:solidFill>
                <a:latin typeface="Cambria"/>
                <a:ea typeface="Cambria"/>
                <a:cs typeface="Cambria"/>
                <a:sym typeface="Cambria"/>
              </a:rPr>
              <a:t>Enumeration / SecOnion</a:t>
            </a:r>
            <a:endParaRPr b="0" i="0" sz="900" u="none" cap="none" strike="noStrike">
              <a:solidFill>
                <a:schemeClr val="dk1"/>
              </a:solidFill>
              <a:latin typeface="Calibri"/>
              <a:ea typeface="Calibri"/>
              <a:cs typeface="Calibri"/>
              <a:sym typeface="Calibri"/>
            </a:endParaRPr>
          </a:p>
        </p:txBody>
      </p:sp>
      <p:sp>
        <p:nvSpPr>
          <p:cNvPr id="243" name="Google Shape;243;p20"/>
          <p:cNvSpPr/>
          <p:nvPr/>
        </p:nvSpPr>
        <p:spPr>
          <a:xfrm>
            <a:off x="5349240" y="4299966"/>
            <a:ext cx="298323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SIEM monitoring, log callouts</a:t>
            </a:r>
            <a:endParaRPr b="0" i="0" sz="800" u="none" cap="none" strike="noStrike">
              <a:solidFill>
                <a:schemeClr val="dk1"/>
              </a:solidFill>
              <a:latin typeface="Calibri"/>
              <a:ea typeface="Calibri"/>
              <a:cs typeface="Calibri"/>
              <a:sym typeface="Calibri"/>
            </a:endParaRPr>
          </a:p>
        </p:txBody>
      </p:sp>
      <p:sp>
        <p:nvSpPr>
          <p:cNvPr id="244" name="Google Shape;244;p20"/>
          <p:cNvSpPr/>
          <p:nvPr/>
        </p:nvSpPr>
        <p:spPr>
          <a:xfrm>
            <a:off x="480060" y="4896612"/>
            <a:ext cx="5486400" cy="2057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A39A8C"/>
              </a:buClr>
              <a:buSzPts val="800"/>
              <a:buFont typeface="Calibri"/>
              <a:buNone/>
            </a:pPr>
            <a:r>
              <a:rPr b="0" i="0" lang="en" sz="800" u="none" cap="none" strike="noStrike">
                <a:solidFill>
                  <a:srgbClr val="A39A8C"/>
                </a:solidFill>
                <a:latin typeface="Calibri"/>
                <a:ea typeface="Calibri"/>
                <a:cs typeface="Calibri"/>
                <a:sym typeface="Calibri"/>
              </a:rPr>
              <a:t>Team roles</a:t>
            </a:r>
            <a:endParaRPr b="0" i="0" sz="800" u="none" cap="none" strike="noStrike">
              <a:solidFill>
                <a:schemeClr val="dk1"/>
              </a:solidFill>
              <a:latin typeface="Calibri"/>
              <a:ea typeface="Calibri"/>
              <a:cs typeface="Calibri"/>
              <a:sym typeface="Calibri"/>
            </a:endParaRPr>
          </a:p>
        </p:txBody>
      </p:sp>
      <p:sp>
        <p:nvSpPr>
          <p:cNvPr id="245" name="Google Shape;245;p20"/>
          <p:cNvSpPr/>
          <p:nvPr/>
        </p:nvSpPr>
        <p:spPr>
          <a:xfrm>
            <a:off x="6261354" y="4896612"/>
            <a:ext cx="2400300" cy="20574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A39A8C"/>
              </a:buClr>
              <a:buSzPts val="800"/>
              <a:buFont typeface="Calibri"/>
              <a:buNone/>
            </a:pPr>
            <a:r>
              <a:rPr b="0" i="0" lang="en" sz="800" u="none" cap="none" strike="noStrike">
                <a:solidFill>
                  <a:srgbClr val="A39A8C"/>
                </a:solidFill>
                <a:latin typeface="Calibri"/>
                <a:ea typeface="Calibri"/>
                <a:cs typeface="Calibri"/>
                <a:sym typeface="Calibri"/>
              </a:rPr>
              <a:t>CofC Cybersecurity Club</a:t>
            </a:r>
            <a:endParaRPr b="0" i="0" sz="800" u="none" cap="none" strike="noStrike">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50" name="Shape 250"/>
        <p:cNvGrpSpPr/>
        <p:nvPr/>
      </p:nvGrpSpPr>
      <p:grpSpPr>
        <a:xfrm>
          <a:off x="0" y="0"/>
          <a:ext cx="0" cy="0"/>
          <a:chOff x="0" y="0"/>
          <a:chExt cx="0" cy="0"/>
        </a:xfrm>
      </p:grpSpPr>
      <p:sp>
        <p:nvSpPr>
          <p:cNvPr id="251" name="Google Shape;251;p21"/>
          <p:cNvSpPr/>
          <p:nvPr/>
        </p:nvSpPr>
        <p:spPr>
          <a:xfrm>
            <a:off x="480060" y="288036"/>
            <a:ext cx="685800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7268"/>
              </a:buClr>
              <a:buSzPts val="1000"/>
              <a:buFont typeface="Calibri"/>
              <a:buNone/>
            </a:pPr>
            <a:r>
              <a:rPr b="1" lang="en" sz="1000">
                <a:solidFill>
                  <a:srgbClr val="1C7268"/>
                </a:solidFill>
                <a:latin typeface="Calibri"/>
                <a:ea typeface="Calibri"/>
                <a:cs typeface="Calibri"/>
                <a:sym typeface="Calibri"/>
              </a:rPr>
              <a:t>TYPICAL SCHEDULE</a:t>
            </a:r>
            <a:endParaRPr b="0" i="0" sz="1000" u="none" cap="none" strike="noStrike">
              <a:solidFill>
                <a:schemeClr val="dk1"/>
              </a:solidFill>
              <a:latin typeface="Calibri"/>
              <a:ea typeface="Calibri"/>
              <a:cs typeface="Calibri"/>
              <a:sym typeface="Calibri"/>
            </a:endParaRPr>
          </a:p>
        </p:txBody>
      </p:sp>
      <p:sp>
        <p:nvSpPr>
          <p:cNvPr id="252" name="Google Shape;252;p21"/>
          <p:cNvSpPr/>
          <p:nvPr/>
        </p:nvSpPr>
        <p:spPr>
          <a:xfrm>
            <a:off x="480060" y="493776"/>
            <a:ext cx="8161020" cy="6172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2400"/>
              <a:buFont typeface="Cambria"/>
              <a:buNone/>
            </a:pPr>
            <a:r>
              <a:rPr b="1" i="0" lang="en" sz="2400" u="none" cap="none" strike="noStrike">
                <a:solidFill>
                  <a:srgbClr val="1B1E1D"/>
                </a:solidFill>
                <a:latin typeface="Cambria"/>
                <a:ea typeface="Cambria"/>
                <a:cs typeface="Cambria"/>
                <a:sym typeface="Cambria"/>
              </a:rPr>
              <a:t>PCDC: Collegiate Day, hour by hour</a:t>
            </a:r>
            <a:endParaRPr b="0" i="0" sz="2400" u="none" cap="none" strike="noStrike">
              <a:solidFill>
                <a:schemeClr val="dk1"/>
              </a:solidFill>
              <a:latin typeface="Calibri"/>
              <a:ea typeface="Calibri"/>
              <a:cs typeface="Calibri"/>
              <a:sym typeface="Calibri"/>
            </a:endParaRPr>
          </a:p>
        </p:txBody>
      </p:sp>
      <p:sp>
        <p:nvSpPr>
          <p:cNvPr id="253" name="Google Shape;253;p21"/>
          <p:cNvSpPr/>
          <p:nvPr/>
        </p:nvSpPr>
        <p:spPr>
          <a:xfrm>
            <a:off x="1268730" y="1440180"/>
            <a:ext cx="13716" cy="3456432"/>
          </a:xfrm>
          <a:prstGeom prst="rect">
            <a:avLst/>
          </a:prstGeom>
          <a:solidFill>
            <a:srgbClr val="E6E1D6"/>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54" name="Google Shape;254;p21"/>
          <p:cNvSpPr/>
          <p:nvPr/>
        </p:nvSpPr>
        <p:spPr>
          <a:xfrm>
            <a:off x="1200150" y="1440180"/>
            <a:ext cx="150876" cy="150876"/>
          </a:xfrm>
          <a:prstGeom prst="ellipse">
            <a:avLst/>
          </a:prstGeom>
          <a:solidFill>
            <a:srgbClr val="66000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55" name="Google Shape;255;p21"/>
          <p:cNvSpPr/>
          <p:nvPr/>
        </p:nvSpPr>
        <p:spPr>
          <a:xfrm>
            <a:off x="480060" y="1337310"/>
            <a:ext cx="651510" cy="384048"/>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1C7268"/>
              </a:buClr>
              <a:buSzPts val="800"/>
              <a:buFont typeface="Calibri"/>
              <a:buNone/>
            </a:pPr>
            <a:r>
              <a:rPr b="1" i="0" lang="en" sz="800" u="none" cap="none" strike="noStrike">
                <a:solidFill>
                  <a:srgbClr val="1C7268"/>
                </a:solidFill>
                <a:latin typeface="Calibri"/>
                <a:ea typeface="Calibri"/>
                <a:cs typeface="Calibri"/>
                <a:sym typeface="Calibri"/>
              </a:rPr>
              <a:t>7:45 AM</a:t>
            </a:r>
            <a:endParaRPr b="0" i="0" sz="800" u="none" cap="none" strike="noStrike">
              <a:solidFill>
                <a:schemeClr val="dk1"/>
              </a:solidFill>
              <a:latin typeface="Calibri"/>
              <a:ea typeface="Calibri"/>
              <a:cs typeface="Calibri"/>
              <a:sym typeface="Calibri"/>
            </a:endParaRPr>
          </a:p>
        </p:txBody>
      </p:sp>
      <p:sp>
        <p:nvSpPr>
          <p:cNvPr id="256" name="Google Shape;256;p21"/>
          <p:cNvSpPr/>
          <p:nvPr/>
        </p:nvSpPr>
        <p:spPr>
          <a:xfrm>
            <a:off x="1508760" y="1337310"/>
            <a:ext cx="6720840" cy="38404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900"/>
              <a:buFont typeface="Calibri"/>
              <a:buNone/>
            </a:pPr>
            <a:r>
              <a:rPr b="0" i="0" lang="en" sz="900" u="none" cap="none" strike="noStrike">
                <a:solidFill>
                  <a:srgbClr val="1B1E1D"/>
                </a:solidFill>
                <a:latin typeface="Calibri"/>
                <a:ea typeface="Calibri"/>
                <a:cs typeface="Calibri"/>
                <a:sym typeface="Calibri"/>
              </a:rPr>
              <a:t>Registration</a:t>
            </a:r>
            <a:endParaRPr b="0" i="0" sz="900" u="none" cap="none" strike="noStrike">
              <a:solidFill>
                <a:schemeClr val="dk1"/>
              </a:solidFill>
              <a:latin typeface="Calibri"/>
              <a:ea typeface="Calibri"/>
              <a:cs typeface="Calibri"/>
              <a:sym typeface="Calibri"/>
            </a:endParaRPr>
          </a:p>
        </p:txBody>
      </p:sp>
      <p:sp>
        <p:nvSpPr>
          <p:cNvPr id="257" name="Google Shape;257;p21"/>
          <p:cNvSpPr/>
          <p:nvPr/>
        </p:nvSpPr>
        <p:spPr>
          <a:xfrm>
            <a:off x="1200150" y="1824228"/>
            <a:ext cx="150876" cy="150876"/>
          </a:xfrm>
          <a:prstGeom prst="ellipse">
            <a:avLst/>
          </a:prstGeom>
          <a:solidFill>
            <a:srgbClr val="66000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58" name="Google Shape;258;p21"/>
          <p:cNvSpPr/>
          <p:nvPr/>
        </p:nvSpPr>
        <p:spPr>
          <a:xfrm>
            <a:off x="480060" y="1721358"/>
            <a:ext cx="651510" cy="384048"/>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1C7268"/>
              </a:buClr>
              <a:buSzPts val="800"/>
              <a:buFont typeface="Calibri"/>
              <a:buNone/>
            </a:pPr>
            <a:r>
              <a:rPr b="1" i="0" lang="en" sz="800" u="none" cap="none" strike="noStrike">
                <a:solidFill>
                  <a:srgbClr val="1C7268"/>
                </a:solidFill>
                <a:latin typeface="Calibri"/>
                <a:ea typeface="Calibri"/>
                <a:cs typeface="Calibri"/>
                <a:sym typeface="Calibri"/>
              </a:rPr>
              <a:t>8:15 AM</a:t>
            </a:r>
            <a:endParaRPr b="0" i="0" sz="800" u="none" cap="none" strike="noStrike">
              <a:solidFill>
                <a:schemeClr val="dk1"/>
              </a:solidFill>
              <a:latin typeface="Calibri"/>
              <a:ea typeface="Calibri"/>
              <a:cs typeface="Calibri"/>
              <a:sym typeface="Calibri"/>
            </a:endParaRPr>
          </a:p>
        </p:txBody>
      </p:sp>
      <p:sp>
        <p:nvSpPr>
          <p:cNvPr id="259" name="Google Shape;259;p21"/>
          <p:cNvSpPr/>
          <p:nvPr/>
        </p:nvSpPr>
        <p:spPr>
          <a:xfrm>
            <a:off x="1508760" y="1721358"/>
            <a:ext cx="6720840" cy="38404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900"/>
              <a:buFont typeface="Calibri"/>
              <a:buNone/>
            </a:pPr>
            <a:r>
              <a:rPr b="0" i="0" lang="en" sz="900" u="none" cap="none" strike="noStrike">
                <a:solidFill>
                  <a:srgbClr val="1B1E1D"/>
                </a:solidFill>
                <a:latin typeface="Calibri"/>
                <a:ea typeface="Calibri"/>
                <a:cs typeface="Calibri"/>
                <a:sym typeface="Calibri"/>
              </a:rPr>
              <a:t>Blue Team briefing &amp; opening ceremony</a:t>
            </a:r>
            <a:endParaRPr b="0" i="0" sz="900" u="none" cap="none" strike="noStrike">
              <a:solidFill>
                <a:schemeClr val="dk1"/>
              </a:solidFill>
              <a:latin typeface="Calibri"/>
              <a:ea typeface="Calibri"/>
              <a:cs typeface="Calibri"/>
              <a:sym typeface="Calibri"/>
            </a:endParaRPr>
          </a:p>
        </p:txBody>
      </p:sp>
      <p:sp>
        <p:nvSpPr>
          <p:cNvPr id="260" name="Google Shape;260;p21"/>
          <p:cNvSpPr/>
          <p:nvPr/>
        </p:nvSpPr>
        <p:spPr>
          <a:xfrm>
            <a:off x="1200150" y="2208276"/>
            <a:ext cx="150876" cy="150876"/>
          </a:xfrm>
          <a:prstGeom prst="ellipse">
            <a:avLst/>
          </a:prstGeom>
          <a:solidFill>
            <a:srgbClr val="66000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61" name="Google Shape;261;p21"/>
          <p:cNvSpPr/>
          <p:nvPr/>
        </p:nvSpPr>
        <p:spPr>
          <a:xfrm>
            <a:off x="480060" y="2105406"/>
            <a:ext cx="651510" cy="384048"/>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1C7268"/>
              </a:buClr>
              <a:buSzPts val="800"/>
              <a:buFont typeface="Calibri"/>
              <a:buNone/>
            </a:pPr>
            <a:r>
              <a:rPr b="1" i="0" lang="en" sz="800" u="none" cap="none" strike="noStrike">
                <a:solidFill>
                  <a:srgbClr val="1C7268"/>
                </a:solidFill>
                <a:latin typeface="Calibri"/>
                <a:ea typeface="Calibri"/>
                <a:cs typeface="Calibri"/>
                <a:sym typeface="Calibri"/>
              </a:rPr>
              <a:t>8:30 AM</a:t>
            </a:r>
            <a:endParaRPr b="0" i="0" sz="800" u="none" cap="none" strike="noStrike">
              <a:solidFill>
                <a:schemeClr val="dk1"/>
              </a:solidFill>
              <a:latin typeface="Calibri"/>
              <a:ea typeface="Calibri"/>
              <a:cs typeface="Calibri"/>
              <a:sym typeface="Calibri"/>
            </a:endParaRPr>
          </a:p>
        </p:txBody>
      </p:sp>
      <p:sp>
        <p:nvSpPr>
          <p:cNvPr id="262" name="Google Shape;262;p21"/>
          <p:cNvSpPr/>
          <p:nvPr/>
        </p:nvSpPr>
        <p:spPr>
          <a:xfrm>
            <a:off x="1508760" y="2105406"/>
            <a:ext cx="6720840" cy="38404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900"/>
              <a:buFont typeface="Calibri"/>
              <a:buNone/>
            </a:pPr>
            <a:r>
              <a:rPr b="0" i="0" lang="en" sz="900" u="none" cap="none" strike="noStrike">
                <a:solidFill>
                  <a:srgbClr val="1B1E1D"/>
                </a:solidFill>
                <a:latin typeface="Calibri"/>
                <a:ea typeface="Calibri"/>
                <a:cs typeface="Calibri"/>
                <a:sym typeface="Calibri"/>
              </a:rPr>
              <a:t>Competition begins: initial injects, secure the network</a:t>
            </a:r>
            <a:endParaRPr b="0" i="0" sz="900" u="none" cap="none" strike="noStrike">
              <a:solidFill>
                <a:schemeClr val="dk1"/>
              </a:solidFill>
              <a:latin typeface="Calibri"/>
              <a:ea typeface="Calibri"/>
              <a:cs typeface="Calibri"/>
              <a:sym typeface="Calibri"/>
            </a:endParaRPr>
          </a:p>
        </p:txBody>
      </p:sp>
      <p:sp>
        <p:nvSpPr>
          <p:cNvPr id="263" name="Google Shape;263;p21"/>
          <p:cNvSpPr/>
          <p:nvPr/>
        </p:nvSpPr>
        <p:spPr>
          <a:xfrm>
            <a:off x="1200150" y="2592324"/>
            <a:ext cx="150876" cy="150876"/>
          </a:xfrm>
          <a:prstGeom prst="ellipse">
            <a:avLst/>
          </a:prstGeom>
          <a:solidFill>
            <a:srgbClr val="66000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64" name="Google Shape;264;p21"/>
          <p:cNvSpPr/>
          <p:nvPr/>
        </p:nvSpPr>
        <p:spPr>
          <a:xfrm>
            <a:off x="480060" y="2489454"/>
            <a:ext cx="651510" cy="384048"/>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1C7268"/>
              </a:buClr>
              <a:buSzPts val="800"/>
              <a:buFont typeface="Calibri"/>
              <a:buNone/>
            </a:pPr>
            <a:r>
              <a:rPr b="1" i="0" lang="en" sz="800" u="none" cap="none" strike="noStrike">
                <a:solidFill>
                  <a:srgbClr val="1C7268"/>
                </a:solidFill>
                <a:latin typeface="Calibri"/>
                <a:ea typeface="Calibri"/>
                <a:cs typeface="Calibri"/>
                <a:sym typeface="Calibri"/>
              </a:rPr>
              <a:t>9:15 AM</a:t>
            </a:r>
            <a:endParaRPr b="0" i="0" sz="800" u="none" cap="none" strike="noStrike">
              <a:solidFill>
                <a:schemeClr val="dk1"/>
              </a:solidFill>
              <a:latin typeface="Calibri"/>
              <a:ea typeface="Calibri"/>
              <a:cs typeface="Calibri"/>
              <a:sym typeface="Calibri"/>
            </a:endParaRPr>
          </a:p>
        </p:txBody>
      </p:sp>
      <p:sp>
        <p:nvSpPr>
          <p:cNvPr id="265" name="Google Shape;265;p21"/>
          <p:cNvSpPr/>
          <p:nvPr/>
        </p:nvSpPr>
        <p:spPr>
          <a:xfrm>
            <a:off x="1508760" y="2489454"/>
            <a:ext cx="6720840" cy="38404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900"/>
              <a:buFont typeface="Calibri"/>
              <a:buNone/>
            </a:pPr>
            <a:r>
              <a:rPr b="0" i="0" lang="en" sz="900" u="none" cap="none" strike="noStrike">
                <a:solidFill>
                  <a:srgbClr val="1B1E1D"/>
                </a:solidFill>
                <a:latin typeface="Calibri"/>
                <a:ea typeface="Calibri"/>
                <a:cs typeface="Calibri"/>
                <a:sym typeface="Calibri"/>
              </a:rPr>
              <a:t>Red Team begins attacking (45 min after start)</a:t>
            </a:r>
            <a:endParaRPr b="0" i="0" sz="900" u="none" cap="none" strike="noStrike">
              <a:solidFill>
                <a:schemeClr val="dk1"/>
              </a:solidFill>
              <a:latin typeface="Calibri"/>
              <a:ea typeface="Calibri"/>
              <a:cs typeface="Calibri"/>
              <a:sym typeface="Calibri"/>
            </a:endParaRPr>
          </a:p>
        </p:txBody>
      </p:sp>
      <p:sp>
        <p:nvSpPr>
          <p:cNvPr id="266" name="Google Shape;266;p21"/>
          <p:cNvSpPr/>
          <p:nvPr/>
        </p:nvSpPr>
        <p:spPr>
          <a:xfrm>
            <a:off x="1200150" y="2976372"/>
            <a:ext cx="150876" cy="150876"/>
          </a:xfrm>
          <a:prstGeom prst="ellipse">
            <a:avLst/>
          </a:prstGeom>
          <a:solidFill>
            <a:srgbClr val="66000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67" name="Google Shape;267;p21"/>
          <p:cNvSpPr/>
          <p:nvPr/>
        </p:nvSpPr>
        <p:spPr>
          <a:xfrm>
            <a:off x="480060" y="2873502"/>
            <a:ext cx="651510" cy="384048"/>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1C7268"/>
              </a:buClr>
              <a:buSzPts val="800"/>
              <a:buFont typeface="Calibri"/>
              <a:buNone/>
            </a:pPr>
            <a:r>
              <a:rPr b="1" i="0" lang="en" sz="800" u="none" cap="none" strike="noStrike">
                <a:solidFill>
                  <a:srgbClr val="1C7268"/>
                </a:solidFill>
                <a:latin typeface="Calibri"/>
                <a:ea typeface="Calibri"/>
                <a:cs typeface="Calibri"/>
                <a:sym typeface="Calibri"/>
              </a:rPr>
              <a:t>9:15 AM - 4:00 PM</a:t>
            </a:r>
            <a:endParaRPr b="0" i="0" sz="800" u="none" cap="none" strike="noStrike">
              <a:solidFill>
                <a:schemeClr val="dk1"/>
              </a:solidFill>
              <a:latin typeface="Calibri"/>
              <a:ea typeface="Calibri"/>
              <a:cs typeface="Calibri"/>
              <a:sym typeface="Calibri"/>
            </a:endParaRPr>
          </a:p>
        </p:txBody>
      </p:sp>
      <p:sp>
        <p:nvSpPr>
          <p:cNvPr id="268" name="Google Shape;268;p21"/>
          <p:cNvSpPr/>
          <p:nvPr/>
        </p:nvSpPr>
        <p:spPr>
          <a:xfrm>
            <a:off x="1508760" y="2873502"/>
            <a:ext cx="6720840" cy="38404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900"/>
              <a:buFont typeface="Calibri"/>
              <a:buNone/>
            </a:pPr>
            <a:r>
              <a:rPr b="0" i="0" lang="en" sz="900" u="none" cap="none" strike="noStrike">
                <a:solidFill>
                  <a:srgbClr val="1B1E1D"/>
                </a:solidFill>
                <a:latin typeface="Calibri"/>
                <a:ea typeface="Calibri"/>
                <a:cs typeface="Calibri"/>
                <a:sym typeface="Calibri"/>
              </a:rPr>
              <a:t>Operate the network under active attack</a:t>
            </a:r>
            <a:endParaRPr b="0" i="0" sz="900" u="none" cap="none" strike="noStrike">
              <a:solidFill>
                <a:schemeClr val="dk1"/>
              </a:solidFill>
              <a:latin typeface="Calibri"/>
              <a:ea typeface="Calibri"/>
              <a:cs typeface="Calibri"/>
              <a:sym typeface="Calibri"/>
            </a:endParaRPr>
          </a:p>
        </p:txBody>
      </p:sp>
      <p:sp>
        <p:nvSpPr>
          <p:cNvPr id="269" name="Google Shape;269;p21"/>
          <p:cNvSpPr/>
          <p:nvPr/>
        </p:nvSpPr>
        <p:spPr>
          <a:xfrm>
            <a:off x="1200150" y="3360420"/>
            <a:ext cx="150876" cy="150876"/>
          </a:xfrm>
          <a:prstGeom prst="ellipse">
            <a:avLst/>
          </a:prstGeom>
          <a:solidFill>
            <a:srgbClr val="66000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70" name="Google Shape;270;p21"/>
          <p:cNvSpPr/>
          <p:nvPr/>
        </p:nvSpPr>
        <p:spPr>
          <a:xfrm>
            <a:off x="480060" y="3257550"/>
            <a:ext cx="651510" cy="384048"/>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1C7268"/>
              </a:buClr>
              <a:buSzPts val="800"/>
              <a:buFont typeface="Calibri"/>
              <a:buNone/>
            </a:pPr>
            <a:r>
              <a:rPr b="1" i="0" lang="en" sz="800" u="none" cap="none" strike="noStrike">
                <a:solidFill>
                  <a:srgbClr val="1C7268"/>
                </a:solidFill>
                <a:latin typeface="Calibri"/>
                <a:ea typeface="Calibri"/>
                <a:cs typeface="Calibri"/>
                <a:sym typeface="Calibri"/>
              </a:rPr>
              <a:t>4:00 PM</a:t>
            </a:r>
            <a:endParaRPr b="0" i="0" sz="800" u="none" cap="none" strike="noStrike">
              <a:solidFill>
                <a:schemeClr val="dk1"/>
              </a:solidFill>
              <a:latin typeface="Calibri"/>
              <a:ea typeface="Calibri"/>
              <a:cs typeface="Calibri"/>
              <a:sym typeface="Calibri"/>
            </a:endParaRPr>
          </a:p>
        </p:txBody>
      </p:sp>
      <p:sp>
        <p:nvSpPr>
          <p:cNvPr id="271" name="Google Shape;271;p21"/>
          <p:cNvSpPr/>
          <p:nvPr/>
        </p:nvSpPr>
        <p:spPr>
          <a:xfrm>
            <a:off x="1508760" y="3257550"/>
            <a:ext cx="6720840" cy="38404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900"/>
              <a:buFont typeface="Calibri"/>
              <a:buNone/>
            </a:pPr>
            <a:r>
              <a:rPr b="0" i="0" lang="en" sz="900" u="none" cap="none" strike="noStrike">
                <a:solidFill>
                  <a:srgbClr val="1B1E1D"/>
                </a:solidFill>
                <a:latin typeface="Calibri"/>
                <a:ea typeface="Calibri"/>
                <a:cs typeface="Calibri"/>
                <a:sym typeface="Calibri"/>
              </a:rPr>
              <a:t>Red Team visits Blue Teams</a:t>
            </a:r>
            <a:endParaRPr b="0" i="0" sz="900" u="none" cap="none" strike="noStrike">
              <a:solidFill>
                <a:schemeClr val="dk1"/>
              </a:solidFill>
              <a:latin typeface="Calibri"/>
              <a:ea typeface="Calibri"/>
              <a:cs typeface="Calibri"/>
              <a:sym typeface="Calibri"/>
            </a:endParaRPr>
          </a:p>
        </p:txBody>
      </p:sp>
      <p:sp>
        <p:nvSpPr>
          <p:cNvPr id="272" name="Google Shape;272;p21"/>
          <p:cNvSpPr/>
          <p:nvPr/>
        </p:nvSpPr>
        <p:spPr>
          <a:xfrm>
            <a:off x="1200150" y="3744468"/>
            <a:ext cx="150876" cy="150876"/>
          </a:xfrm>
          <a:prstGeom prst="ellipse">
            <a:avLst/>
          </a:prstGeom>
          <a:solidFill>
            <a:srgbClr val="66000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73" name="Google Shape;273;p21"/>
          <p:cNvSpPr/>
          <p:nvPr/>
        </p:nvSpPr>
        <p:spPr>
          <a:xfrm>
            <a:off x="480060" y="3641598"/>
            <a:ext cx="651510" cy="384048"/>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1C7268"/>
              </a:buClr>
              <a:buSzPts val="800"/>
              <a:buFont typeface="Calibri"/>
              <a:buNone/>
            </a:pPr>
            <a:r>
              <a:rPr b="1" i="0" lang="en" sz="800" u="none" cap="none" strike="noStrike">
                <a:solidFill>
                  <a:srgbClr val="1C7268"/>
                </a:solidFill>
                <a:latin typeface="Calibri"/>
                <a:ea typeface="Calibri"/>
                <a:cs typeface="Calibri"/>
                <a:sym typeface="Calibri"/>
              </a:rPr>
              <a:t>4:20 PM</a:t>
            </a:r>
            <a:endParaRPr b="0" i="0" sz="800" u="none" cap="none" strike="noStrike">
              <a:solidFill>
                <a:schemeClr val="dk1"/>
              </a:solidFill>
              <a:latin typeface="Calibri"/>
              <a:ea typeface="Calibri"/>
              <a:cs typeface="Calibri"/>
              <a:sym typeface="Calibri"/>
            </a:endParaRPr>
          </a:p>
        </p:txBody>
      </p:sp>
      <p:sp>
        <p:nvSpPr>
          <p:cNvPr id="274" name="Google Shape;274;p21"/>
          <p:cNvSpPr/>
          <p:nvPr/>
        </p:nvSpPr>
        <p:spPr>
          <a:xfrm>
            <a:off x="1508760" y="3641598"/>
            <a:ext cx="6720840" cy="38404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900"/>
              <a:buFont typeface="Calibri"/>
              <a:buNone/>
            </a:pPr>
            <a:r>
              <a:rPr b="0" i="0" lang="en" sz="900" u="none" cap="none" strike="noStrike">
                <a:solidFill>
                  <a:srgbClr val="1B1E1D"/>
                </a:solidFill>
                <a:latin typeface="Calibri"/>
                <a:ea typeface="Calibri"/>
                <a:cs typeface="Calibri"/>
                <a:sym typeface="Calibri"/>
              </a:rPr>
              <a:t>Blue Team presentations to judges</a:t>
            </a:r>
            <a:endParaRPr b="0" i="0" sz="900" u="none" cap="none" strike="noStrike">
              <a:solidFill>
                <a:schemeClr val="dk1"/>
              </a:solidFill>
              <a:latin typeface="Calibri"/>
              <a:ea typeface="Calibri"/>
              <a:cs typeface="Calibri"/>
              <a:sym typeface="Calibri"/>
            </a:endParaRPr>
          </a:p>
        </p:txBody>
      </p:sp>
      <p:sp>
        <p:nvSpPr>
          <p:cNvPr id="275" name="Google Shape;275;p21"/>
          <p:cNvSpPr/>
          <p:nvPr/>
        </p:nvSpPr>
        <p:spPr>
          <a:xfrm>
            <a:off x="1200150" y="4128516"/>
            <a:ext cx="150876" cy="150876"/>
          </a:xfrm>
          <a:prstGeom prst="ellipse">
            <a:avLst/>
          </a:prstGeom>
          <a:solidFill>
            <a:srgbClr val="66000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76" name="Google Shape;276;p21"/>
          <p:cNvSpPr/>
          <p:nvPr/>
        </p:nvSpPr>
        <p:spPr>
          <a:xfrm>
            <a:off x="480060" y="4025646"/>
            <a:ext cx="651510" cy="384048"/>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1C7268"/>
              </a:buClr>
              <a:buSzPts val="800"/>
              <a:buFont typeface="Calibri"/>
              <a:buNone/>
            </a:pPr>
            <a:r>
              <a:rPr b="1" i="0" lang="en" sz="800" u="none" cap="none" strike="noStrike">
                <a:solidFill>
                  <a:srgbClr val="1C7268"/>
                </a:solidFill>
                <a:latin typeface="Calibri"/>
                <a:ea typeface="Calibri"/>
                <a:cs typeface="Calibri"/>
                <a:sym typeface="Calibri"/>
              </a:rPr>
              <a:t>5:05 PM</a:t>
            </a:r>
            <a:endParaRPr b="0" i="0" sz="800" u="none" cap="none" strike="noStrike">
              <a:solidFill>
                <a:schemeClr val="dk1"/>
              </a:solidFill>
              <a:latin typeface="Calibri"/>
              <a:ea typeface="Calibri"/>
              <a:cs typeface="Calibri"/>
              <a:sym typeface="Calibri"/>
            </a:endParaRPr>
          </a:p>
        </p:txBody>
      </p:sp>
      <p:sp>
        <p:nvSpPr>
          <p:cNvPr id="277" name="Google Shape;277;p21"/>
          <p:cNvSpPr/>
          <p:nvPr/>
        </p:nvSpPr>
        <p:spPr>
          <a:xfrm>
            <a:off x="1508760" y="4025646"/>
            <a:ext cx="6720840" cy="38404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900"/>
              <a:buFont typeface="Calibri"/>
              <a:buNone/>
            </a:pPr>
            <a:r>
              <a:rPr b="0" i="0" lang="en" sz="900" u="none" cap="none" strike="noStrike">
                <a:solidFill>
                  <a:srgbClr val="1B1E1D"/>
                </a:solidFill>
                <a:latin typeface="Calibri"/>
                <a:ea typeface="Calibri"/>
                <a:cs typeface="Calibri"/>
                <a:sym typeface="Calibri"/>
              </a:rPr>
              <a:t>Red / Gold debrief: point of view, common mistakes</a:t>
            </a:r>
            <a:endParaRPr b="0" i="0" sz="900" u="none" cap="none" strike="noStrike">
              <a:solidFill>
                <a:schemeClr val="dk1"/>
              </a:solidFill>
              <a:latin typeface="Calibri"/>
              <a:ea typeface="Calibri"/>
              <a:cs typeface="Calibri"/>
              <a:sym typeface="Calibri"/>
            </a:endParaRPr>
          </a:p>
        </p:txBody>
      </p:sp>
      <p:sp>
        <p:nvSpPr>
          <p:cNvPr id="278" name="Google Shape;278;p21"/>
          <p:cNvSpPr/>
          <p:nvPr/>
        </p:nvSpPr>
        <p:spPr>
          <a:xfrm>
            <a:off x="1200150" y="4512564"/>
            <a:ext cx="150876" cy="150876"/>
          </a:xfrm>
          <a:prstGeom prst="ellipse">
            <a:avLst/>
          </a:prstGeom>
          <a:solidFill>
            <a:srgbClr val="66000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79" name="Google Shape;279;p21"/>
          <p:cNvSpPr/>
          <p:nvPr/>
        </p:nvSpPr>
        <p:spPr>
          <a:xfrm>
            <a:off x="480060" y="4409694"/>
            <a:ext cx="651510" cy="384048"/>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1C7268"/>
              </a:buClr>
              <a:buSzPts val="800"/>
              <a:buFont typeface="Calibri"/>
              <a:buNone/>
            </a:pPr>
            <a:r>
              <a:rPr b="1" i="0" lang="en" sz="800" u="none" cap="none" strike="noStrike">
                <a:solidFill>
                  <a:srgbClr val="1C7268"/>
                </a:solidFill>
                <a:latin typeface="Calibri"/>
                <a:ea typeface="Calibri"/>
                <a:cs typeface="Calibri"/>
                <a:sym typeface="Calibri"/>
              </a:rPr>
              <a:t>5:30 PM</a:t>
            </a:r>
            <a:endParaRPr b="0" i="0" sz="800" u="none" cap="none" strike="noStrike">
              <a:solidFill>
                <a:schemeClr val="dk1"/>
              </a:solidFill>
              <a:latin typeface="Calibri"/>
              <a:ea typeface="Calibri"/>
              <a:cs typeface="Calibri"/>
              <a:sym typeface="Calibri"/>
            </a:endParaRPr>
          </a:p>
        </p:txBody>
      </p:sp>
      <p:sp>
        <p:nvSpPr>
          <p:cNvPr id="280" name="Google Shape;280;p21"/>
          <p:cNvSpPr/>
          <p:nvPr/>
        </p:nvSpPr>
        <p:spPr>
          <a:xfrm>
            <a:off x="1508760" y="4409694"/>
            <a:ext cx="6720840" cy="38404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900"/>
              <a:buFont typeface="Calibri"/>
              <a:buNone/>
            </a:pPr>
            <a:r>
              <a:rPr b="0" i="0" lang="en" sz="900" u="none" cap="none" strike="noStrike">
                <a:solidFill>
                  <a:srgbClr val="1B1E1D"/>
                </a:solidFill>
                <a:latin typeface="Calibri"/>
                <a:ea typeface="Calibri"/>
                <a:cs typeface="Calibri"/>
                <a:sym typeface="Calibri"/>
              </a:rPr>
              <a:t>Awards &amp; closing ceremony</a:t>
            </a:r>
            <a:endParaRPr b="0" i="0" sz="900" u="none" cap="none" strike="noStrike">
              <a:solidFill>
                <a:schemeClr val="dk1"/>
              </a:solidFill>
              <a:latin typeface="Calibri"/>
              <a:ea typeface="Calibri"/>
              <a:cs typeface="Calibri"/>
              <a:sym typeface="Calibri"/>
            </a:endParaRPr>
          </a:p>
        </p:txBody>
      </p:sp>
      <p:sp>
        <p:nvSpPr>
          <p:cNvPr id="281" name="Google Shape;281;p21"/>
          <p:cNvSpPr/>
          <p:nvPr/>
        </p:nvSpPr>
        <p:spPr>
          <a:xfrm>
            <a:off x="480060" y="4896612"/>
            <a:ext cx="5486400" cy="2057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A39A8C"/>
              </a:buClr>
              <a:buSzPts val="800"/>
              <a:buFont typeface="Calibri"/>
              <a:buNone/>
            </a:pPr>
            <a:r>
              <a:rPr b="0" i="0" lang="en" sz="800" u="none" cap="none" strike="noStrike">
                <a:solidFill>
                  <a:srgbClr val="A39A8C"/>
                </a:solidFill>
                <a:latin typeface="Calibri"/>
                <a:ea typeface="Calibri"/>
                <a:cs typeface="Calibri"/>
                <a:sym typeface="Calibri"/>
              </a:rPr>
              <a:t>PCDC schedule</a:t>
            </a:r>
            <a:endParaRPr b="0" i="0" sz="800" u="none" cap="none" strike="noStrike">
              <a:solidFill>
                <a:schemeClr val="dk1"/>
              </a:solidFill>
              <a:latin typeface="Calibri"/>
              <a:ea typeface="Calibri"/>
              <a:cs typeface="Calibri"/>
              <a:sym typeface="Calibri"/>
            </a:endParaRPr>
          </a:p>
        </p:txBody>
      </p:sp>
      <p:sp>
        <p:nvSpPr>
          <p:cNvPr id="282" name="Google Shape;282;p21"/>
          <p:cNvSpPr/>
          <p:nvPr/>
        </p:nvSpPr>
        <p:spPr>
          <a:xfrm>
            <a:off x="6261354" y="4896612"/>
            <a:ext cx="2400300" cy="20574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A39A8C"/>
              </a:buClr>
              <a:buSzPts val="800"/>
              <a:buFont typeface="Calibri"/>
              <a:buNone/>
            </a:pPr>
            <a:r>
              <a:rPr b="0" i="0" lang="en" sz="800" u="none" cap="none" strike="noStrike">
                <a:solidFill>
                  <a:srgbClr val="A39A8C"/>
                </a:solidFill>
                <a:latin typeface="Calibri"/>
                <a:ea typeface="Calibri"/>
                <a:cs typeface="Calibri"/>
                <a:sym typeface="Calibri"/>
              </a:rPr>
              <a:t>CofC Cybersecurity Club</a:t>
            </a:r>
            <a:endParaRPr b="0" i="0" sz="800" u="none" cap="none" strike="noStrike">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87" name="Shape 287"/>
        <p:cNvGrpSpPr/>
        <p:nvPr/>
      </p:nvGrpSpPr>
      <p:grpSpPr>
        <a:xfrm>
          <a:off x="0" y="0"/>
          <a:ext cx="0" cy="0"/>
          <a:chOff x="0" y="0"/>
          <a:chExt cx="0" cy="0"/>
        </a:xfrm>
      </p:grpSpPr>
      <p:sp>
        <p:nvSpPr>
          <p:cNvPr id="288" name="Google Shape;288;p22"/>
          <p:cNvSpPr/>
          <p:nvPr/>
        </p:nvSpPr>
        <p:spPr>
          <a:xfrm>
            <a:off x="480060" y="288036"/>
            <a:ext cx="685800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7268"/>
              </a:buClr>
              <a:buSzPts val="1000"/>
              <a:buFont typeface="Calibri"/>
              <a:buNone/>
            </a:pPr>
            <a:r>
              <a:rPr b="1" lang="en" sz="1000">
                <a:solidFill>
                  <a:srgbClr val="1C7268"/>
                </a:solidFill>
                <a:latin typeface="Calibri"/>
                <a:ea typeface="Calibri"/>
                <a:cs typeface="Calibri"/>
                <a:sym typeface="Calibri"/>
              </a:rPr>
              <a:t>TYPICAL SCHEDULE</a:t>
            </a:r>
            <a:endParaRPr b="0" i="0" sz="1000" u="none" cap="none" strike="noStrike">
              <a:solidFill>
                <a:schemeClr val="dk1"/>
              </a:solidFill>
              <a:latin typeface="Calibri"/>
              <a:ea typeface="Calibri"/>
              <a:cs typeface="Calibri"/>
              <a:sym typeface="Calibri"/>
            </a:endParaRPr>
          </a:p>
        </p:txBody>
      </p:sp>
      <p:sp>
        <p:nvSpPr>
          <p:cNvPr id="289" name="Google Shape;289;p22"/>
          <p:cNvSpPr/>
          <p:nvPr/>
        </p:nvSpPr>
        <p:spPr>
          <a:xfrm>
            <a:off x="480060" y="493776"/>
            <a:ext cx="8161020" cy="6172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2400"/>
              <a:buFont typeface="Cambria"/>
              <a:buNone/>
            </a:pPr>
            <a:r>
              <a:rPr b="1" i="0" lang="en" sz="2400" u="none" cap="none" strike="noStrike">
                <a:solidFill>
                  <a:srgbClr val="1B1E1D"/>
                </a:solidFill>
                <a:latin typeface="Cambria"/>
                <a:ea typeface="Cambria"/>
                <a:cs typeface="Cambria"/>
                <a:sym typeface="Cambria"/>
              </a:rPr>
              <a:t>SECCDC: from qualifiers to regionals</a:t>
            </a:r>
            <a:endParaRPr b="0" i="0" sz="2400" u="none" cap="none" strike="noStrike">
              <a:solidFill>
                <a:schemeClr val="dk1"/>
              </a:solidFill>
              <a:latin typeface="Calibri"/>
              <a:ea typeface="Calibri"/>
              <a:cs typeface="Calibri"/>
              <a:sym typeface="Calibri"/>
            </a:endParaRPr>
          </a:p>
        </p:txBody>
      </p:sp>
      <p:sp>
        <p:nvSpPr>
          <p:cNvPr id="290" name="Google Shape;290;p22"/>
          <p:cNvSpPr/>
          <p:nvPr/>
        </p:nvSpPr>
        <p:spPr>
          <a:xfrm>
            <a:off x="1611630" y="1543050"/>
            <a:ext cx="13716" cy="3072384"/>
          </a:xfrm>
          <a:prstGeom prst="rect">
            <a:avLst/>
          </a:prstGeom>
          <a:solidFill>
            <a:srgbClr val="E6E1D6"/>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91" name="Google Shape;291;p22"/>
          <p:cNvSpPr/>
          <p:nvPr/>
        </p:nvSpPr>
        <p:spPr>
          <a:xfrm>
            <a:off x="1543050" y="1543050"/>
            <a:ext cx="150876" cy="150876"/>
          </a:xfrm>
          <a:prstGeom prst="ellipse">
            <a:avLst/>
          </a:prstGeom>
          <a:solidFill>
            <a:srgbClr val="1C726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92" name="Google Shape;292;p22"/>
          <p:cNvSpPr/>
          <p:nvPr/>
        </p:nvSpPr>
        <p:spPr>
          <a:xfrm>
            <a:off x="480060" y="1440180"/>
            <a:ext cx="994410" cy="438912"/>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1C7268"/>
              </a:buClr>
              <a:buSzPts val="800"/>
              <a:buFont typeface="Calibri"/>
              <a:buNone/>
            </a:pPr>
            <a:r>
              <a:rPr b="1" i="0" lang="en" sz="800" u="none" cap="none" strike="noStrike">
                <a:solidFill>
                  <a:srgbClr val="1C7268"/>
                </a:solidFill>
                <a:latin typeface="Calibri"/>
                <a:ea typeface="Calibri"/>
                <a:cs typeface="Calibri"/>
                <a:sym typeface="Calibri"/>
              </a:rPr>
              <a:t>Feb 2</a:t>
            </a:r>
            <a:endParaRPr b="0" i="0" sz="800" u="none" cap="none" strike="noStrike">
              <a:solidFill>
                <a:schemeClr val="dk1"/>
              </a:solidFill>
              <a:latin typeface="Calibri"/>
              <a:ea typeface="Calibri"/>
              <a:cs typeface="Calibri"/>
              <a:sym typeface="Calibri"/>
            </a:endParaRPr>
          </a:p>
        </p:txBody>
      </p:sp>
      <p:sp>
        <p:nvSpPr>
          <p:cNvPr id="293" name="Google Shape;293;p22"/>
          <p:cNvSpPr/>
          <p:nvPr/>
        </p:nvSpPr>
        <p:spPr>
          <a:xfrm>
            <a:off x="1851660" y="1440180"/>
            <a:ext cx="6377940" cy="43891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900"/>
              <a:buFont typeface="Calibri"/>
              <a:buNone/>
            </a:pPr>
            <a:r>
              <a:rPr b="0" i="0" lang="en" sz="900" u="none" cap="none" strike="noStrike">
                <a:solidFill>
                  <a:srgbClr val="1B1E1D"/>
                </a:solidFill>
                <a:latin typeface="Calibri"/>
                <a:ea typeface="Calibri"/>
                <a:cs typeface="Calibri"/>
                <a:sym typeface="Calibri"/>
              </a:rPr>
              <a:t>Test environment released for connectivity checks</a:t>
            </a:r>
            <a:endParaRPr b="0" i="0" sz="900" u="none" cap="none" strike="noStrike">
              <a:solidFill>
                <a:schemeClr val="dk1"/>
              </a:solidFill>
              <a:latin typeface="Calibri"/>
              <a:ea typeface="Calibri"/>
              <a:cs typeface="Calibri"/>
              <a:sym typeface="Calibri"/>
            </a:endParaRPr>
          </a:p>
        </p:txBody>
      </p:sp>
      <p:sp>
        <p:nvSpPr>
          <p:cNvPr id="294" name="Google Shape;294;p22"/>
          <p:cNvSpPr/>
          <p:nvPr/>
        </p:nvSpPr>
        <p:spPr>
          <a:xfrm>
            <a:off x="1543050" y="1981962"/>
            <a:ext cx="150876" cy="150876"/>
          </a:xfrm>
          <a:prstGeom prst="ellipse">
            <a:avLst/>
          </a:prstGeom>
          <a:solidFill>
            <a:srgbClr val="1C726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95" name="Google Shape;295;p22"/>
          <p:cNvSpPr/>
          <p:nvPr/>
        </p:nvSpPr>
        <p:spPr>
          <a:xfrm>
            <a:off x="480060" y="1879092"/>
            <a:ext cx="994410" cy="438912"/>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1C7268"/>
              </a:buClr>
              <a:buSzPts val="800"/>
              <a:buFont typeface="Calibri"/>
              <a:buNone/>
            </a:pPr>
            <a:r>
              <a:rPr b="1" i="0" lang="en" sz="800" u="none" cap="none" strike="noStrike">
                <a:solidFill>
                  <a:srgbClr val="1C7268"/>
                </a:solidFill>
                <a:latin typeface="Calibri"/>
                <a:ea typeface="Calibri"/>
                <a:cs typeface="Calibri"/>
                <a:sym typeface="Calibri"/>
              </a:rPr>
              <a:t>Feb 3</a:t>
            </a:r>
            <a:endParaRPr b="0" i="0" sz="800" u="none" cap="none" strike="noStrike">
              <a:solidFill>
                <a:schemeClr val="dk1"/>
              </a:solidFill>
              <a:latin typeface="Calibri"/>
              <a:ea typeface="Calibri"/>
              <a:cs typeface="Calibri"/>
              <a:sym typeface="Calibri"/>
            </a:endParaRPr>
          </a:p>
        </p:txBody>
      </p:sp>
      <p:sp>
        <p:nvSpPr>
          <p:cNvPr id="296" name="Google Shape;296;p22"/>
          <p:cNvSpPr/>
          <p:nvPr/>
        </p:nvSpPr>
        <p:spPr>
          <a:xfrm>
            <a:off x="1851660" y="1879092"/>
            <a:ext cx="6377940" cy="43891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900"/>
              <a:buFont typeface="Calibri"/>
              <a:buNone/>
            </a:pPr>
            <a:r>
              <a:rPr b="0" i="0" lang="en" sz="900" u="none" cap="none" strike="noStrike">
                <a:solidFill>
                  <a:srgbClr val="1B1E1D"/>
                </a:solidFill>
                <a:latin typeface="Calibri"/>
                <a:ea typeface="Calibri"/>
                <a:cs typeface="Calibri"/>
                <a:sym typeface="Calibri"/>
              </a:rPr>
              <a:t>Test environment closed</a:t>
            </a:r>
            <a:endParaRPr b="0" i="0" sz="900" u="none" cap="none" strike="noStrike">
              <a:solidFill>
                <a:schemeClr val="dk1"/>
              </a:solidFill>
              <a:latin typeface="Calibri"/>
              <a:ea typeface="Calibri"/>
              <a:cs typeface="Calibri"/>
              <a:sym typeface="Calibri"/>
            </a:endParaRPr>
          </a:p>
        </p:txBody>
      </p:sp>
      <p:sp>
        <p:nvSpPr>
          <p:cNvPr id="297" name="Google Shape;297;p22"/>
          <p:cNvSpPr/>
          <p:nvPr/>
        </p:nvSpPr>
        <p:spPr>
          <a:xfrm>
            <a:off x="1543050" y="2420874"/>
            <a:ext cx="150876" cy="150876"/>
          </a:xfrm>
          <a:prstGeom prst="ellipse">
            <a:avLst/>
          </a:prstGeom>
          <a:solidFill>
            <a:srgbClr val="1C726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98" name="Google Shape;298;p22"/>
          <p:cNvSpPr/>
          <p:nvPr/>
        </p:nvSpPr>
        <p:spPr>
          <a:xfrm>
            <a:off x="480060" y="2318004"/>
            <a:ext cx="994410" cy="438912"/>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1C7268"/>
              </a:buClr>
              <a:buSzPts val="800"/>
              <a:buFont typeface="Calibri"/>
              <a:buNone/>
            </a:pPr>
            <a:r>
              <a:rPr b="1" i="0" lang="en" sz="800" u="none" cap="none" strike="noStrike">
                <a:solidFill>
                  <a:srgbClr val="1C7268"/>
                </a:solidFill>
                <a:latin typeface="Calibri"/>
                <a:ea typeface="Calibri"/>
                <a:cs typeface="Calibri"/>
                <a:sym typeface="Calibri"/>
              </a:rPr>
              <a:t>Feb 7, 8:40 AM</a:t>
            </a:r>
            <a:endParaRPr b="0" i="0" sz="800" u="none" cap="none" strike="noStrike">
              <a:solidFill>
                <a:schemeClr val="dk1"/>
              </a:solidFill>
              <a:latin typeface="Calibri"/>
              <a:ea typeface="Calibri"/>
              <a:cs typeface="Calibri"/>
              <a:sym typeface="Calibri"/>
            </a:endParaRPr>
          </a:p>
        </p:txBody>
      </p:sp>
      <p:sp>
        <p:nvSpPr>
          <p:cNvPr id="299" name="Google Shape;299;p22"/>
          <p:cNvSpPr/>
          <p:nvPr/>
        </p:nvSpPr>
        <p:spPr>
          <a:xfrm>
            <a:off x="1851660" y="2318004"/>
            <a:ext cx="6377940" cy="43891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900"/>
              <a:buFont typeface="Calibri"/>
              <a:buNone/>
            </a:pPr>
            <a:r>
              <a:rPr b="0" i="0" lang="en" sz="900" u="none" cap="none" strike="noStrike">
                <a:solidFill>
                  <a:srgbClr val="1B1E1D"/>
                </a:solidFill>
                <a:latin typeface="Calibri"/>
                <a:ea typeface="Calibri"/>
                <a:cs typeface="Calibri"/>
                <a:sym typeface="Calibri"/>
              </a:rPr>
              <a:t>Pre-brief</a:t>
            </a:r>
            <a:endParaRPr b="0" i="0" sz="900" u="none" cap="none" strike="noStrike">
              <a:solidFill>
                <a:schemeClr val="dk1"/>
              </a:solidFill>
              <a:latin typeface="Calibri"/>
              <a:ea typeface="Calibri"/>
              <a:cs typeface="Calibri"/>
              <a:sym typeface="Calibri"/>
            </a:endParaRPr>
          </a:p>
        </p:txBody>
      </p:sp>
      <p:sp>
        <p:nvSpPr>
          <p:cNvPr id="300" name="Google Shape;300;p22"/>
          <p:cNvSpPr/>
          <p:nvPr/>
        </p:nvSpPr>
        <p:spPr>
          <a:xfrm>
            <a:off x="1543050" y="2859786"/>
            <a:ext cx="150876" cy="150876"/>
          </a:xfrm>
          <a:prstGeom prst="ellipse">
            <a:avLst/>
          </a:prstGeom>
          <a:solidFill>
            <a:srgbClr val="1C726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01" name="Google Shape;301;p22"/>
          <p:cNvSpPr/>
          <p:nvPr/>
        </p:nvSpPr>
        <p:spPr>
          <a:xfrm>
            <a:off x="480060" y="2756916"/>
            <a:ext cx="994410" cy="438912"/>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1C7268"/>
              </a:buClr>
              <a:buSzPts val="800"/>
              <a:buFont typeface="Calibri"/>
              <a:buNone/>
            </a:pPr>
            <a:r>
              <a:rPr b="1" i="0" lang="en" sz="800" u="none" cap="none" strike="noStrike">
                <a:solidFill>
                  <a:srgbClr val="1C7268"/>
                </a:solidFill>
                <a:latin typeface="Calibri"/>
                <a:ea typeface="Calibri"/>
                <a:cs typeface="Calibri"/>
                <a:sym typeface="Calibri"/>
              </a:rPr>
              <a:t>Feb 7, 9:00 AM</a:t>
            </a:r>
            <a:endParaRPr b="0" i="0" sz="800" u="none" cap="none" strike="noStrike">
              <a:solidFill>
                <a:schemeClr val="dk1"/>
              </a:solidFill>
              <a:latin typeface="Calibri"/>
              <a:ea typeface="Calibri"/>
              <a:cs typeface="Calibri"/>
              <a:sym typeface="Calibri"/>
            </a:endParaRPr>
          </a:p>
        </p:txBody>
      </p:sp>
      <p:sp>
        <p:nvSpPr>
          <p:cNvPr id="302" name="Google Shape;302;p22"/>
          <p:cNvSpPr/>
          <p:nvPr/>
        </p:nvSpPr>
        <p:spPr>
          <a:xfrm>
            <a:off x="1851660" y="2756916"/>
            <a:ext cx="6377940" cy="43891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900"/>
              <a:buFont typeface="Calibri"/>
              <a:buNone/>
            </a:pPr>
            <a:r>
              <a:rPr b="0" i="0" lang="en" sz="900" u="none" cap="none" strike="noStrike">
                <a:solidFill>
                  <a:srgbClr val="1B1E1D"/>
                </a:solidFill>
                <a:latin typeface="Calibri"/>
                <a:ea typeface="Calibri"/>
                <a:cs typeface="Calibri"/>
                <a:sym typeface="Calibri"/>
              </a:rPr>
              <a:t>Virtual qualifiers begin (fully remote, root access to jump machines)</a:t>
            </a:r>
            <a:endParaRPr b="0" i="0" sz="900" u="none" cap="none" strike="noStrike">
              <a:solidFill>
                <a:schemeClr val="dk1"/>
              </a:solidFill>
              <a:latin typeface="Calibri"/>
              <a:ea typeface="Calibri"/>
              <a:cs typeface="Calibri"/>
              <a:sym typeface="Calibri"/>
            </a:endParaRPr>
          </a:p>
        </p:txBody>
      </p:sp>
      <p:sp>
        <p:nvSpPr>
          <p:cNvPr id="303" name="Google Shape;303;p22"/>
          <p:cNvSpPr/>
          <p:nvPr/>
        </p:nvSpPr>
        <p:spPr>
          <a:xfrm>
            <a:off x="1543050" y="3298698"/>
            <a:ext cx="150876" cy="150876"/>
          </a:xfrm>
          <a:prstGeom prst="ellipse">
            <a:avLst/>
          </a:prstGeom>
          <a:solidFill>
            <a:srgbClr val="1C726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04" name="Google Shape;304;p22"/>
          <p:cNvSpPr/>
          <p:nvPr/>
        </p:nvSpPr>
        <p:spPr>
          <a:xfrm>
            <a:off x="480060" y="3195828"/>
            <a:ext cx="994410" cy="438912"/>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1C7268"/>
              </a:buClr>
              <a:buSzPts val="800"/>
              <a:buFont typeface="Calibri"/>
              <a:buNone/>
            </a:pPr>
            <a:r>
              <a:rPr b="1" i="0" lang="en" sz="800" u="none" cap="none" strike="noStrike">
                <a:solidFill>
                  <a:srgbClr val="1C7268"/>
                </a:solidFill>
                <a:latin typeface="Calibri"/>
                <a:ea typeface="Calibri"/>
                <a:cs typeface="Calibri"/>
                <a:sym typeface="Calibri"/>
              </a:rPr>
              <a:t>Feb 7, 5:00 PM</a:t>
            </a:r>
            <a:endParaRPr b="0" i="0" sz="800" u="none" cap="none" strike="noStrike">
              <a:solidFill>
                <a:schemeClr val="dk1"/>
              </a:solidFill>
              <a:latin typeface="Calibri"/>
              <a:ea typeface="Calibri"/>
              <a:cs typeface="Calibri"/>
              <a:sym typeface="Calibri"/>
            </a:endParaRPr>
          </a:p>
        </p:txBody>
      </p:sp>
      <p:sp>
        <p:nvSpPr>
          <p:cNvPr id="305" name="Google Shape;305;p22"/>
          <p:cNvSpPr/>
          <p:nvPr/>
        </p:nvSpPr>
        <p:spPr>
          <a:xfrm>
            <a:off x="1851660" y="3195828"/>
            <a:ext cx="6377940" cy="43891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900"/>
              <a:buFont typeface="Calibri"/>
              <a:buNone/>
            </a:pPr>
            <a:r>
              <a:rPr b="0" i="0" lang="en" sz="900" u="none" cap="none" strike="noStrike">
                <a:solidFill>
                  <a:srgbClr val="1B1E1D"/>
                </a:solidFill>
                <a:latin typeface="Calibri"/>
                <a:ea typeface="Calibri"/>
                <a:cs typeface="Calibri"/>
                <a:sym typeface="Calibri"/>
              </a:rPr>
              <a:t>Scoring ends</a:t>
            </a:r>
            <a:endParaRPr b="0" i="0" sz="900" u="none" cap="none" strike="noStrike">
              <a:solidFill>
                <a:schemeClr val="dk1"/>
              </a:solidFill>
              <a:latin typeface="Calibri"/>
              <a:ea typeface="Calibri"/>
              <a:cs typeface="Calibri"/>
              <a:sym typeface="Calibri"/>
            </a:endParaRPr>
          </a:p>
        </p:txBody>
      </p:sp>
      <p:sp>
        <p:nvSpPr>
          <p:cNvPr id="306" name="Google Shape;306;p22"/>
          <p:cNvSpPr/>
          <p:nvPr/>
        </p:nvSpPr>
        <p:spPr>
          <a:xfrm>
            <a:off x="1543050" y="3737610"/>
            <a:ext cx="150876" cy="150876"/>
          </a:xfrm>
          <a:prstGeom prst="ellipse">
            <a:avLst/>
          </a:prstGeom>
          <a:solidFill>
            <a:srgbClr val="1C726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07" name="Google Shape;307;p22"/>
          <p:cNvSpPr/>
          <p:nvPr/>
        </p:nvSpPr>
        <p:spPr>
          <a:xfrm>
            <a:off x="480060" y="3634740"/>
            <a:ext cx="994410" cy="438912"/>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1C7268"/>
              </a:buClr>
              <a:buSzPts val="800"/>
              <a:buFont typeface="Calibri"/>
              <a:buNone/>
            </a:pPr>
            <a:r>
              <a:rPr b="1" i="0" lang="en" sz="800" u="none" cap="none" strike="noStrike">
                <a:solidFill>
                  <a:srgbClr val="1C7268"/>
                </a:solidFill>
                <a:latin typeface="Calibri"/>
                <a:ea typeface="Calibri"/>
                <a:cs typeface="Calibri"/>
                <a:sym typeface="Calibri"/>
              </a:rPr>
              <a:t>Feb 7, 5:15 PM</a:t>
            </a:r>
            <a:endParaRPr b="0" i="0" sz="800" u="none" cap="none" strike="noStrike">
              <a:solidFill>
                <a:schemeClr val="dk1"/>
              </a:solidFill>
              <a:latin typeface="Calibri"/>
              <a:ea typeface="Calibri"/>
              <a:cs typeface="Calibri"/>
              <a:sym typeface="Calibri"/>
            </a:endParaRPr>
          </a:p>
        </p:txBody>
      </p:sp>
      <p:sp>
        <p:nvSpPr>
          <p:cNvPr id="308" name="Google Shape;308;p22"/>
          <p:cNvSpPr/>
          <p:nvPr/>
        </p:nvSpPr>
        <p:spPr>
          <a:xfrm>
            <a:off x="1851660" y="3634740"/>
            <a:ext cx="6377940" cy="43891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900"/>
              <a:buFont typeface="Calibri"/>
              <a:buNone/>
            </a:pPr>
            <a:r>
              <a:rPr b="0" i="0" lang="en" sz="900" u="none" cap="none" strike="noStrike">
                <a:solidFill>
                  <a:srgbClr val="1B1E1D"/>
                </a:solidFill>
                <a:latin typeface="Calibri"/>
                <a:ea typeface="Calibri"/>
                <a:cs typeface="Calibri"/>
                <a:sym typeface="Calibri"/>
              </a:rPr>
              <a:t>Debrief</a:t>
            </a:r>
            <a:endParaRPr b="0" i="0" sz="900" u="none" cap="none" strike="noStrike">
              <a:solidFill>
                <a:schemeClr val="dk1"/>
              </a:solidFill>
              <a:latin typeface="Calibri"/>
              <a:ea typeface="Calibri"/>
              <a:cs typeface="Calibri"/>
              <a:sym typeface="Calibri"/>
            </a:endParaRPr>
          </a:p>
        </p:txBody>
      </p:sp>
      <p:sp>
        <p:nvSpPr>
          <p:cNvPr id="309" name="Google Shape;309;p22"/>
          <p:cNvSpPr/>
          <p:nvPr/>
        </p:nvSpPr>
        <p:spPr>
          <a:xfrm>
            <a:off x="1543050" y="4176522"/>
            <a:ext cx="150876" cy="150876"/>
          </a:xfrm>
          <a:prstGeom prst="ellipse">
            <a:avLst/>
          </a:prstGeom>
          <a:solidFill>
            <a:srgbClr val="1C726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10" name="Google Shape;310;p22"/>
          <p:cNvSpPr/>
          <p:nvPr/>
        </p:nvSpPr>
        <p:spPr>
          <a:xfrm>
            <a:off x="480060" y="4073652"/>
            <a:ext cx="994410" cy="438912"/>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1C7268"/>
              </a:buClr>
              <a:buSzPts val="800"/>
              <a:buFont typeface="Calibri"/>
              <a:buNone/>
            </a:pPr>
            <a:r>
              <a:rPr b="1" i="0" lang="en" sz="800" u="none" cap="none" strike="noStrike">
                <a:solidFill>
                  <a:srgbClr val="1C7268"/>
                </a:solidFill>
                <a:latin typeface="Calibri"/>
                <a:ea typeface="Calibri"/>
                <a:cs typeface="Calibri"/>
                <a:sym typeface="Calibri"/>
              </a:rPr>
              <a:t>Weeks later</a:t>
            </a:r>
            <a:endParaRPr b="0" i="0" sz="800" u="none" cap="none" strike="noStrike">
              <a:solidFill>
                <a:schemeClr val="dk1"/>
              </a:solidFill>
              <a:latin typeface="Calibri"/>
              <a:ea typeface="Calibri"/>
              <a:cs typeface="Calibri"/>
              <a:sym typeface="Calibri"/>
            </a:endParaRPr>
          </a:p>
        </p:txBody>
      </p:sp>
      <p:sp>
        <p:nvSpPr>
          <p:cNvPr id="311" name="Google Shape;311;p22"/>
          <p:cNvSpPr/>
          <p:nvPr/>
        </p:nvSpPr>
        <p:spPr>
          <a:xfrm>
            <a:off x="1851660" y="4073652"/>
            <a:ext cx="6377940" cy="43891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900"/>
              <a:buFont typeface="Calibri"/>
              <a:buNone/>
            </a:pPr>
            <a:r>
              <a:rPr b="0" i="0" lang="en" sz="900" u="none" cap="none" strike="noStrike">
                <a:solidFill>
                  <a:srgbClr val="1B1E1D"/>
                </a:solidFill>
                <a:latin typeface="Calibri"/>
                <a:ea typeface="Calibri"/>
                <a:cs typeface="Calibri"/>
                <a:sym typeface="Calibri"/>
              </a:rPr>
              <a:t>Top-scoring teams advance to in-person Regionals in Florida</a:t>
            </a:r>
            <a:endParaRPr b="0" i="0" sz="900" u="none" cap="none" strike="noStrike">
              <a:solidFill>
                <a:schemeClr val="dk1"/>
              </a:solidFill>
              <a:latin typeface="Calibri"/>
              <a:ea typeface="Calibri"/>
              <a:cs typeface="Calibri"/>
              <a:sym typeface="Calibri"/>
            </a:endParaRPr>
          </a:p>
        </p:txBody>
      </p:sp>
      <p:sp>
        <p:nvSpPr>
          <p:cNvPr id="312" name="Google Shape;312;p22"/>
          <p:cNvSpPr/>
          <p:nvPr/>
        </p:nvSpPr>
        <p:spPr>
          <a:xfrm>
            <a:off x="480060" y="4629150"/>
            <a:ext cx="816102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900"/>
              <a:buFont typeface="Calibri"/>
              <a:buNone/>
            </a:pPr>
            <a:r>
              <a:rPr b="0" i="1" lang="en" sz="900" u="none" cap="none" strike="noStrike">
                <a:solidFill>
                  <a:srgbClr val="6B6560"/>
                </a:solidFill>
                <a:latin typeface="Calibri"/>
                <a:ea typeface="Calibri"/>
                <a:cs typeface="Calibri"/>
                <a:sym typeface="Calibri"/>
              </a:rPr>
              <a:t>One student per jump machine</a:t>
            </a:r>
            <a:r>
              <a:rPr i="1" lang="en" sz="900">
                <a:solidFill>
                  <a:srgbClr val="6B6560"/>
                </a:solidFill>
                <a:latin typeface="Calibri"/>
                <a:ea typeface="Calibri"/>
                <a:cs typeface="Calibri"/>
                <a:sym typeface="Calibri"/>
              </a:rPr>
              <a:t>.</a:t>
            </a:r>
            <a:endParaRPr b="0" i="0" sz="900" u="none" cap="none" strike="noStrike">
              <a:solidFill>
                <a:schemeClr val="dk1"/>
              </a:solidFill>
              <a:latin typeface="Calibri"/>
              <a:ea typeface="Calibri"/>
              <a:cs typeface="Calibri"/>
              <a:sym typeface="Calibri"/>
            </a:endParaRPr>
          </a:p>
        </p:txBody>
      </p:sp>
      <p:sp>
        <p:nvSpPr>
          <p:cNvPr id="313" name="Google Shape;313;p22"/>
          <p:cNvSpPr/>
          <p:nvPr/>
        </p:nvSpPr>
        <p:spPr>
          <a:xfrm>
            <a:off x="480060" y="4896612"/>
            <a:ext cx="5486400" cy="2057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A39A8C"/>
              </a:buClr>
              <a:buSzPts val="800"/>
              <a:buFont typeface="Calibri"/>
              <a:buNone/>
            </a:pPr>
            <a:r>
              <a:rPr b="0" i="0" lang="en" sz="800" u="none" cap="none" strike="noStrike">
                <a:solidFill>
                  <a:srgbClr val="A39A8C"/>
                </a:solidFill>
                <a:latin typeface="Calibri"/>
                <a:ea typeface="Calibri"/>
                <a:cs typeface="Calibri"/>
                <a:sym typeface="Calibri"/>
              </a:rPr>
              <a:t>SECCDC schedule</a:t>
            </a:r>
            <a:endParaRPr b="0" i="0" sz="800" u="none" cap="none" strike="noStrike">
              <a:solidFill>
                <a:schemeClr val="dk1"/>
              </a:solidFill>
              <a:latin typeface="Calibri"/>
              <a:ea typeface="Calibri"/>
              <a:cs typeface="Calibri"/>
              <a:sym typeface="Calibri"/>
            </a:endParaRPr>
          </a:p>
        </p:txBody>
      </p:sp>
      <p:sp>
        <p:nvSpPr>
          <p:cNvPr id="314" name="Google Shape;314;p22"/>
          <p:cNvSpPr/>
          <p:nvPr/>
        </p:nvSpPr>
        <p:spPr>
          <a:xfrm>
            <a:off x="6261354" y="4896612"/>
            <a:ext cx="2400300" cy="20574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A39A8C"/>
              </a:buClr>
              <a:buSzPts val="800"/>
              <a:buFont typeface="Calibri"/>
              <a:buNone/>
            </a:pPr>
            <a:r>
              <a:rPr b="0" i="0" lang="en" sz="800" u="none" cap="none" strike="noStrike">
                <a:solidFill>
                  <a:srgbClr val="A39A8C"/>
                </a:solidFill>
                <a:latin typeface="Calibri"/>
                <a:ea typeface="Calibri"/>
                <a:cs typeface="Calibri"/>
                <a:sym typeface="Calibri"/>
              </a:rPr>
              <a:t>CofC Cybersecurity Club</a:t>
            </a:r>
            <a:endParaRPr b="0" i="0" sz="800" u="none" cap="none" strike="noStrike">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19" name="Shape 319"/>
        <p:cNvGrpSpPr/>
        <p:nvPr/>
      </p:nvGrpSpPr>
      <p:grpSpPr>
        <a:xfrm>
          <a:off x="0" y="0"/>
          <a:ext cx="0" cy="0"/>
          <a:chOff x="0" y="0"/>
          <a:chExt cx="0" cy="0"/>
        </a:xfrm>
      </p:grpSpPr>
      <p:sp>
        <p:nvSpPr>
          <p:cNvPr id="320" name="Google Shape;320;p23"/>
          <p:cNvSpPr/>
          <p:nvPr/>
        </p:nvSpPr>
        <p:spPr>
          <a:xfrm>
            <a:off x="480060" y="288036"/>
            <a:ext cx="685800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7268"/>
              </a:buClr>
              <a:buSzPts val="1000"/>
              <a:buFont typeface="Calibri"/>
              <a:buNone/>
            </a:pPr>
            <a:r>
              <a:rPr b="1" lang="en" sz="1000">
                <a:solidFill>
                  <a:srgbClr val="1C7268"/>
                </a:solidFill>
                <a:latin typeface="Calibri"/>
                <a:ea typeface="Calibri"/>
                <a:cs typeface="Calibri"/>
                <a:sym typeface="Calibri"/>
              </a:rPr>
              <a:t>OUR NETWORK</a:t>
            </a:r>
            <a:endParaRPr b="0" i="0" sz="1000" u="none" cap="none" strike="noStrike">
              <a:solidFill>
                <a:schemeClr val="dk1"/>
              </a:solidFill>
              <a:latin typeface="Calibri"/>
              <a:ea typeface="Calibri"/>
              <a:cs typeface="Calibri"/>
              <a:sym typeface="Calibri"/>
            </a:endParaRPr>
          </a:p>
        </p:txBody>
      </p:sp>
      <p:sp>
        <p:nvSpPr>
          <p:cNvPr id="321" name="Google Shape;321;p23"/>
          <p:cNvSpPr/>
          <p:nvPr/>
        </p:nvSpPr>
        <p:spPr>
          <a:xfrm>
            <a:off x="480060" y="493776"/>
            <a:ext cx="8161020" cy="6172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2400"/>
              <a:buFont typeface="Cambria"/>
              <a:buNone/>
            </a:pPr>
            <a:r>
              <a:rPr b="1" i="0" lang="en" sz="2400" u="none" cap="none" strike="noStrike">
                <a:solidFill>
                  <a:srgbClr val="1B1E1D"/>
                </a:solidFill>
                <a:latin typeface="Cambria"/>
                <a:ea typeface="Cambria"/>
                <a:cs typeface="Cambria"/>
                <a:sym typeface="Cambria"/>
              </a:rPr>
              <a:t>The systems you'll defend</a:t>
            </a:r>
            <a:endParaRPr b="0" i="0" sz="2400" u="none" cap="none" strike="noStrike">
              <a:solidFill>
                <a:schemeClr val="dk1"/>
              </a:solidFill>
              <a:latin typeface="Calibri"/>
              <a:ea typeface="Calibri"/>
              <a:cs typeface="Calibri"/>
              <a:sym typeface="Calibri"/>
            </a:endParaRPr>
          </a:p>
        </p:txBody>
      </p:sp>
      <p:sp>
        <p:nvSpPr>
          <p:cNvPr id="322" name="Google Shape;322;p23"/>
          <p:cNvSpPr/>
          <p:nvPr/>
        </p:nvSpPr>
        <p:spPr>
          <a:xfrm>
            <a:off x="480060" y="1268730"/>
            <a:ext cx="411480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1100"/>
              <a:buFont typeface="Cambria"/>
              <a:buNone/>
            </a:pPr>
            <a:r>
              <a:rPr b="1" i="0" lang="en" sz="1100" u="none" cap="none" strike="noStrike">
                <a:solidFill>
                  <a:srgbClr val="1B1E1D"/>
                </a:solidFill>
                <a:latin typeface="Cambria"/>
                <a:ea typeface="Cambria"/>
                <a:cs typeface="Cambria"/>
                <a:sym typeface="Cambria"/>
              </a:rPr>
              <a:t>Operating systems</a:t>
            </a:r>
            <a:endParaRPr b="0" i="0" sz="1100" u="none" cap="none" strike="noStrike">
              <a:solidFill>
                <a:schemeClr val="dk1"/>
              </a:solidFill>
              <a:latin typeface="Calibri"/>
              <a:ea typeface="Calibri"/>
              <a:cs typeface="Calibri"/>
              <a:sym typeface="Calibri"/>
            </a:endParaRPr>
          </a:p>
        </p:txBody>
      </p:sp>
      <p:sp>
        <p:nvSpPr>
          <p:cNvPr id="323" name="Google Shape;323;p23"/>
          <p:cNvSpPr/>
          <p:nvPr/>
        </p:nvSpPr>
        <p:spPr>
          <a:xfrm>
            <a:off x="480060" y="1577340"/>
            <a:ext cx="1282446" cy="1028700"/>
          </a:xfrm>
          <a:prstGeom prst="roundRect">
            <a:avLst>
              <a:gd fmla="val 5333" name="adj"/>
            </a:avLst>
          </a:prstGeom>
          <a:solidFill>
            <a:srgbClr val="F8F3EA"/>
          </a:solidFill>
          <a:ln>
            <a:noFill/>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24" name="Google Shape;324;p23"/>
          <p:cNvSpPr/>
          <p:nvPr/>
        </p:nvSpPr>
        <p:spPr>
          <a:xfrm>
            <a:off x="901827" y="1714500"/>
            <a:ext cx="438912" cy="438912"/>
          </a:xfrm>
          <a:prstGeom prst="ellipse">
            <a:avLst/>
          </a:prstGeom>
          <a:solidFill>
            <a:srgbClr val="66000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assets/kalilinux-white.png" id="325" name="Google Shape;325;p23"/>
          <p:cNvPicPr preferRelativeResize="0"/>
          <p:nvPr/>
        </p:nvPicPr>
        <p:blipFill rotWithShape="1">
          <a:blip r:embed="rId3">
            <a:alphaModFix/>
          </a:blip>
          <a:srcRect b="0" l="0" r="0" t="0"/>
          <a:stretch/>
        </p:blipFill>
        <p:spPr>
          <a:xfrm>
            <a:off x="967664" y="1780336"/>
            <a:ext cx="307238" cy="307238"/>
          </a:xfrm>
          <a:prstGeom prst="rect">
            <a:avLst/>
          </a:prstGeom>
          <a:noFill/>
          <a:ln>
            <a:noFill/>
          </a:ln>
        </p:spPr>
      </p:pic>
      <p:sp>
        <p:nvSpPr>
          <p:cNvPr id="326" name="Google Shape;326;p23"/>
          <p:cNvSpPr/>
          <p:nvPr/>
        </p:nvSpPr>
        <p:spPr>
          <a:xfrm>
            <a:off x="534924" y="2249424"/>
            <a:ext cx="1172718" cy="30861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B1E1D"/>
              </a:buClr>
              <a:buSzPts val="800"/>
              <a:buFont typeface="Calibri"/>
              <a:buNone/>
            </a:pPr>
            <a:r>
              <a:rPr b="1" i="0" lang="en" sz="800" u="none" cap="none" strike="noStrike">
                <a:solidFill>
                  <a:srgbClr val="1B1E1D"/>
                </a:solidFill>
                <a:latin typeface="Calibri"/>
                <a:ea typeface="Calibri"/>
                <a:cs typeface="Calibri"/>
                <a:sym typeface="Calibri"/>
              </a:rPr>
              <a:t>Kali Linux</a:t>
            </a:r>
            <a:endParaRPr b="0" i="0" sz="800" u="none" cap="none" strike="noStrike">
              <a:solidFill>
                <a:schemeClr val="dk1"/>
              </a:solidFill>
              <a:latin typeface="Calibri"/>
              <a:ea typeface="Calibri"/>
              <a:cs typeface="Calibri"/>
              <a:sym typeface="Calibri"/>
            </a:endParaRPr>
          </a:p>
        </p:txBody>
      </p:sp>
      <p:sp>
        <p:nvSpPr>
          <p:cNvPr id="327" name="Google Shape;327;p23"/>
          <p:cNvSpPr/>
          <p:nvPr/>
        </p:nvSpPr>
        <p:spPr>
          <a:xfrm>
            <a:off x="1858518" y="1577340"/>
            <a:ext cx="1282446" cy="1028700"/>
          </a:xfrm>
          <a:prstGeom prst="roundRect">
            <a:avLst>
              <a:gd fmla="val 5333" name="adj"/>
            </a:avLst>
          </a:prstGeom>
          <a:solidFill>
            <a:srgbClr val="F8F3EA"/>
          </a:solidFill>
          <a:ln>
            <a:noFill/>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28" name="Google Shape;328;p23"/>
          <p:cNvSpPr/>
          <p:nvPr/>
        </p:nvSpPr>
        <p:spPr>
          <a:xfrm>
            <a:off x="2280285" y="1714500"/>
            <a:ext cx="438912" cy="438912"/>
          </a:xfrm>
          <a:prstGeom prst="ellipse">
            <a:avLst/>
          </a:prstGeom>
          <a:solidFill>
            <a:srgbClr val="66000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assets/ubuntu-white.png" id="329" name="Google Shape;329;p23"/>
          <p:cNvPicPr preferRelativeResize="0"/>
          <p:nvPr/>
        </p:nvPicPr>
        <p:blipFill rotWithShape="1">
          <a:blip r:embed="rId4">
            <a:alphaModFix/>
          </a:blip>
          <a:srcRect b="0" l="0" r="0" t="0"/>
          <a:stretch/>
        </p:blipFill>
        <p:spPr>
          <a:xfrm>
            <a:off x="2346122" y="1780336"/>
            <a:ext cx="307238" cy="307238"/>
          </a:xfrm>
          <a:prstGeom prst="rect">
            <a:avLst/>
          </a:prstGeom>
          <a:noFill/>
          <a:ln>
            <a:noFill/>
          </a:ln>
        </p:spPr>
      </p:pic>
      <p:sp>
        <p:nvSpPr>
          <p:cNvPr id="330" name="Google Shape;330;p23"/>
          <p:cNvSpPr/>
          <p:nvPr/>
        </p:nvSpPr>
        <p:spPr>
          <a:xfrm>
            <a:off x="1913382" y="2249424"/>
            <a:ext cx="1172718" cy="30861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B1E1D"/>
              </a:buClr>
              <a:buSzPts val="800"/>
              <a:buFont typeface="Calibri"/>
              <a:buNone/>
            </a:pPr>
            <a:r>
              <a:rPr b="1" i="0" lang="en" sz="800" u="none" cap="none" strike="noStrike">
                <a:solidFill>
                  <a:srgbClr val="1B1E1D"/>
                </a:solidFill>
                <a:latin typeface="Calibri"/>
                <a:ea typeface="Calibri"/>
                <a:cs typeface="Calibri"/>
                <a:sym typeface="Calibri"/>
              </a:rPr>
              <a:t>Ubuntu</a:t>
            </a:r>
            <a:endParaRPr b="0" i="0" sz="800" u="none" cap="none" strike="noStrike">
              <a:solidFill>
                <a:schemeClr val="dk1"/>
              </a:solidFill>
              <a:latin typeface="Calibri"/>
              <a:ea typeface="Calibri"/>
              <a:cs typeface="Calibri"/>
              <a:sym typeface="Calibri"/>
            </a:endParaRPr>
          </a:p>
        </p:txBody>
      </p:sp>
      <p:sp>
        <p:nvSpPr>
          <p:cNvPr id="331" name="Google Shape;331;p23"/>
          <p:cNvSpPr/>
          <p:nvPr/>
        </p:nvSpPr>
        <p:spPr>
          <a:xfrm>
            <a:off x="3236976" y="1577340"/>
            <a:ext cx="1282446" cy="1028700"/>
          </a:xfrm>
          <a:prstGeom prst="roundRect">
            <a:avLst>
              <a:gd fmla="val 5333" name="adj"/>
            </a:avLst>
          </a:prstGeom>
          <a:solidFill>
            <a:srgbClr val="F8F3EA"/>
          </a:solidFill>
          <a:ln>
            <a:noFill/>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32" name="Google Shape;332;p23"/>
          <p:cNvSpPr/>
          <p:nvPr/>
        </p:nvSpPr>
        <p:spPr>
          <a:xfrm>
            <a:off x="3658743" y="1714500"/>
            <a:ext cx="438912" cy="438912"/>
          </a:xfrm>
          <a:prstGeom prst="ellipse">
            <a:avLst/>
          </a:prstGeom>
          <a:solidFill>
            <a:srgbClr val="66000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assets/debian-white.png" id="333" name="Google Shape;333;p23"/>
          <p:cNvPicPr preferRelativeResize="0"/>
          <p:nvPr/>
        </p:nvPicPr>
        <p:blipFill rotWithShape="1">
          <a:blip r:embed="rId5">
            <a:alphaModFix/>
          </a:blip>
          <a:srcRect b="0" l="0" r="0" t="0"/>
          <a:stretch/>
        </p:blipFill>
        <p:spPr>
          <a:xfrm>
            <a:off x="3724580" y="1780336"/>
            <a:ext cx="307238" cy="307238"/>
          </a:xfrm>
          <a:prstGeom prst="rect">
            <a:avLst/>
          </a:prstGeom>
          <a:noFill/>
          <a:ln>
            <a:noFill/>
          </a:ln>
        </p:spPr>
      </p:pic>
      <p:sp>
        <p:nvSpPr>
          <p:cNvPr id="334" name="Google Shape;334;p23"/>
          <p:cNvSpPr/>
          <p:nvPr/>
        </p:nvSpPr>
        <p:spPr>
          <a:xfrm>
            <a:off x="3291840" y="2249424"/>
            <a:ext cx="1172718" cy="30861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B1E1D"/>
              </a:buClr>
              <a:buSzPts val="800"/>
              <a:buFont typeface="Calibri"/>
              <a:buNone/>
            </a:pPr>
            <a:r>
              <a:rPr b="1" i="0" lang="en" sz="800" u="none" cap="none" strike="noStrike">
                <a:solidFill>
                  <a:srgbClr val="1B1E1D"/>
                </a:solidFill>
                <a:latin typeface="Calibri"/>
                <a:ea typeface="Calibri"/>
                <a:cs typeface="Calibri"/>
                <a:sym typeface="Calibri"/>
              </a:rPr>
              <a:t>Debian</a:t>
            </a:r>
            <a:endParaRPr b="0" i="0" sz="800" u="none" cap="none" strike="noStrike">
              <a:solidFill>
                <a:schemeClr val="dk1"/>
              </a:solidFill>
              <a:latin typeface="Calibri"/>
              <a:ea typeface="Calibri"/>
              <a:cs typeface="Calibri"/>
              <a:sym typeface="Calibri"/>
            </a:endParaRPr>
          </a:p>
        </p:txBody>
      </p:sp>
      <p:sp>
        <p:nvSpPr>
          <p:cNvPr id="335" name="Google Shape;335;p23"/>
          <p:cNvSpPr/>
          <p:nvPr/>
        </p:nvSpPr>
        <p:spPr>
          <a:xfrm>
            <a:off x="4615434" y="1577340"/>
            <a:ext cx="1282446" cy="1028700"/>
          </a:xfrm>
          <a:prstGeom prst="roundRect">
            <a:avLst>
              <a:gd fmla="val 5333" name="adj"/>
            </a:avLst>
          </a:prstGeom>
          <a:solidFill>
            <a:srgbClr val="F8F3EA"/>
          </a:solidFill>
          <a:ln>
            <a:noFill/>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36" name="Google Shape;336;p23"/>
          <p:cNvSpPr/>
          <p:nvPr/>
        </p:nvSpPr>
        <p:spPr>
          <a:xfrm>
            <a:off x="5037201" y="1714500"/>
            <a:ext cx="438912" cy="438912"/>
          </a:xfrm>
          <a:prstGeom prst="ellipse">
            <a:avLst/>
          </a:prstGeom>
          <a:solidFill>
            <a:srgbClr val="66000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assets/centos-white.png" id="337" name="Google Shape;337;p23"/>
          <p:cNvPicPr preferRelativeResize="0"/>
          <p:nvPr/>
        </p:nvPicPr>
        <p:blipFill rotWithShape="1">
          <a:blip r:embed="rId6">
            <a:alphaModFix/>
          </a:blip>
          <a:srcRect b="0" l="0" r="0" t="0"/>
          <a:stretch/>
        </p:blipFill>
        <p:spPr>
          <a:xfrm>
            <a:off x="5103038" y="1780336"/>
            <a:ext cx="307238" cy="307238"/>
          </a:xfrm>
          <a:prstGeom prst="rect">
            <a:avLst/>
          </a:prstGeom>
          <a:noFill/>
          <a:ln>
            <a:noFill/>
          </a:ln>
        </p:spPr>
      </p:pic>
      <p:sp>
        <p:nvSpPr>
          <p:cNvPr id="338" name="Google Shape;338;p23"/>
          <p:cNvSpPr/>
          <p:nvPr/>
        </p:nvSpPr>
        <p:spPr>
          <a:xfrm>
            <a:off x="4670298" y="2249424"/>
            <a:ext cx="1172718" cy="30861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B1E1D"/>
              </a:buClr>
              <a:buSzPts val="800"/>
              <a:buFont typeface="Calibri"/>
              <a:buNone/>
            </a:pPr>
            <a:r>
              <a:rPr b="1" i="0" lang="en" sz="800" u="none" cap="none" strike="noStrike">
                <a:solidFill>
                  <a:srgbClr val="1B1E1D"/>
                </a:solidFill>
                <a:latin typeface="Calibri"/>
                <a:ea typeface="Calibri"/>
                <a:cs typeface="Calibri"/>
                <a:sym typeface="Calibri"/>
              </a:rPr>
              <a:t>CentOS</a:t>
            </a:r>
            <a:endParaRPr b="0" i="0" sz="800" u="none" cap="none" strike="noStrike">
              <a:solidFill>
                <a:schemeClr val="dk1"/>
              </a:solidFill>
              <a:latin typeface="Calibri"/>
              <a:ea typeface="Calibri"/>
              <a:cs typeface="Calibri"/>
              <a:sym typeface="Calibri"/>
            </a:endParaRPr>
          </a:p>
        </p:txBody>
      </p:sp>
      <p:sp>
        <p:nvSpPr>
          <p:cNvPr id="339" name="Google Shape;339;p23"/>
          <p:cNvSpPr/>
          <p:nvPr/>
        </p:nvSpPr>
        <p:spPr>
          <a:xfrm>
            <a:off x="5993892" y="1577340"/>
            <a:ext cx="1282446" cy="1028700"/>
          </a:xfrm>
          <a:prstGeom prst="roundRect">
            <a:avLst>
              <a:gd fmla="val 5333" name="adj"/>
            </a:avLst>
          </a:prstGeom>
          <a:solidFill>
            <a:srgbClr val="F8F3EA"/>
          </a:solidFill>
          <a:ln>
            <a:noFill/>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40" name="Google Shape;340;p23"/>
          <p:cNvSpPr/>
          <p:nvPr/>
        </p:nvSpPr>
        <p:spPr>
          <a:xfrm>
            <a:off x="6415659" y="1714500"/>
            <a:ext cx="438912" cy="438912"/>
          </a:xfrm>
          <a:prstGeom prst="ellipse">
            <a:avLst/>
          </a:prstGeom>
          <a:solidFill>
            <a:srgbClr val="66000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assets/freebsd-white.png" id="341" name="Google Shape;341;p23"/>
          <p:cNvPicPr preferRelativeResize="0"/>
          <p:nvPr/>
        </p:nvPicPr>
        <p:blipFill rotWithShape="1">
          <a:blip r:embed="rId7">
            <a:alphaModFix/>
          </a:blip>
          <a:srcRect b="0" l="0" r="0" t="0"/>
          <a:stretch/>
        </p:blipFill>
        <p:spPr>
          <a:xfrm>
            <a:off x="6481496" y="1780336"/>
            <a:ext cx="307238" cy="307238"/>
          </a:xfrm>
          <a:prstGeom prst="rect">
            <a:avLst/>
          </a:prstGeom>
          <a:noFill/>
          <a:ln>
            <a:noFill/>
          </a:ln>
        </p:spPr>
      </p:pic>
      <p:sp>
        <p:nvSpPr>
          <p:cNvPr id="342" name="Google Shape;342;p23"/>
          <p:cNvSpPr/>
          <p:nvPr/>
        </p:nvSpPr>
        <p:spPr>
          <a:xfrm>
            <a:off x="6048756" y="2249424"/>
            <a:ext cx="1172718" cy="30861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B1E1D"/>
              </a:buClr>
              <a:buSzPts val="800"/>
              <a:buFont typeface="Calibri"/>
              <a:buNone/>
            </a:pPr>
            <a:r>
              <a:rPr b="1" i="0" lang="en" sz="800" u="none" cap="none" strike="noStrike">
                <a:solidFill>
                  <a:srgbClr val="1B1E1D"/>
                </a:solidFill>
                <a:latin typeface="Calibri"/>
                <a:ea typeface="Calibri"/>
                <a:cs typeface="Calibri"/>
                <a:sym typeface="Calibri"/>
              </a:rPr>
              <a:t>FreeBSD</a:t>
            </a:r>
            <a:endParaRPr b="0" i="0" sz="800" u="none" cap="none" strike="noStrike">
              <a:solidFill>
                <a:schemeClr val="dk1"/>
              </a:solidFill>
              <a:latin typeface="Calibri"/>
              <a:ea typeface="Calibri"/>
              <a:cs typeface="Calibri"/>
              <a:sym typeface="Calibri"/>
            </a:endParaRPr>
          </a:p>
        </p:txBody>
      </p:sp>
      <p:sp>
        <p:nvSpPr>
          <p:cNvPr id="343" name="Google Shape;343;p23"/>
          <p:cNvSpPr/>
          <p:nvPr/>
        </p:nvSpPr>
        <p:spPr>
          <a:xfrm>
            <a:off x="7372350" y="1577340"/>
            <a:ext cx="1282446" cy="1028700"/>
          </a:xfrm>
          <a:prstGeom prst="roundRect">
            <a:avLst>
              <a:gd fmla="val 5333" name="adj"/>
            </a:avLst>
          </a:prstGeom>
          <a:solidFill>
            <a:srgbClr val="F8F3EA"/>
          </a:solidFill>
          <a:ln>
            <a:noFill/>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44" name="Google Shape;344;p23"/>
          <p:cNvSpPr/>
          <p:nvPr/>
        </p:nvSpPr>
        <p:spPr>
          <a:xfrm>
            <a:off x="7794117" y="1714500"/>
            <a:ext cx="438912" cy="438912"/>
          </a:xfrm>
          <a:prstGeom prst="ellipse">
            <a:avLst/>
          </a:prstGeom>
          <a:solidFill>
            <a:srgbClr val="66000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345" name="Google Shape;345;p23"/>
          <p:cNvPicPr preferRelativeResize="0"/>
          <p:nvPr/>
        </p:nvPicPr>
        <p:blipFill rotWithShape="1">
          <a:blip r:embed="rId8">
            <a:alphaModFix/>
          </a:blip>
          <a:srcRect b="0" l="0" r="0" t="0"/>
          <a:stretch/>
        </p:blipFill>
        <p:spPr>
          <a:xfrm>
            <a:off x="7851176" y="1771559"/>
            <a:ext cx="324795" cy="324795"/>
          </a:xfrm>
          <a:prstGeom prst="rect">
            <a:avLst/>
          </a:prstGeom>
          <a:noFill/>
          <a:ln>
            <a:noFill/>
          </a:ln>
        </p:spPr>
      </p:pic>
      <p:sp>
        <p:nvSpPr>
          <p:cNvPr id="346" name="Google Shape;346;p23"/>
          <p:cNvSpPr/>
          <p:nvPr/>
        </p:nvSpPr>
        <p:spPr>
          <a:xfrm>
            <a:off x="7427214" y="2249424"/>
            <a:ext cx="1172718" cy="30861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B1E1D"/>
              </a:buClr>
              <a:buSzPts val="800"/>
              <a:buFont typeface="Calibri"/>
              <a:buNone/>
            </a:pPr>
            <a:r>
              <a:rPr b="1" i="0" lang="en" sz="800" u="none" cap="none" strike="noStrike">
                <a:solidFill>
                  <a:srgbClr val="1B1E1D"/>
                </a:solidFill>
                <a:latin typeface="Calibri"/>
                <a:ea typeface="Calibri"/>
                <a:cs typeface="Calibri"/>
                <a:sym typeface="Calibri"/>
              </a:rPr>
              <a:t>Windows 10/11 &amp; Server</a:t>
            </a:r>
            <a:endParaRPr b="0" i="0" sz="800" u="none" cap="none" strike="noStrike">
              <a:solidFill>
                <a:schemeClr val="dk1"/>
              </a:solidFill>
              <a:latin typeface="Calibri"/>
              <a:ea typeface="Calibri"/>
              <a:cs typeface="Calibri"/>
              <a:sym typeface="Calibri"/>
            </a:endParaRPr>
          </a:p>
        </p:txBody>
      </p:sp>
      <p:sp>
        <p:nvSpPr>
          <p:cNvPr id="347" name="Google Shape;347;p23"/>
          <p:cNvSpPr/>
          <p:nvPr/>
        </p:nvSpPr>
        <p:spPr>
          <a:xfrm>
            <a:off x="480060" y="2846070"/>
            <a:ext cx="411480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1100"/>
              <a:buFont typeface="Cambria"/>
              <a:buNone/>
            </a:pPr>
            <a:r>
              <a:rPr b="1" i="0" lang="en" sz="1100" u="none" cap="none" strike="noStrike">
                <a:solidFill>
                  <a:srgbClr val="1B1E1D"/>
                </a:solidFill>
                <a:latin typeface="Cambria"/>
                <a:ea typeface="Cambria"/>
                <a:cs typeface="Cambria"/>
                <a:sym typeface="Cambria"/>
              </a:rPr>
              <a:t>Services in scope</a:t>
            </a:r>
            <a:endParaRPr b="0" i="0" sz="1100" u="none" cap="none" strike="noStrike">
              <a:solidFill>
                <a:schemeClr val="dk1"/>
              </a:solidFill>
              <a:latin typeface="Calibri"/>
              <a:ea typeface="Calibri"/>
              <a:cs typeface="Calibri"/>
              <a:sym typeface="Calibri"/>
            </a:endParaRPr>
          </a:p>
        </p:txBody>
      </p:sp>
      <p:sp>
        <p:nvSpPr>
          <p:cNvPr id="348" name="Google Shape;348;p23"/>
          <p:cNvSpPr/>
          <p:nvPr/>
        </p:nvSpPr>
        <p:spPr>
          <a:xfrm>
            <a:off x="480060" y="3154680"/>
            <a:ext cx="441655" cy="342900"/>
          </a:xfrm>
          <a:prstGeom prst="roundRect">
            <a:avLst>
              <a:gd fmla="val 50000" name="adj"/>
            </a:avLst>
          </a:prstGeom>
          <a:solidFill>
            <a:srgbClr val="E5F4F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49" name="Google Shape;349;p23"/>
          <p:cNvSpPr/>
          <p:nvPr/>
        </p:nvSpPr>
        <p:spPr>
          <a:xfrm>
            <a:off x="480060" y="3154680"/>
            <a:ext cx="441655" cy="3429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C7268"/>
              </a:buClr>
              <a:buSzPts val="800"/>
              <a:buFont typeface="Calibri"/>
              <a:buNone/>
            </a:pPr>
            <a:r>
              <a:rPr b="1" i="0" lang="en" sz="800" u="none" cap="none" strike="noStrike">
                <a:solidFill>
                  <a:srgbClr val="1C7268"/>
                </a:solidFill>
                <a:latin typeface="Calibri"/>
                <a:ea typeface="Calibri"/>
                <a:cs typeface="Calibri"/>
                <a:sym typeface="Calibri"/>
              </a:rPr>
              <a:t>DNS</a:t>
            </a:r>
            <a:endParaRPr b="0" i="0" sz="800" u="none" cap="none" strike="noStrike">
              <a:solidFill>
                <a:schemeClr val="dk1"/>
              </a:solidFill>
              <a:latin typeface="Calibri"/>
              <a:ea typeface="Calibri"/>
              <a:cs typeface="Calibri"/>
              <a:sym typeface="Calibri"/>
            </a:endParaRPr>
          </a:p>
        </p:txBody>
      </p:sp>
      <p:sp>
        <p:nvSpPr>
          <p:cNvPr id="350" name="Google Shape;350;p23"/>
          <p:cNvSpPr/>
          <p:nvPr/>
        </p:nvSpPr>
        <p:spPr>
          <a:xfrm>
            <a:off x="1045159" y="3154680"/>
            <a:ext cx="1315364" cy="342900"/>
          </a:xfrm>
          <a:prstGeom prst="roundRect">
            <a:avLst>
              <a:gd fmla="val 50000" name="adj"/>
            </a:avLst>
          </a:prstGeom>
          <a:solidFill>
            <a:srgbClr val="E5F4F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51" name="Google Shape;351;p23"/>
          <p:cNvSpPr/>
          <p:nvPr/>
        </p:nvSpPr>
        <p:spPr>
          <a:xfrm>
            <a:off x="1045159" y="3154680"/>
            <a:ext cx="1315364" cy="3429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C7268"/>
              </a:buClr>
              <a:buSzPts val="800"/>
              <a:buFont typeface="Calibri"/>
              <a:buNone/>
            </a:pPr>
            <a:r>
              <a:rPr b="1" i="0" lang="en" sz="800" u="none" cap="none" strike="noStrike">
                <a:solidFill>
                  <a:srgbClr val="1C7268"/>
                </a:solidFill>
                <a:latin typeface="Calibri"/>
                <a:ea typeface="Calibri"/>
                <a:cs typeface="Calibri"/>
                <a:sym typeface="Calibri"/>
              </a:rPr>
              <a:t>Active Directory</a:t>
            </a:r>
            <a:endParaRPr b="0" i="0" sz="800" u="none" cap="none" strike="noStrike">
              <a:solidFill>
                <a:schemeClr val="dk1"/>
              </a:solidFill>
              <a:latin typeface="Calibri"/>
              <a:ea typeface="Calibri"/>
              <a:cs typeface="Calibri"/>
              <a:sym typeface="Calibri"/>
            </a:endParaRPr>
          </a:p>
        </p:txBody>
      </p:sp>
      <p:sp>
        <p:nvSpPr>
          <p:cNvPr id="352" name="Google Shape;352;p23"/>
          <p:cNvSpPr/>
          <p:nvPr/>
        </p:nvSpPr>
        <p:spPr>
          <a:xfrm>
            <a:off x="2483968" y="3154680"/>
            <a:ext cx="1248156" cy="342900"/>
          </a:xfrm>
          <a:prstGeom prst="roundRect">
            <a:avLst>
              <a:gd fmla="val 50000" name="adj"/>
            </a:avLst>
          </a:prstGeom>
          <a:solidFill>
            <a:srgbClr val="E5F4F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53" name="Google Shape;353;p23"/>
          <p:cNvSpPr/>
          <p:nvPr/>
        </p:nvSpPr>
        <p:spPr>
          <a:xfrm>
            <a:off x="2483968" y="3154680"/>
            <a:ext cx="1248156" cy="3429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C7268"/>
              </a:buClr>
              <a:buSzPts val="800"/>
              <a:buFont typeface="Calibri"/>
              <a:buNone/>
            </a:pPr>
            <a:r>
              <a:rPr b="1" i="0" lang="en" sz="800" u="none" cap="none" strike="noStrike">
                <a:solidFill>
                  <a:srgbClr val="1C7268"/>
                </a:solidFill>
                <a:latin typeface="Calibri"/>
                <a:ea typeface="Calibri"/>
                <a:cs typeface="Calibri"/>
                <a:sym typeface="Calibri"/>
              </a:rPr>
              <a:t>LDAP &amp; Kerberos</a:t>
            </a:r>
            <a:endParaRPr b="0" i="0" sz="800" u="none" cap="none" strike="noStrike">
              <a:solidFill>
                <a:schemeClr val="dk1"/>
              </a:solidFill>
              <a:latin typeface="Calibri"/>
              <a:ea typeface="Calibri"/>
              <a:cs typeface="Calibri"/>
              <a:sym typeface="Calibri"/>
            </a:endParaRPr>
          </a:p>
        </p:txBody>
      </p:sp>
      <p:sp>
        <p:nvSpPr>
          <p:cNvPr id="354" name="Google Shape;354;p23"/>
          <p:cNvSpPr/>
          <p:nvPr/>
        </p:nvSpPr>
        <p:spPr>
          <a:xfrm>
            <a:off x="3855568" y="3154680"/>
            <a:ext cx="1046531" cy="342900"/>
          </a:xfrm>
          <a:prstGeom prst="roundRect">
            <a:avLst>
              <a:gd fmla="val 50000" name="adj"/>
            </a:avLst>
          </a:prstGeom>
          <a:solidFill>
            <a:srgbClr val="E5F4F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55" name="Google Shape;355;p23"/>
          <p:cNvSpPr/>
          <p:nvPr/>
        </p:nvSpPr>
        <p:spPr>
          <a:xfrm>
            <a:off x="3855568" y="3154680"/>
            <a:ext cx="1046531" cy="3429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C7268"/>
              </a:buClr>
              <a:buSzPts val="800"/>
              <a:buFont typeface="Calibri"/>
              <a:buNone/>
            </a:pPr>
            <a:r>
              <a:rPr b="1" i="0" lang="en" sz="800" u="none" cap="none" strike="noStrike">
                <a:solidFill>
                  <a:srgbClr val="1C7268"/>
                </a:solidFill>
                <a:latin typeface="Calibri"/>
                <a:ea typeface="Calibri"/>
                <a:cs typeface="Calibri"/>
                <a:sym typeface="Calibri"/>
              </a:rPr>
              <a:t>Web (HTTP/S)</a:t>
            </a:r>
            <a:endParaRPr b="0" i="0" sz="800" u="none" cap="none" strike="noStrike">
              <a:solidFill>
                <a:schemeClr val="dk1"/>
              </a:solidFill>
              <a:latin typeface="Calibri"/>
              <a:ea typeface="Calibri"/>
              <a:cs typeface="Calibri"/>
              <a:sym typeface="Calibri"/>
            </a:endParaRPr>
          </a:p>
        </p:txBody>
      </p:sp>
      <p:sp>
        <p:nvSpPr>
          <p:cNvPr id="356" name="Google Shape;356;p23"/>
          <p:cNvSpPr/>
          <p:nvPr/>
        </p:nvSpPr>
        <p:spPr>
          <a:xfrm>
            <a:off x="5025542" y="3154680"/>
            <a:ext cx="1382572" cy="342900"/>
          </a:xfrm>
          <a:prstGeom prst="roundRect">
            <a:avLst>
              <a:gd fmla="val 50000" name="adj"/>
            </a:avLst>
          </a:prstGeom>
          <a:solidFill>
            <a:srgbClr val="E5F4F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57" name="Google Shape;357;p23"/>
          <p:cNvSpPr/>
          <p:nvPr/>
        </p:nvSpPr>
        <p:spPr>
          <a:xfrm>
            <a:off x="5025542" y="3154680"/>
            <a:ext cx="1382572" cy="3429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C7268"/>
              </a:buClr>
              <a:buSzPts val="800"/>
              <a:buFont typeface="Calibri"/>
              <a:buNone/>
            </a:pPr>
            <a:r>
              <a:rPr b="1" i="0" lang="en" sz="800" u="none" cap="none" strike="noStrike">
                <a:solidFill>
                  <a:srgbClr val="1C7268"/>
                </a:solidFill>
                <a:latin typeface="Calibri"/>
                <a:ea typeface="Calibri"/>
                <a:cs typeface="Calibri"/>
                <a:sym typeface="Calibri"/>
              </a:rPr>
              <a:t>Email (SMTP/POP3)</a:t>
            </a:r>
            <a:endParaRPr b="0" i="0" sz="800" u="none" cap="none" strike="noStrike">
              <a:solidFill>
                <a:schemeClr val="dk1"/>
              </a:solidFill>
              <a:latin typeface="Calibri"/>
              <a:ea typeface="Calibri"/>
              <a:cs typeface="Calibri"/>
              <a:sym typeface="Calibri"/>
            </a:endParaRPr>
          </a:p>
        </p:txBody>
      </p:sp>
      <p:sp>
        <p:nvSpPr>
          <p:cNvPr id="358" name="Google Shape;358;p23"/>
          <p:cNvSpPr/>
          <p:nvPr/>
        </p:nvSpPr>
        <p:spPr>
          <a:xfrm>
            <a:off x="480060" y="3621024"/>
            <a:ext cx="3264408" cy="342900"/>
          </a:xfrm>
          <a:prstGeom prst="roundRect">
            <a:avLst>
              <a:gd fmla="val 50000" name="adj"/>
            </a:avLst>
          </a:prstGeom>
          <a:solidFill>
            <a:srgbClr val="E5F4F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59" name="Google Shape;359;p23"/>
          <p:cNvSpPr/>
          <p:nvPr/>
        </p:nvSpPr>
        <p:spPr>
          <a:xfrm>
            <a:off x="480060" y="3621024"/>
            <a:ext cx="3264408" cy="3429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C7268"/>
              </a:buClr>
              <a:buSzPts val="800"/>
              <a:buFont typeface="Calibri"/>
              <a:buNone/>
            </a:pPr>
            <a:r>
              <a:rPr b="1" i="0" lang="en" sz="800" u="none" cap="none" strike="noStrike">
                <a:solidFill>
                  <a:srgbClr val="1C7268"/>
                </a:solidFill>
                <a:latin typeface="Calibri"/>
                <a:ea typeface="Calibri"/>
                <a:cs typeface="Calibri"/>
                <a:sym typeface="Calibri"/>
              </a:rPr>
              <a:t>Databases (MySQL, MSSQL, MariaDB, PostgreSQL)</a:t>
            </a:r>
            <a:endParaRPr b="0" i="0" sz="800" u="none" cap="none" strike="noStrike">
              <a:solidFill>
                <a:schemeClr val="dk1"/>
              </a:solidFill>
              <a:latin typeface="Calibri"/>
              <a:ea typeface="Calibri"/>
              <a:cs typeface="Calibri"/>
              <a:sym typeface="Calibri"/>
            </a:endParaRPr>
          </a:p>
        </p:txBody>
      </p:sp>
      <p:sp>
        <p:nvSpPr>
          <p:cNvPr id="360" name="Google Shape;360;p23"/>
          <p:cNvSpPr/>
          <p:nvPr/>
        </p:nvSpPr>
        <p:spPr>
          <a:xfrm>
            <a:off x="3867912" y="3621024"/>
            <a:ext cx="844906" cy="342900"/>
          </a:xfrm>
          <a:prstGeom prst="roundRect">
            <a:avLst>
              <a:gd fmla="val 50000" name="adj"/>
            </a:avLst>
          </a:prstGeom>
          <a:solidFill>
            <a:srgbClr val="E5F4F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61" name="Google Shape;361;p23"/>
          <p:cNvSpPr/>
          <p:nvPr/>
        </p:nvSpPr>
        <p:spPr>
          <a:xfrm>
            <a:off x="3867912" y="3621024"/>
            <a:ext cx="844906" cy="3429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C7268"/>
              </a:buClr>
              <a:buSzPts val="800"/>
              <a:buFont typeface="Calibri"/>
              <a:buNone/>
            </a:pPr>
            <a:r>
              <a:rPr b="1" i="0" lang="en" sz="800" u="none" cap="none" strike="noStrike">
                <a:solidFill>
                  <a:srgbClr val="1C7268"/>
                </a:solidFill>
                <a:latin typeface="Calibri"/>
                <a:ea typeface="Calibri"/>
                <a:cs typeface="Calibri"/>
                <a:sym typeface="Calibri"/>
              </a:rPr>
              <a:t>FTP &amp; SMB</a:t>
            </a:r>
            <a:endParaRPr b="0" i="0" sz="800" u="none" cap="none" strike="noStrike">
              <a:solidFill>
                <a:schemeClr val="dk1"/>
              </a:solidFill>
              <a:latin typeface="Calibri"/>
              <a:ea typeface="Calibri"/>
              <a:cs typeface="Calibri"/>
              <a:sym typeface="Calibri"/>
            </a:endParaRPr>
          </a:p>
        </p:txBody>
      </p:sp>
      <p:sp>
        <p:nvSpPr>
          <p:cNvPr id="362" name="Google Shape;362;p23"/>
          <p:cNvSpPr/>
          <p:nvPr/>
        </p:nvSpPr>
        <p:spPr>
          <a:xfrm>
            <a:off x="4836262" y="3621024"/>
            <a:ext cx="1315364" cy="342900"/>
          </a:xfrm>
          <a:prstGeom prst="roundRect">
            <a:avLst>
              <a:gd fmla="val 50000" name="adj"/>
            </a:avLst>
          </a:prstGeom>
          <a:solidFill>
            <a:srgbClr val="E5F4F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63" name="Google Shape;363;p23"/>
          <p:cNvSpPr/>
          <p:nvPr/>
        </p:nvSpPr>
        <p:spPr>
          <a:xfrm>
            <a:off x="4836262" y="3621024"/>
            <a:ext cx="1315364" cy="3429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C7268"/>
              </a:buClr>
              <a:buSzPts val="800"/>
              <a:buFont typeface="Calibri"/>
              <a:buNone/>
            </a:pPr>
            <a:r>
              <a:rPr b="1" i="0" lang="en" sz="800" u="none" cap="none" strike="noStrike">
                <a:solidFill>
                  <a:srgbClr val="1C7268"/>
                </a:solidFill>
                <a:latin typeface="Calibri"/>
                <a:ea typeface="Calibri"/>
                <a:cs typeface="Calibri"/>
                <a:sym typeface="Calibri"/>
              </a:rPr>
              <a:t>SSH, RDP &amp; WinRM</a:t>
            </a:r>
            <a:endParaRPr b="0" i="0" sz="800" u="none" cap="none" strike="noStrike">
              <a:solidFill>
                <a:schemeClr val="dk1"/>
              </a:solidFill>
              <a:latin typeface="Calibri"/>
              <a:ea typeface="Calibri"/>
              <a:cs typeface="Calibri"/>
              <a:sym typeface="Calibri"/>
            </a:endParaRPr>
          </a:p>
        </p:txBody>
      </p:sp>
      <p:sp>
        <p:nvSpPr>
          <p:cNvPr id="364" name="Google Shape;364;p23"/>
          <p:cNvSpPr/>
          <p:nvPr/>
        </p:nvSpPr>
        <p:spPr>
          <a:xfrm>
            <a:off x="6275070" y="3621024"/>
            <a:ext cx="1382572" cy="342900"/>
          </a:xfrm>
          <a:prstGeom prst="roundRect">
            <a:avLst>
              <a:gd fmla="val 50000" name="adj"/>
            </a:avLst>
          </a:prstGeom>
          <a:solidFill>
            <a:srgbClr val="E5F4F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65" name="Google Shape;365;p23"/>
          <p:cNvSpPr/>
          <p:nvPr/>
        </p:nvSpPr>
        <p:spPr>
          <a:xfrm>
            <a:off x="6275070" y="3621024"/>
            <a:ext cx="1382572" cy="3429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C7268"/>
              </a:buClr>
              <a:buSzPts val="800"/>
              <a:buFont typeface="Calibri"/>
              <a:buNone/>
            </a:pPr>
            <a:r>
              <a:rPr b="1" i="0" lang="en" sz="800" u="none" cap="none" strike="noStrike">
                <a:solidFill>
                  <a:srgbClr val="1C7268"/>
                </a:solidFill>
                <a:latin typeface="Calibri"/>
                <a:ea typeface="Calibri"/>
                <a:cs typeface="Calibri"/>
                <a:sym typeface="Calibri"/>
              </a:rPr>
              <a:t>Docker containers</a:t>
            </a:r>
            <a:endParaRPr b="0" i="0" sz="800" u="none" cap="none" strike="noStrike">
              <a:solidFill>
                <a:schemeClr val="dk1"/>
              </a:solidFill>
              <a:latin typeface="Calibri"/>
              <a:ea typeface="Calibri"/>
              <a:cs typeface="Calibri"/>
              <a:sym typeface="Calibri"/>
            </a:endParaRPr>
          </a:p>
        </p:txBody>
      </p:sp>
      <p:sp>
        <p:nvSpPr>
          <p:cNvPr id="366" name="Google Shape;366;p23"/>
          <p:cNvSpPr/>
          <p:nvPr/>
        </p:nvSpPr>
        <p:spPr>
          <a:xfrm>
            <a:off x="480060" y="4896612"/>
            <a:ext cx="5486400" cy="2057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A39A8C"/>
              </a:buClr>
              <a:buSzPts val="800"/>
              <a:buFont typeface="Calibri"/>
              <a:buNone/>
            </a:pPr>
            <a:r>
              <a:rPr b="0" i="0" lang="en" sz="800" u="none" cap="none" strike="noStrike">
                <a:solidFill>
                  <a:srgbClr val="A39A8C"/>
                </a:solidFill>
                <a:latin typeface="Calibri"/>
                <a:ea typeface="Calibri"/>
                <a:cs typeface="Calibri"/>
                <a:sym typeface="Calibri"/>
              </a:rPr>
              <a:t>Systems &amp; services</a:t>
            </a:r>
            <a:endParaRPr b="0" i="0" sz="800" u="none" cap="none" strike="noStrike">
              <a:solidFill>
                <a:schemeClr val="dk1"/>
              </a:solidFill>
              <a:latin typeface="Calibri"/>
              <a:ea typeface="Calibri"/>
              <a:cs typeface="Calibri"/>
              <a:sym typeface="Calibri"/>
            </a:endParaRPr>
          </a:p>
        </p:txBody>
      </p:sp>
      <p:sp>
        <p:nvSpPr>
          <p:cNvPr id="367" name="Google Shape;367;p23"/>
          <p:cNvSpPr/>
          <p:nvPr/>
        </p:nvSpPr>
        <p:spPr>
          <a:xfrm>
            <a:off x="6261354" y="4896612"/>
            <a:ext cx="2400300" cy="20574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A39A8C"/>
              </a:buClr>
              <a:buSzPts val="800"/>
              <a:buFont typeface="Calibri"/>
              <a:buNone/>
            </a:pPr>
            <a:r>
              <a:rPr b="0" i="0" lang="en" sz="800" u="none" cap="none" strike="noStrike">
                <a:solidFill>
                  <a:srgbClr val="A39A8C"/>
                </a:solidFill>
                <a:latin typeface="Calibri"/>
                <a:ea typeface="Calibri"/>
                <a:cs typeface="Calibri"/>
                <a:sym typeface="Calibri"/>
              </a:rPr>
              <a:t>CofC Cybersecurity Club</a:t>
            </a:r>
            <a:endParaRPr b="0" i="0" sz="800" u="none" cap="none" strike="noStrike">
              <a:solidFill>
                <a:schemeClr val="dk1"/>
              </a:solidFill>
              <a:latin typeface="Calibri"/>
              <a:ea typeface="Calibri"/>
              <a:cs typeface="Calibri"/>
              <a:sym typeface="Calibri"/>
            </a:endParaRPr>
          </a:p>
        </p:txBody>
      </p:sp>
      <p:sp>
        <p:nvSpPr>
          <p:cNvPr id="368" name="Google Shape;368;p23"/>
          <p:cNvSpPr/>
          <p:nvPr/>
        </p:nvSpPr>
        <p:spPr>
          <a:xfrm>
            <a:off x="6531570" y="3154674"/>
            <a:ext cx="1382700" cy="342900"/>
          </a:xfrm>
          <a:prstGeom prst="roundRect">
            <a:avLst>
              <a:gd fmla="val 50000" name="adj"/>
            </a:avLst>
          </a:prstGeom>
          <a:solidFill>
            <a:srgbClr val="E5F4F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69" name="Google Shape;369;p23"/>
          <p:cNvSpPr/>
          <p:nvPr/>
        </p:nvSpPr>
        <p:spPr>
          <a:xfrm>
            <a:off x="6531570" y="3154674"/>
            <a:ext cx="1382700" cy="3429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C7268"/>
              </a:buClr>
              <a:buSzPts val="800"/>
              <a:buFont typeface="Calibri"/>
              <a:buNone/>
            </a:pPr>
            <a:r>
              <a:rPr b="1" lang="en" sz="800">
                <a:solidFill>
                  <a:srgbClr val="1C7268"/>
                </a:solidFill>
                <a:latin typeface="Calibri"/>
                <a:ea typeface="Calibri"/>
                <a:cs typeface="Calibri"/>
                <a:sym typeface="Calibri"/>
              </a:rPr>
              <a:t>AWS (in regionals)</a:t>
            </a:r>
            <a:endParaRPr b="0" i="0" sz="800" u="none" cap="none" strike="noStrike">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74" name="Shape 374"/>
        <p:cNvGrpSpPr/>
        <p:nvPr/>
      </p:nvGrpSpPr>
      <p:grpSpPr>
        <a:xfrm>
          <a:off x="0" y="0"/>
          <a:ext cx="0" cy="0"/>
          <a:chOff x="0" y="0"/>
          <a:chExt cx="0" cy="0"/>
        </a:xfrm>
      </p:grpSpPr>
      <p:sp>
        <p:nvSpPr>
          <p:cNvPr id="375" name="Google Shape;375;p24"/>
          <p:cNvSpPr/>
          <p:nvPr/>
        </p:nvSpPr>
        <p:spPr>
          <a:xfrm>
            <a:off x="480060" y="288036"/>
            <a:ext cx="685800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7268"/>
              </a:buClr>
              <a:buSzPts val="1000"/>
              <a:buFont typeface="Calibri"/>
              <a:buNone/>
            </a:pPr>
            <a:r>
              <a:rPr b="1" lang="en" sz="1000">
                <a:solidFill>
                  <a:srgbClr val="1C7268"/>
                </a:solidFill>
                <a:latin typeface="Calibri"/>
                <a:ea typeface="Calibri"/>
                <a:cs typeface="Calibri"/>
                <a:sym typeface="Calibri"/>
              </a:rPr>
              <a:t>SCORING</a:t>
            </a:r>
            <a:endParaRPr b="0" i="0" sz="1000" u="none" cap="none" strike="noStrike">
              <a:solidFill>
                <a:schemeClr val="dk1"/>
              </a:solidFill>
              <a:latin typeface="Calibri"/>
              <a:ea typeface="Calibri"/>
              <a:cs typeface="Calibri"/>
              <a:sym typeface="Calibri"/>
            </a:endParaRPr>
          </a:p>
        </p:txBody>
      </p:sp>
      <p:sp>
        <p:nvSpPr>
          <p:cNvPr id="376" name="Google Shape;376;p24"/>
          <p:cNvSpPr/>
          <p:nvPr/>
        </p:nvSpPr>
        <p:spPr>
          <a:xfrm>
            <a:off x="480060" y="493776"/>
            <a:ext cx="8161020" cy="6172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2400"/>
              <a:buFont typeface="Cambria"/>
              <a:buNone/>
            </a:pPr>
            <a:r>
              <a:rPr b="1" i="0" lang="en" sz="2400" u="none" cap="none" strike="noStrike">
                <a:solidFill>
                  <a:srgbClr val="1B1E1D"/>
                </a:solidFill>
                <a:latin typeface="Cambria"/>
                <a:ea typeface="Cambria"/>
                <a:cs typeface="Cambria"/>
                <a:sym typeface="Cambria"/>
              </a:rPr>
              <a:t>How you're scored</a:t>
            </a:r>
            <a:endParaRPr b="0" i="0" sz="2400" u="none" cap="none" strike="noStrike">
              <a:solidFill>
                <a:schemeClr val="dk1"/>
              </a:solidFill>
              <a:latin typeface="Calibri"/>
              <a:ea typeface="Calibri"/>
              <a:cs typeface="Calibri"/>
              <a:sym typeface="Calibri"/>
            </a:endParaRPr>
          </a:p>
        </p:txBody>
      </p:sp>
      <p:sp>
        <p:nvSpPr>
          <p:cNvPr id="377" name="Google Shape;377;p24"/>
          <p:cNvSpPr/>
          <p:nvPr/>
        </p:nvSpPr>
        <p:spPr>
          <a:xfrm>
            <a:off x="480060" y="1405890"/>
            <a:ext cx="3943350" cy="3360420"/>
          </a:xfrm>
          <a:prstGeom prst="roundRect">
            <a:avLst>
              <a:gd fmla="val 1633" name="adj"/>
            </a:avLst>
          </a:prstGeom>
          <a:solidFill>
            <a:srgbClr val="F8F3EA"/>
          </a:solidFill>
          <a:ln>
            <a:noFill/>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78" name="Google Shape;378;p24"/>
          <p:cNvSpPr/>
          <p:nvPr/>
        </p:nvSpPr>
        <p:spPr>
          <a:xfrm>
            <a:off x="685800" y="1577340"/>
            <a:ext cx="960120" cy="308610"/>
          </a:xfrm>
          <a:prstGeom prst="roundRect">
            <a:avLst>
              <a:gd fmla="val 13333" name="adj"/>
            </a:avLst>
          </a:prstGeom>
          <a:solidFill>
            <a:srgbClr val="66000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79" name="Google Shape;379;p24"/>
          <p:cNvSpPr/>
          <p:nvPr/>
        </p:nvSpPr>
        <p:spPr>
          <a:xfrm>
            <a:off x="685800" y="1577340"/>
            <a:ext cx="960120" cy="30861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Cambria"/>
              <a:buNone/>
            </a:pPr>
            <a:r>
              <a:rPr b="1" i="0" lang="en" sz="1100" u="none" cap="none" strike="noStrike">
                <a:solidFill>
                  <a:srgbClr val="FFFFFF"/>
                </a:solidFill>
                <a:latin typeface="Cambria"/>
                <a:ea typeface="Cambria"/>
                <a:cs typeface="Cambria"/>
                <a:sym typeface="Cambria"/>
              </a:rPr>
              <a:t>PCDC</a:t>
            </a:r>
            <a:endParaRPr b="0" i="0" sz="1100" u="none" cap="none" strike="noStrike">
              <a:solidFill>
                <a:schemeClr val="dk1"/>
              </a:solidFill>
              <a:latin typeface="Calibri"/>
              <a:ea typeface="Calibri"/>
              <a:cs typeface="Calibri"/>
              <a:sym typeface="Calibri"/>
            </a:endParaRPr>
          </a:p>
        </p:txBody>
      </p:sp>
      <p:sp>
        <p:nvSpPr>
          <p:cNvPr id="380" name="Google Shape;380;p24"/>
          <p:cNvSpPr/>
          <p:nvPr/>
        </p:nvSpPr>
        <p:spPr>
          <a:xfrm>
            <a:off x="685800" y="2057400"/>
            <a:ext cx="3531870" cy="2057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0000"/>
              </a:buClr>
              <a:buSzPts val="1000"/>
              <a:buFont typeface="Cambria"/>
              <a:buNone/>
            </a:pPr>
            <a:r>
              <a:rPr b="1" i="0" lang="en" sz="1000" u="none" cap="none" strike="noStrike">
                <a:solidFill>
                  <a:srgbClr val="660000"/>
                </a:solidFill>
                <a:latin typeface="Cambria"/>
                <a:ea typeface="Cambria"/>
                <a:cs typeface="Cambria"/>
                <a:sym typeface="Cambria"/>
              </a:rPr>
              <a:t>Availability</a:t>
            </a:r>
            <a:endParaRPr b="0" i="0" sz="1000" u="none" cap="none" strike="noStrike">
              <a:solidFill>
                <a:schemeClr val="dk1"/>
              </a:solidFill>
              <a:latin typeface="Calibri"/>
              <a:ea typeface="Calibri"/>
              <a:cs typeface="Calibri"/>
              <a:sym typeface="Calibri"/>
            </a:endParaRPr>
          </a:p>
        </p:txBody>
      </p:sp>
      <p:sp>
        <p:nvSpPr>
          <p:cNvPr id="381" name="Google Shape;381;p24"/>
          <p:cNvSpPr/>
          <p:nvPr/>
        </p:nvSpPr>
        <p:spPr>
          <a:xfrm>
            <a:off x="685800" y="2276856"/>
            <a:ext cx="353187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Services checked periodically. Down too long triggers an SLA violation and lost points.</a:t>
            </a:r>
            <a:endParaRPr b="0" i="0" sz="800" u="none" cap="none" strike="noStrike">
              <a:solidFill>
                <a:schemeClr val="dk1"/>
              </a:solidFill>
              <a:latin typeface="Calibri"/>
              <a:ea typeface="Calibri"/>
              <a:cs typeface="Calibri"/>
              <a:sym typeface="Calibri"/>
            </a:endParaRPr>
          </a:p>
        </p:txBody>
      </p:sp>
      <p:sp>
        <p:nvSpPr>
          <p:cNvPr id="382" name="Google Shape;382;p24"/>
          <p:cNvSpPr/>
          <p:nvPr/>
        </p:nvSpPr>
        <p:spPr>
          <a:xfrm>
            <a:off x="685800" y="2729484"/>
            <a:ext cx="3531870" cy="2057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0000"/>
              </a:buClr>
              <a:buSzPts val="1000"/>
              <a:buFont typeface="Cambria"/>
              <a:buNone/>
            </a:pPr>
            <a:r>
              <a:rPr b="1" i="0" lang="en" sz="1000" u="none" cap="none" strike="noStrike">
                <a:solidFill>
                  <a:srgbClr val="660000"/>
                </a:solidFill>
                <a:latin typeface="Cambria"/>
                <a:ea typeface="Cambria"/>
                <a:cs typeface="Cambria"/>
                <a:sym typeface="Cambria"/>
              </a:rPr>
              <a:t>Injects</a:t>
            </a:r>
            <a:endParaRPr b="0" i="0" sz="1000" u="none" cap="none" strike="noStrike">
              <a:solidFill>
                <a:schemeClr val="dk1"/>
              </a:solidFill>
              <a:latin typeface="Calibri"/>
              <a:ea typeface="Calibri"/>
              <a:cs typeface="Calibri"/>
              <a:sym typeface="Calibri"/>
            </a:endParaRPr>
          </a:p>
        </p:txBody>
      </p:sp>
      <p:sp>
        <p:nvSpPr>
          <p:cNvPr id="383" name="Google Shape;383;p24"/>
          <p:cNvSpPr/>
          <p:nvPr/>
        </p:nvSpPr>
        <p:spPr>
          <a:xfrm>
            <a:off x="685800" y="2948940"/>
            <a:ext cx="353187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Weighted by complexity. Late submissions still earn partial credit.</a:t>
            </a:r>
            <a:endParaRPr b="0" i="0" sz="800" u="none" cap="none" strike="noStrike">
              <a:solidFill>
                <a:schemeClr val="dk1"/>
              </a:solidFill>
              <a:latin typeface="Calibri"/>
              <a:ea typeface="Calibri"/>
              <a:cs typeface="Calibri"/>
              <a:sym typeface="Calibri"/>
            </a:endParaRPr>
          </a:p>
        </p:txBody>
      </p:sp>
      <p:sp>
        <p:nvSpPr>
          <p:cNvPr id="384" name="Google Shape;384;p24"/>
          <p:cNvSpPr/>
          <p:nvPr/>
        </p:nvSpPr>
        <p:spPr>
          <a:xfrm>
            <a:off x="685800" y="3401568"/>
            <a:ext cx="3531870" cy="2057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0000"/>
              </a:buClr>
              <a:buSzPts val="1000"/>
              <a:buFont typeface="Cambria"/>
              <a:buNone/>
            </a:pPr>
            <a:r>
              <a:rPr b="1" i="0" lang="en" sz="1000" u="none" cap="none" strike="noStrike">
                <a:solidFill>
                  <a:srgbClr val="660000"/>
                </a:solidFill>
                <a:latin typeface="Cambria"/>
                <a:ea typeface="Cambria"/>
                <a:cs typeface="Cambria"/>
                <a:sym typeface="Cambria"/>
              </a:rPr>
              <a:t>Attacks</a:t>
            </a:r>
            <a:endParaRPr b="0" i="0" sz="1000" u="none" cap="none" strike="noStrike">
              <a:solidFill>
                <a:schemeClr val="dk1"/>
              </a:solidFill>
              <a:latin typeface="Calibri"/>
              <a:ea typeface="Calibri"/>
              <a:cs typeface="Calibri"/>
              <a:sym typeface="Calibri"/>
            </a:endParaRPr>
          </a:p>
        </p:txBody>
      </p:sp>
      <p:sp>
        <p:nvSpPr>
          <p:cNvPr id="385" name="Google Shape;385;p24"/>
          <p:cNvSpPr/>
          <p:nvPr/>
        </p:nvSpPr>
        <p:spPr>
          <a:xfrm>
            <a:off x="685800" y="3621024"/>
            <a:ext cx="353187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Successful Red Team access costs points based on level obtained.</a:t>
            </a:r>
            <a:endParaRPr b="0" i="0" sz="800" u="none" cap="none" strike="noStrike">
              <a:solidFill>
                <a:schemeClr val="dk1"/>
              </a:solidFill>
              <a:latin typeface="Calibri"/>
              <a:ea typeface="Calibri"/>
              <a:cs typeface="Calibri"/>
              <a:sym typeface="Calibri"/>
            </a:endParaRPr>
          </a:p>
        </p:txBody>
      </p:sp>
      <p:sp>
        <p:nvSpPr>
          <p:cNvPr id="386" name="Google Shape;386;p24"/>
          <p:cNvSpPr/>
          <p:nvPr/>
        </p:nvSpPr>
        <p:spPr>
          <a:xfrm>
            <a:off x="685800" y="4073652"/>
            <a:ext cx="3531870" cy="2057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0000"/>
              </a:buClr>
              <a:buSzPts val="1000"/>
              <a:buFont typeface="Cambria"/>
              <a:buNone/>
            </a:pPr>
            <a:r>
              <a:rPr b="1" i="0" lang="en" sz="1000" u="none" cap="none" strike="noStrike">
                <a:solidFill>
                  <a:srgbClr val="660000"/>
                </a:solidFill>
                <a:latin typeface="Cambria"/>
                <a:ea typeface="Cambria"/>
                <a:cs typeface="Cambria"/>
                <a:sym typeface="Cambria"/>
              </a:rPr>
              <a:t>Business Operations</a:t>
            </a:r>
            <a:endParaRPr b="0" i="0" sz="1000" u="none" cap="none" strike="noStrike">
              <a:solidFill>
                <a:schemeClr val="dk1"/>
              </a:solidFill>
              <a:latin typeface="Calibri"/>
              <a:ea typeface="Calibri"/>
              <a:cs typeface="Calibri"/>
              <a:sym typeface="Calibri"/>
            </a:endParaRPr>
          </a:p>
        </p:txBody>
      </p:sp>
      <p:sp>
        <p:nvSpPr>
          <p:cNvPr id="387" name="Google Shape;387;p24"/>
          <p:cNvSpPr/>
          <p:nvPr/>
        </p:nvSpPr>
        <p:spPr>
          <a:xfrm>
            <a:off x="685800" y="4293108"/>
            <a:ext cx="353187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Services must be functional, not just online, to satisfy business tasks.</a:t>
            </a:r>
            <a:endParaRPr b="0" i="0" sz="800" u="none" cap="none" strike="noStrike">
              <a:solidFill>
                <a:schemeClr val="dk1"/>
              </a:solidFill>
              <a:latin typeface="Calibri"/>
              <a:ea typeface="Calibri"/>
              <a:cs typeface="Calibri"/>
              <a:sym typeface="Calibri"/>
            </a:endParaRPr>
          </a:p>
        </p:txBody>
      </p:sp>
      <p:sp>
        <p:nvSpPr>
          <p:cNvPr id="388" name="Google Shape;388;p24"/>
          <p:cNvSpPr/>
          <p:nvPr/>
        </p:nvSpPr>
        <p:spPr>
          <a:xfrm>
            <a:off x="4697730" y="1405890"/>
            <a:ext cx="3943350" cy="3360420"/>
          </a:xfrm>
          <a:prstGeom prst="roundRect">
            <a:avLst>
              <a:gd fmla="val 1633" name="adj"/>
            </a:avLst>
          </a:prstGeom>
          <a:solidFill>
            <a:srgbClr val="F8F3EA"/>
          </a:solidFill>
          <a:ln>
            <a:noFill/>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89" name="Google Shape;389;p24"/>
          <p:cNvSpPr/>
          <p:nvPr/>
        </p:nvSpPr>
        <p:spPr>
          <a:xfrm>
            <a:off x="4903470" y="1577340"/>
            <a:ext cx="960120" cy="308610"/>
          </a:xfrm>
          <a:prstGeom prst="roundRect">
            <a:avLst>
              <a:gd fmla="val 13333" name="adj"/>
            </a:avLst>
          </a:prstGeom>
          <a:solidFill>
            <a:srgbClr val="1C726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90" name="Google Shape;390;p24"/>
          <p:cNvSpPr/>
          <p:nvPr/>
        </p:nvSpPr>
        <p:spPr>
          <a:xfrm>
            <a:off x="4903470" y="1577340"/>
            <a:ext cx="960120" cy="30861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Cambria"/>
              <a:buNone/>
            </a:pPr>
            <a:r>
              <a:rPr b="1" i="0" lang="en" sz="1100" u="none" cap="none" strike="noStrike">
                <a:solidFill>
                  <a:srgbClr val="FFFFFF"/>
                </a:solidFill>
                <a:latin typeface="Cambria"/>
                <a:ea typeface="Cambria"/>
                <a:cs typeface="Cambria"/>
                <a:sym typeface="Cambria"/>
              </a:rPr>
              <a:t>SECCDC</a:t>
            </a:r>
            <a:endParaRPr b="0" i="0" sz="1100" u="none" cap="none" strike="noStrike">
              <a:solidFill>
                <a:schemeClr val="dk1"/>
              </a:solidFill>
              <a:latin typeface="Calibri"/>
              <a:ea typeface="Calibri"/>
              <a:cs typeface="Calibri"/>
              <a:sym typeface="Calibri"/>
            </a:endParaRPr>
          </a:p>
        </p:txBody>
      </p:sp>
      <p:sp>
        <p:nvSpPr>
          <p:cNvPr id="391" name="Google Shape;391;p24"/>
          <p:cNvSpPr/>
          <p:nvPr/>
        </p:nvSpPr>
        <p:spPr>
          <a:xfrm>
            <a:off x="4903470" y="2057400"/>
            <a:ext cx="3531870" cy="2057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7268"/>
              </a:buClr>
              <a:buSzPts val="1000"/>
              <a:buFont typeface="Cambria"/>
              <a:buNone/>
            </a:pPr>
            <a:r>
              <a:rPr b="1" i="0" lang="en" sz="1000" u="none" cap="none" strike="noStrike">
                <a:solidFill>
                  <a:srgbClr val="1C7268"/>
                </a:solidFill>
                <a:latin typeface="Cambria"/>
                <a:ea typeface="Cambria"/>
                <a:cs typeface="Cambria"/>
                <a:sym typeface="Cambria"/>
              </a:rPr>
              <a:t>Critical services</a:t>
            </a:r>
            <a:endParaRPr b="0" i="0" sz="1000" u="none" cap="none" strike="noStrike">
              <a:solidFill>
                <a:schemeClr val="dk1"/>
              </a:solidFill>
              <a:latin typeface="Calibri"/>
              <a:ea typeface="Calibri"/>
              <a:cs typeface="Calibri"/>
              <a:sym typeface="Calibri"/>
            </a:endParaRPr>
          </a:p>
        </p:txBody>
      </p:sp>
      <p:sp>
        <p:nvSpPr>
          <p:cNvPr id="392" name="Google Shape;392;p24"/>
          <p:cNvSpPr/>
          <p:nvPr/>
        </p:nvSpPr>
        <p:spPr>
          <a:xfrm>
            <a:off x="4903470" y="2276856"/>
            <a:ext cx="353187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50% of possible points, based on random polling of core services.</a:t>
            </a:r>
            <a:endParaRPr b="0" i="0" sz="800" u="none" cap="none" strike="noStrike">
              <a:solidFill>
                <a:schemeClr val="dk1"/>
              </a:solidFill>
              <a:latin typeface="Calibri"/>
              <a:ea typeface="Calibri"/>
              <a:cs typeface="Calibri"/>
              <a:sym typeface="Calibri"/>
            </a:endParaRPr>
          </a:p>
        </p:txBody>
      </p:sp>
      <p:sp>
        <p:nvSpPr>
          <p:cNvPr id="393" name="Google Shape;393;p24"/>
          <p:cNvSpPr/>
          <p:nvPr/>
        </p:nvSpPr>
        <p:spPr>
          <a:xfrm>
            <a:off x="4903470" y="2729484"/>
            <a:ext cx="3531870" cy="2057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7268"/>
              </a:buClr>
              <a:buSzPts val="1000"/>
              <a:buFont typeface="Cambria"/>
              <a:buNone/>
            </a:pPr>
            <a:r>
              <a:rPr b="1" i="0" lang="en" sz="1000" u="none" cap="none" strike="noStrike">
                <a:solidFill>
                  <a:srgbClr val="1C7268"/>
                </a:solidFill>
                <a:latin typeface="Cambria"/>
                <a:ea typeface="Cambria"/>
                <a:cs typeface="Cambria"/>
                <a:sym typeface="Cambria"/>
              </a:rPr>
              <a:t>Injects</a:t>
            </a:r>
            <a:endParaRPr b="0" i="0" sz="1000" u="none" cap="none" strike="noStrike">
              <a:solidFill>
                <a:schemeClr val="dk1"/>
              </a:solidFill>
              <a:latin typeface="Calibri"/>
              <a:ea typeface="Calibri"/>
              <a:cs typeface="Calibri"/>
              <a:sym typeface="Calibri"/>
            </a:endParaRPr>
          </a:p>
        </p:txBody>
      </p:sp>
      <p:sp>
        <p:nvSpPr>
          <p:cNvPr id="394" name="Google Shape;394;p24"/>
          <p:cNvSpPr/>
          <p:nvPr/>
        </p:nvSpPr>
        <p:spPr>
          <a:xfrm>
            <a:off x="4903470" y="2948940"/>
            <a:ext cx="353187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The other 50%, cumulative across all assigned tasks.</a:t>
            </a:r>
            <a:endParaRPr b="0" i="0" sz="800" u="none" cap="none" strike="noStrike">
              <a:solidFill>
                <a:schemeClr val="dk1"/>
              </a:solidFill>
              <a:latin typeface="Calibri"/>
              <a:ea typeface="Calibri"/>
              <a:cs typeface="Calibri"/>
              <a:sym typeface="Calibri"/>
            </a:endParaRPr>
          </a:p>
        </p:txBody>
      </p:sp>
      <p:sp>
        <p:nvSpPr>
          <p:cNvPr id="395" name="Google Shape;395;p24"/>
          <p:cNvSpPr/>
          <p:nvPr/>
        </p:nvSpPr>
        <p:spPr>
          <a:xfrm>
            <a:off x="4903470" y="3401568"/>
            <a:ext cx="3531870" cy="2057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7268"/>
              </a:buClr>
              <a:buSzPts val="1000"/>
              <a:buFont typeface="Cambria"/>
              <a:buNone/>
            </a:pPr>
            <a:r>
              <a:rPr b="1" i="0" lang="en" sz="1000" u="none" cap="none" strike="noStrike">
                <a:solidFill>
                  <a:srgbClr val="1C7268"/>
                </a:solidFill>
                <a:latin typeface="Cambria"/>
                <a:ea typeface="Cambria"/>
                <a:cs typeface="Cambria"/>
                <a:sym typeface="Cambria"/>
              </a:rPr>
              <a:t>Red Team success</a:t>
            </a:r>
            <a:endParaRPr b="0" i="0" sz="1000" u="none" cap="none" strike="noStrike">
              <a:solidFill>
                <a:schemeClr val="dk1"/>
              </a:solidFill>
              <a:latin typeface="Calibri"/>
              <a:ea typeface="Calibri"/>
              <a:cs typeface="Calibri"/>
              <a:sym typeface="Calibri"/>
            </a:endParaRPr>
          </a:p>
        </p:txBody>
      </p:sp>
      <p:sp>
        <p:nvSpPr>
          <p:cNvPr id="396" name="Google Shape;396;p24"/>
          <p:cNvSpPr/>
          <p:nvPr/>
        </p:nvSpPr>
        <p:spPr>
          <a:xfrm>
            <a:off x="4903470" y="3621024"/>
            <a:ext cx="353187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Deductions based on access level, data sensitivity, and persistence.</a:t>
            </a:r>
            <a:endParaRPr b="0" i="0" sz="800" u="none" cap="none" strike="noStrike">
              <a:solidFill>
                <a:schemeClr val="dk1"/>
              </a:solidFill>
              <a:latin typeface="Calibri"/>
              <a:ea typeface="Calibri"/>
              <a:cs typeface="Calibri"/>
              <a:sym typeface="Calibri"/>
            </a:endParaRPr>
          </a:p>
        </p:txBody>
      </p:sp>
      <p:sp>
        <p:nvSpPr>
          <p:cNvPr id="397" name="Google Shape;397;p24"/>
          <p:cNvSpPr/>
          <p:nvPr/>
        </p:nvSpPr>
        <p:spPr>
          <a:xfrm>
            <a:off x="4903470" y="4073652"/>
            <a:ext cx="3531870" cy="2057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7268"/>
              </a:buClr>
              <a:buSzPts val="1000"/>
              <a:buFont typeface="Cambria"/>
              <a:buNone/>
            </a:pPr>
            <a:r>
              <a:rPr b="1" i="0" lang="en" sz="1000" u="none" cap="none" strike="noStrike">
                <a:solidFill>
                  <a:srgbClr val="1C7268"/>
                </a:solidFill>
                <a:latin typeface="Cambria"/>
                <a:ea typeface="Cambria"/>
                <a:cs typeface="Cambria"/>
                <a:sym typeface="Cambria"/>
              </a:rPr>
              <a:t>Incident reports</a:t>
            </a:r>
            <a:endParaRPr b="0" i="0" sz="1000" u="none" cap="none" strike="noStrike">
              <a:solidFill>
                <a:schemeClr val="dk1"/>
              </a:solidFill>
              <a:latin typeface="Calibri"/>
              <a:ea typeface="Calibri"/>
              <a:cs typeface="Calibri"/>
              <a:sym typeface="Calibri"/>
            </a:endParaRPr>
          </a:p>
        </p:txBody>
      </p:sp>
      <p:sp>
        <p:nvSpPr>
          <p:cNvPr id="398" name="Google Shape;398;p24"/>
          <p:cNvSpPr/>
          <p:nvPr/>
        </p:nvSpPr>
        <p:spPr>
          <a:xfrm>
            <a:off x="4903470" y="4293108"/>
            <a:ext cx="353187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A thorough report can return up to 50% of a Red Team deduction.</a:t>
            </a:r>
            <a:endParaRPr b="0" i="0" sz="800" u="none" cap="none" strike="noStrike">
              <a:solidFill>
                <a:schemeClr val="dk1"/>
              </a:solidFill>
              <a:latin typeface="Calibri"/>
              <a:ea typeface="Calibri"/>
              <a:cs typeface="Calibri"/>
              <a:sym typeface="Calibri"/>
            </a:endParaRPr>
          </a:p>
        </p:txBody>
      </p:sp>
      <p:sp>
        <p:nvSpPr>
          <p:cNvPr id="399" name="Google Shape;399;p24"/>
          <p:cNvSpPr/>
          <p:nvPr/>
        </p:nvSpPr>
        <p:spPr>
          <a:xfrm>
            <a:off x="480060" y="4896612"/>
            <a:ext cx="5486400" cy="2057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A39A8C"/>
              </a:buClr>
              <a:buSzPts val="800"/>
              <a:buFont typeface="Calibri"/>
              <a:buNone/>
            </a:pPr>
            <a:r>
              <a:rPr b="0" i="0" lang="en" sz="800" u="none" cap="none" strike="noStrike">
                <a:solidFill>
                  <a:srgbClr val="A39A8C"/>
                </a:solidFill>
                <a:latin typeface="Calibri"/>
                <a:ea typeface="Calibri"/>
                <a:cs typeface="Calibri"/>
                <a:sym typeface="Calibri"/>
              </a:rPr>
              <a:t>Scoring</a:t>
            </a:r>
            <a:endParaRPr b="0" i="0" sz="800" u="none" cap="none" strike="noStrike">
              <a:solidFill>
                <a:schemeClr val="dk1"/>
              </a:solidFill>
              <a:latin typeface="Calibri"/>
              <a:ea typeface="Calibri"/>
              <a:cs typeface="Calibri"/>
              <a:sym typeface="Calibri"/>
            </a:endParaRPr>
          </a:p>
        </p:txBody>
      </p:sp>
      <p:sp>
        <p:nvSpPr>
          <p:cNvPr id="400" name="Google Shape;400;p24"/>
          <p:cNvSpPr/>
          <p:nvPr/>
        </p:nvSpPr>
        <p:spPr>
          <a:xfrm>
            <a:off x="6261354" y="4896612"/>
            <a:ext cx="2400300" cy="20574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A39A8C"/>
              </a:buClr>
              <a:buSzPts val="800"/>
              <a:buFont typeface="Calibri"/>
              <a:buNone/>
            </a:pPr>
            <a:r>
              <a:rPr b="0" i="0" lang="en" sz="800" u="none" cap="none" strike="noStrike">
                <a:solidFill>
                  <a:srgbClr val="A39A8C"/>
                </a:solidFill>
                <a:latin typeface="Calibri"/>
                <a:ea typeface="Calibri"/>
                <a:cs typeface="Calibri"/>
                <a:sym typeface="Calibri"/>
              </a:rPr>
              <a:t>CofC Cybersecurity Club</a:t>
            </a:r>
            <a:endParaRPr b="0" i="0" sz="800" u="none" cap="none" strike="noStrike">
              <a:solidFill>
                <a:schemeClr val="dk1"/>
              </a:solidFill>
              <a:latin typeface="Calibri"/>
              <a:ea typeface="Calibri"/>
              <a:cs typeface="Calibri"/>
              <a:sym typeface="Calibri"/>
            </a:endParaRPr>
          </a:p>
        </p:txBody>
      </p:sp>
      <p:sp>
        <p:nvSpPr>
          <p:cNvPr id="401" name="Google Shape;401;p24"/>
          <p:cNvSpPr/>
          <p:nvPr/>
        </p:nvSpPr>
        <p:spPr>
          <a:xfrm>
            <a:off x="480060" y="1131570"/>
            <a:ext cx="8160900" cy="308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900"/>
              <a:buFont typeface="Calibri"/>
              <a:buNone/>
            </a:pPr>
            <a:r>
              <a:rPr lang="en" sz="900">
                <a:solidFill>
                  <a:schemeClr val="dk1"/>
                </a:solidFill>
                <a:latin typeface="Calibri"/>
                <a:ea typeface="Calibri"/>
                <a:cs typeface="Calibri"/>
                <a:sym typeface="Calibri"/>
              </a:rPr>
              <a:t>Systems are checked by automated scoring accounts, which attempt ‘use’ systems. </a:t>
            </a:r>
            <a:endParaRPr b="0" i="0" sz="900" u="none" cap="none" strike="noStrike">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06" name="Shape 406"/>
        <p:cNvGrpSpPr/>
        <p:nvPr/>
      </p:nvGrpSpPr>
      <p:grpSpPr>
        <a:xfrm>
          <a:off x="0" y="0"/>
          <a:ext cx="0" cy="0"/>
          <a:chOff x="0" y="0"/>
          <a:chExt cx="0" cy="0"/>
        </a:xfrm>
      </p:grpSpPr>
      <p:sp>
        <p:nvSpPr>
          <p:cNvPr id="407" name="Google Shape;407;p25"/>
          <p:cNvSpPr/>
          <p:nvPr/>
        </p:nvSpPr>
        <p:spPr>
          <a:xfrm>
            <a:off x="480060" y="288036"/>
            <a:ext cx="685800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7268"/>
              </a:buClr>
              <a:buSzPts val="1000"/>
              <a:buFont typeface="Calibri"/>
              <a:buNone/>
            </a:pPr>
            <a:r>
              <a:rPr b="1" i="0" lang="en" sz="1000" u="none" cap="none" strike="noStrike">
                <a:solidFill>
                  <a:srgbClr val="1C7268"/>
                </a:solidFill>
                <a:latin typeface="Calibri"/>
                <a:ea typeface="Calibri"/>
                <a:cs typeface="Calibri"/>
                <a:sym typeface="Calibri"/>
              </a:rPr>
              <a:t>THE WRITTEN HALF OF THE JOB</a:t>
            </a:r>
            <a:endParaRPr b="0" i="0" sz="1000" u="none" cap="none" strike="noStrike">
              <a:solidFill>
                <a:schemeClr val="dk1"/>
              </a:solidFill>
              <a:latin typeface="Calibri"/>
              <a:ea typeface="Calibri"/>
              <a:cs typeface="Calibri"/>
              <a:sym typeface="Calibri"/>
            </a:endParaRPr>
          </a:p>
        </p:txBody>
      </p:sp>
      <p:sp>
        <p:nvSpPr>
          <p:cNvPr id="408" name="Google Shape;408;p25"/>
          <p:cNvSpPr/>
          <p:nvPr/>
        </p:nvSpPr>
        <p:spPr>
          <a:xfrm>
            <a:off x="480060" y="493776"/>
            <a:ext cx="8161020" cy="6172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2400"/>
              <a:buFont typeface="Cambria"/>
              <a:buNone/>
            </a:pPr>
            <a:r>
              <a:rPr b="1" i="0" lang="en" sz="2400" u="none" cap="none" strike="noStrike">
                <a:solidFill>
                  <a:srgbClr val="1B1E1D"/>
                </a:solidFill>
                <a:latin typeface="Cambria"/>
                <a:ea typeface="Cambria"/>
                <a:cs typeface="Cambria"/>
                <a:sym typeface="Cambria"/>
              </a:rPr>
              <a:t>Injects and incident reports</a:t>
            </a:r>
            <a:endParaRPr b="0" i="0" sz="2400" u="none" cap="none" strike="noStrike">
              <a:solidFill>
                <a:schemeClr val="dk1"/>
              </a:solidFill>
              <a:latin typeface="Calibri"/>
              <a:ea typeface="Calibri"/>
              <a:cs typeface="Calibri"/>
              <a:sym typeface="Calibri"/>
            </a:endParaRPr>
          </a:p>
        </p:txBody>
      </p:sp>
      <p:sp>
        <p:nvSpPr>
          <p:cNvPr id="409" name="Google Shape;409;p25"/>
          <p:cNvSpPr/>
          <p:nvPr/>
        </p:nvSpPr>
        <p:spPr>
          <a:xfrm>
            <a:off x="480060" y="1405890"/>
            <a:ext cx="3943350" cy="3360420"/>
          </a:xfrm>
          <a:prstGeom prst="roundRect">
            <a:avLst>
              <a:gd fmla="val 1633" name="adj"/>
            </a:avLst>
          </a:prstGeom>
          <a:solidFill>
            <a:srgbClr val="E5F4F2"/>
          </a:solidFill>
          <a:ln>
            <a:noFill/>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10" name="Google Shape;410;p25"/>
          <p:cNvSpPr/>
          <p:nvPr/>
        </p:nvSpPr>
        <p:spPr>
          <a:xfrm>
            <a:off x="685800" y="1611630"/>
            <a:ext cx="480060" cy="480060"/>
          </a:xfrm>
          <a:prstGeom prst="ellipse">
            <a:avLst/>
          </a:prstGeom>
          <a:solidFill>
            <a:srgbClr val="1C726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411" name="Google Shape;411;p25"/>
          <p:cNvPicPr preferRelativeResize="0"/>
          <p:nvPr/>
        </p:nvPicPr>
        <p:blipFill rotWithShape="1">
          <a:blip r:embed="rId3">
            <a:alphaModFix/>
          </a:blip>
          <a:srcRect b="0" l="0" r="0" t="0"/>
          <a:stretch/>
        </p:blipFill>
        <p:spPr>
          <a:xfrm>
            <a:off x="748208" y="1674038"/>
            <a:ext cx="355244" cy="355244"/>
          </a:xfrm>
          <a:prstGeom prst="rect">
            <a:avLst/>
          </a:prstGeom>
          <a:noFill/>
          <a:ln>
            <a:noFill/>
          </a:ln>
        </p:spPr>
      </p:pic>
      <p:sp>
        <p:nvSpPr>
          <p:cNvPr id="412" name="Google Shape;412;p25"/>
          <p:cNvSpPr/>
          <p:nvPr/>
        </p:nvSpPr>
        <p:spPr>
          <a:xfrm>
            <a:off x="1303020" y="1680210"/>
            <a:ext cx="2743200" cy="30861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1400"/>
              <a:buFont typeface="Cambria"/>
              <a:buNone/>
            </a:pPr>
            <a:r>
              <a:rPr b="1" i="0" lang="en" sz="1400" u="none" cap="none" strike="noStrike">
                <a:solidFill>
                  <a:srgbClr val="1B1E1D"/>
                </a:solidFill>
                <a:latin typeface="Cambria"/>
                <a:ea typeface="Cambria"/>
                <a:cs typeface="Cambria"/>
                <a:sym typeface="Cambria"/>
              </a:rPr>
              <a:t>Injects</a:t>
            </a:r>
            <a:endParaRPr b="0" i="0" sz="1400" u="none" cap="none" strike="noStrike">
              <a:solidFill>
                <a:schemeClr val="dk1"/>
              </a:solidFill>
              <a:latin typeface="Calibri"/>
              <a:ea typeface="Calibri"/>
              <a:cs typeface="Calibri"/>
              <a:sym typeface="Calibri"/>
            </a:endParaRPr>
          </a:p>
        </p:txBody>
      </p:sp>
      <p:sp>
        <p:nvSpPr>
          <p:cNvPr id="413" name="Google Shape;413;p25"/>
          <p:cNvSpPr/>
          <p:nvPr/>
        </p:nvSpPr>
        <p:spPr>
          <a:xfrm>
            <a:off x="685800" y="2160270"/>
            <a:ext cx="3531870" cy="11658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900"/>
              <a:buFont typeface="Calibri"/>
              <a:buNone/>
            </a:pPr>
            <a:r>
              <a:rPr b="0" i="0" lang="en" sz="900" u="none" cap="none" strike="noStrike">
                <a:solidFill>
                  <a:srgbClr val="1B1E1D"/>
                </a:solidFill>
                <a:latin typeface="Calibri"/>
                <a:ea typeface="Calibri"/>
                <a:cs typeface="Calibri"/>
                <a:sym typeface="Calibri"/>
              </a:rPr>
              <a:t>Business tasks from "the CEO," ranging from resetting a password to migrating a mail server with zero downtime. Weighted by complexity and worth as much as keeping services up, so ignoring them is never the right call.</a:t>
            </a:r>
            <a:endParaRPr b="0" i="0" sz="900" u="none" cap="none" strike="noStrike">
              <a:solidFill>
                <a:schemeClr val="dk1"/>
              </a:solidFill>
              <a:latin typeface="Calibri"/>
              <a:ea typeface="Calibri"/>
              <a:cs typeface="Calibri"/>
              <a:sym typeface="Calibri"/>
            </a:endParaRPr>
          </a:p>
        </p:txBody>
      </p:sp>
      <p:sp>
        <p:nvSpPr>
          <p:cNvPr id="414" name="Google Shape;414;p25"/>
          <p:cNvSpPr/>
          <p:nvPr/>
        </p:nvSpPr>
        <p:spPr>
          <a:xfrm>
            <a:off x="685800" y="3840480"/>
            <a:ext cx="3531870" cy="685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7268"/>
              </a:buClr>
              <a:buSzPts val="900"/>
              <a:buFont typeface="Calibri"/>
              <a:buNone/>
            </a:pPr>
            <a:r>
              <a:rPr b="1" i="1" lang="en" sz="900" u="none" cap="none" strike="noStrike">
                <a:solidFill>
                  <a:srgbClr val="1C7268"/>
                </a:solidFill>
                <a:latin typeface="Calibri"/>
                <a:ea typeface="Calibri"/>
                <a:cs typeface="Calibri"/>
                <a:sym typeface="Calibri"/>
              </a:rPr>
              <a:t>Submit from the designated report station or portal only. Late is still partial credit, ignored is zero.</a:t>
            </a:r>
            <a:endParaRPr b="0" i="0" sz="900" u="none" cap="none" strike="noStrike">
              <a:solidFill>
                <a:schemeClr val="dk1"/>
              </a:solidFill>
              <a:latin typeface="Calibri"/>
              <a:ea typeface="Calibri"/>
              <a:cs typeface="Calibri"/>
              <a:sym typeface="Calibri"/>
            </a:endParaRPr>
          </a:p>
        </p:txBody>
      </p:sp>
      <p:sp>
        <p:nvSpPr>
          <p:cNvPr id="415" name="Google Shape;415;p25"/>
          <p:cNvSpPr/>
          <p:nvPr/>
        </p:nvSpPr>
        <p:spPr>
          <a:xfrm>
            <a:off x="4697730" y="1405890"/>
            <a:ext cx="3943350" cy="3360420"/>
          </a:xfrm>
          <a:prstGeom prst="roundRect">
            <a:avLst>
              <a:gd fmla="val 1633" name="adj"/>
            </a:avLst>
          </a:prstGeom>
          <a:solidFill>
            <a:srgbClr val="F8F3EA"/>
          </a:solidFill>
          <a:ln>
            <a:noFill/>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16" name="Google Shape;416;p25"/>
          <p:cNvSpPr/>
          <p:nvPr/>
        </p:nvSpPr>
        <p:spPr>
          <a:xfrm>
            <a:off x="4903470" y="1611630"/>
            <a:ext cx="480060" cy="480060"/>
          </a:xfrm>
          <a:prstGeom prst="ellipse">
            <a:avLst/>
          </a:prstGeom>
          <a:solidFill>
            <a:srgbClr val="66000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417" name="Google Shape;417;p25"/>
          <p:cNvPicPr preferRelativeResize="0"/>
          <p:nvPr/>
        </p:nvPicPr>
        <p:blipFill rotWithShape="1">
          <a:blip r:embed="rId4">
            <a:alphaModFix/>
          </a:blip>
          <a:srcRect b="0" l="0" r="0" t="0"/>
          <a:stretch/>
        </p:blipFill>
        <p:spPr>
          <a:xfrm>
            <a:off x="4965877" y="1674038"/>
            <a:ext cx="355244" cy="355244"/>
          </a:xfrm>
          <a:prstGeom prst="rect">
            <a:avLst/>
          </a:prstGeom>
          <a:noFill/>
          <a:ln>
            <a:noFill/>
          </a:ln>
        </p:spPr>
      </p:pic>
      <p:sp>
        <p:nvSpPr>
          <p:cNvPr id="418" name="Google Shape;418;p25"/>
          <p:cNvSpPr/>
          <p:nvPr/>
        </p:nvSpPr>
        <p:spPr>
          <a:xfrm>
            <a:off x="5520690" y="1680210"/>
            <a:ext cx="2880360" cy="30861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1400"/>
              <a:buFont typeface="Cambria"/>
              <a:buNone/>
            </a:pPr>
            <a:r>
              <a:rPr b="1" i="0" lang="en" sz="1400" u="none" cap="none" strike="noStrike">
                <a:solidFill>
                  <a:srgbClr val="1B1E1D"/>
                </a:solidFill>
                <a:latin typeface="Cambria"/>
                <a:ea typeface="Cambria"/>
                <a:cs typeface="Cambria"/>
                <a:sym typeface="Cambria"/>
              </a:rPr>
              <a:t>Incident Reports</a:t>
            </a:r>
            <a:endParaRPr b="0" i="0" sz="1400" u="none" cap="none" strike="noStrike">
              <a:solidFill>
                <a:schemeClr val="dk1"/>
              </a:solidFill>
              <a:latin typeface="Calibri"/>
              <a:ea typeface="Calibri"/>
              <a:cs typeface="Calibri"/>
              <a:sym typeface="Calibri"/>
            </a:endParaRPr>
          </a:p>
        </p:txBody>
      </p:sp>
      <p:sp>
        <p:nvSpPr>
          <p:cNvPr id="419" name="Google Shape;419;p25"/>
          <p:cNvSpPr/>
          <p:nvPr/>
        </p:nvSpPr>
        <p:spPr>
          <a:xfrm>
            <a:off x="4903470" y="2160270"/>
            <a:ext cx="3531870" cy="2263140"/>
          </a:xfrm>
          <a:prstGeom prst="rect">
            <a:avLst/>
          </a:prstGeom>
          <a:noFill/>
          <a:ln>
            <a:noFill/>
          </a:ln>
        </p:spPr>
        <p:txBody>
          <a:bodyPr anchorCtr="0" anchor="t" bIns="0" lIns="0" spcFirstLastPara="1" rIns="0" wrap="square" tIns="0">
            <a:noAutofit/>
          </a:bodyPr>
          <a:lstStyle/>
          <a:p>
            <a:pPr indent="-247650" lvl="0" marL="254000" marR="0" rtl="0" algn="l">
              <a:spcBef>
                <a:spcPts val="0"/>
              </a:spcBef>
              <a:spcAft>
                <a:spcPts val="0"/>
              </a:spcAft>
              <a:buClr>
                <a:srgbClr val="1B1E1D"/>
              </a:buClr>
              <a:buSzPts val="900"/>
              <a:buFont typeface="Calibri"/>
              <a:buChar char="•"/>
            </a:pPr>
            <a:r>
              <a:rPr b="0" i="0" lang="en" sz="900" u="none" cap="none" strike="noStrike">
                <a:solidFill>
                  <a:srgbClr val="1B1E1D"/>
                </a:solidFill>
                <a:latin typeface="Calibri"/>
                <a:ea typeface="Calibri"/>
                <a:cs typeface="Calibri"/>
                <a:sym typeface="Calibri"/>
              </a:rPr>
              <a:t>Affected hosts, named specifically</a:t>
            </a:r>
            <a:endParaRPr b="0" i="0" sz="900" u="none" cap="none" strike="noStrike">
              <a:solidFill>
                <a:schemeClr val="dk1"/>
              </a:solidFill>
              <a:latin typeface="Calibri"/>
              <a:ea typeface="Calibri"/>
              <a:cs typeface="Calibri"/>
              <a:sym typeface="Calibri"/>
            </a:endParaRPr>
          </a:p>
          <a:p>
            <a:pPr indent="-247650" lvl="0" marL="254000" marR="0" rtl="0" algn="l">
              <a:spcBef>
                <a:spcPts val="500"/>
              </a:spcBef>
              <a:spcAft>
                <a:spcPts val="0"/>
              </a:spcAft>
              <a:buClr>
                <a:srgbClr val="1B1E1D"/>
              </a:buClr>
              <a:buSzPts val="900"/>
              <a:buFont typeface="Calibri"/>
              <a:buChar char="•"/>
            </a:pPr>
            <a:r>
              <a:rPr b="0" i="0" lang="en" sz="900" u="none" cap="none" strike="noStrike">
                <a:solidFill>
                  <a:srgbClr val="1B1E1D"/>
                </a:solidFill>
                <a:latin typeface="Calibri"/>
                <a:ea typeface="Calibri"/>
                <a:cs typeface="Calibri"/>
                <a:sym typeface="Calibri"/>
              </a:rPr>
              <a:t>Time frame: when access started and stopped</a:t>
            </a:r>
            <a:endParaRPr b="0" i="0" sz="900" u="none" cap="none" strike="noStrike">
              <a:solidFill>
                <a:schemeClr val="dk1"/>
              </a:solidFill>
              <a:latin typeface="Calibri"/>
              <a:ea typeface="Calibri"/>
              <a:cs typeface="Calibri"/>
              <a:sym typeface="Calibri"/>
            </a:endParaRPr>
          </a:p>
          <a:p>
            <a:pPr indent="-247650" lvl="0" marL="254000" marR="0" rtl="0" algn="l">
              <a:spcBef>
                <a:spcPts val="500"/>
              </a:spcBef>
              <a:spcAft>
                <a:spcPts val="0"/>
              </a:spcAft>
              <a:buClr>
                <a:srgbClr val="1B1E1D"/>
              </a:buClr>
              <a:buSzPts val="900"/>
              <a:buFont typeface="Calibri"/>
              <a:buChar char="•"/>
            </a:pPr>
            <a:r>
              <a:rPr b="0" i="0" lang="en" sz="900" u="none" cap="none" strike="noStrike">
                <a:solidFill>
                  <a:srgbClr val="1B1E1D"/>
                </a:solidFill>
                <a:latin typeface="Calibri"/>
                <a:ea typeface="Calibri"/>
                <a:cs typeface="Calibri"/>
                <a:sym typeface="Calibri"/>
              </a:rPr>
              <a:t>Observed activity and persistence method</a:t>
            </a:r>
            <a:endParaRPr b="0" i="0" sz="900" u="none" cap="none" strike="noStrike">
              <a:solidFill>
                <a:schemeClr val="dk1"/>
              </a:solidFill>
              <a:latin typeface="Calibri"/>
              <a:ea typeface="Calibri"/>
              <a:cs typeface="Calibri"/>
              <a:sym typeface="Calibri"/>
            </a:endParaRPr>
          </a:p>
          <a:p>
            <a:pPr indent="-247650" lvl="0" marL="254000" marR="0" rtl="0" algn="l">
              <a:spcBef>
                <a:spcPts val="500"/>
              </a:spcBef>
              <a:spcAft>
                <a:spcPts val="0"/>
              </a:spcAft>
              <a:buClr>
                <a:srgbClr val="1B1E1D"/>
              </a:buClr>
              <a:buSzPts val="900"/>
              <a:buFont typeface="Calibri"/>
              <a:buChar char="•"/>
            </a:pPr>
            <a:r>
              <a:rPr b="0" i="0" lang="en" sz="900" u="none" cap="none" strike="noStrike">
                <a:solidFill>
                  <a:srgbClr val="1B1E1D"/>
                </a:solidFill>
                <a:latin typeface="Calibri"/>
                <a:ea typeface="Calibri"/>
                <a:cs typeface="Calibri"/>
                <a:sym typeface="Calibri"/>
              </a:rPr>
              <a:t>Technical analysis (IPs, logins, malware)</a:t>
            </a:r>
            <a:endParaRPr b="0" i="0" sz="900" u="none" cap="none" strike="noStrike">
              <a:solidFill>
                <a:schemeClr val="dk1"/>
              </a:solidFill>
              <a:latin typeface="Calibri"/>
              <a:ea typeface="Calibri"/>
              <a:cs typeface="Calibri"/>
              <a:sym typeface="Calibri"/>
            </a:endParaRPr>
          </a:p>
          <a:p>
            <a:pPr indent="-247650" lvl="0" marL="254000" marR="0" rtl="0" algn="l">
              <a:spcBef>
                <a:spcPts val="500"/>
              </a:spcBef>
              <a:spcAft>
                <a:spcPts val="0"/>
              </a:spcAft>
              <a:buClr>
                <a:srgbClr val="1B1E1D"/>
              </a:buClr>
              <a:buSzPts val="900"/>
              <a:buFont typeface="Calibri"/>
              <a:buChar char="•"/>
            </a:pPr>
            <a:r>
              <a:rPr b="0" i="0" lang="en" sz="900" u="none" cap="none" strike="noStrike">
                <a:solidFill>
                  <a:srgbClr val="1B1E1D"/>
                </a:solidFill>
                <a:latin typeface="Calibri"/>
                <a:ea typeface="Calibri"/>
                <a:cs typeface="Calibri"/>
                <a:sym typeface="Calibri"/>
              </a:rPr>
              <a:t>Remediation steps taken</a:t>
            </a:r>
            <a:endParaRPr b="0" i="0" sz="900" u="none" cap="none" strike="noStrike">
              <a:solidFill>
                <a:schemeClr val="dk1"/>
              </a:solidFill>
              <a:latin typeface="Calibri"/>
              <a:ea typeface="Calibri"/>
              <a:cs typeface="Calibri"/>
              <a:sym typeface="Calibri"/>
            </a:endParaRPr>
          </a:p>
          <a:p>
            <a:pPr indent="-247650" lvl="0" marL="254000" marR="0" rtl="0" algn="l">
              <a:spcBef>
                <a:spcPts val="500"/>
              </a:spcBef>
              <a:spcAft>
                <a:spcPts val="0"/>
              </a:spcAft>
              <a:buClr>
                <a:srgbClr val="1B1E1D"/>
              </a:buClr>
              <a:buSzPts val="900"/>
              <a:buFont typeface="Calibri"/>
              <a:buChar char="•"/>
            </a:pPr>
            <a:r>
              <a:rPr b="0" i="0" lang="en" sz="900" u="none" cap="none" strike="noStrike">
                <a:solidFill>
                  <a:srgbClr val="1B1E1D"/>
                </a:solidFill>
                <a:latin typeface="Calibri"/>
                <a:ea typeface="Calibri"/>
                <a:cs typeface="Calibri"/>
                <a:sym typeface="Calibri"/>
              </a:rPr>
              <a:t>Evidence: screenshots, logs</a:t>
            </a:r>
            <a:endParaRPr b="0" i="0" sz="900" u="none" cap="none" strike="noStrike">
              <a:solidFill>
                <a:schemeClr val="dk1"/>
              </a:solidFill>
              <a:latin typeface="Calibri"/>
              <a:ea typeface="Calibri"/>
              <a:cs typeface="Calibri"/>
              <a:sym typeface="Calibri"/>
            </a:endParaRPr>
          </a:p>
        </p:txBody>
      </p:sp>
      <p:sp>
        <p:nvSpPr>
          <p:cNvPr id="420" name="Google Shape;420;p25"/>
          <p:cNvSpPr/>
          <p:nvPr/>
        </p:nvSpPr>
        <p:spPr>
          <a:xfrm>
            <a:off x="480060" y="4896612"/>
            <a:ext cx="5486400" cy="2057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A39A8C"/>
              </a:buClr>
              <a:buSzPts val="800"/>
              <a:buFont typeface="Calibri"/>
              <a:buNone/>
            </a:pPr>
            <a:r>
              <a:rPr b="0" i="0" lang="en" sz="800" u="none" cap="none" strike="noStrike">
                <a:solidFill>
                  <a:srgbClr val="A39A8C"/>
                </a:solidFill>
                <a:latin typeface="Calibri"/>
                <a:ea typeface="Calibri"/>
                <a:cs typeface="Calibri"/>
                <a:sym typeface="Calibri"/>
              </a:rPr>
              <a:t>Injects &amp; incident reports</a:t>
            </a:r>
            <a:endParaRPr b="0" i="0" sz="800" u="none" cap="none" strike="noStrike">
              <a:solidFill>
                <a:schemeClr val="dk1"/>
              </a:solidFill>
              <a:latin typeface="Calibri"/>
              <a:ea typeface="Calibri"/>
              <a:cs typeface="Calibri"/>
              <a:sym typeface="Calibri"/>
            </a:endParaRPr>
          </a:p>
        </p:txBody>
      </p:sp>
      <p:sp>
        <p:nvSpPr>
          <p:cNvPr id="421" name="Google Shape;421;p25"/>
          <p:cNvSpPr/>
          <p:nvPr/>
        </p:nvSpPr>
        <p:spPr>
          <a:xfrm>
            <a:off x="6261354" y="4896612"/>
            <a:ext cx="2400300" cy="20574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A39A8C"/>
              </a:buClr>
              <a:buSzPts val="800"/>
              <a:buFont typeface="Calibri"/>
              <a:buNone/>
            </a:pPr>
            <a:r>
              <a:rPr b="0" i="0" lang="en" sz="800" u="none" cap="none" strike="noStrike">
                <a:solidFill>
                  <a:srgbClr val="A39A8C"/>
                </a:solidFill>
                <a:latin typeface="Calibri"/>
                <a:ea typeface="Calibri"/>
                <a:cs typeface="Calibri"/>
                <a:sym typeface="Calibri"/>
              </a:rPr>
              <a:t>CofC Cybersecurity Club</a:t>
            </a:r>
            <a:endParaRPr b="0" i="0" sz="800" u="none" cap="none" strike="noStrike">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26" name="Shape 426"/>
        <p:cNvGrpSpPr/>
        <p:nvPr/>
      </p:nvGrpSpPr>
      <p:grpSpPr>
        <a:xfrm>
          <a:off x="0" y="0"/>
          <a:ext cx="0" cy="0"/>
          <a:chOff x="0" y="0"/>
          <a:chExt cx="0" cy="0"/>
        </a:xfrm>
      </p:grpSpPr>
      <p:sp>
        <p:nvSpPr>
          <p:cNvPr id="427" name="Google Shape;427;p26"/>
          <p:cNvSpPr/>
          <p:nvPr/>
        </p:nvSpPr>
        <p:spPr>
          <a:xfrm>
            <a:off x="480060" y="288036"/>
            <a:ext cx="685800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7268"/>
              </a:buClr>
              <a:buSzPts val="1000"/>
              <a:buFont typeface="Calibri"/>
              <a:buNone/>
            </a:pPr>
            <a:r>
              <a:rPr b="1" lang="en" sz="1000">
                <a:solidFill>
                  <a:srgbClr val="1C7268"/>
                </a:solidFill>
                <a:latin typeface="Calibri"/>
                <a:ea typeface="Calibri"/>
                <a:cs typeface="Calibri"/>
                <a:sym typeface="Calibri"/>
              </a:rPr>
              <a:t>TOOLS</a:t>
            </a:r>
            <a:endParaRPr b="0" i="0" sz="1000" u="none" cap="none" strike="noStrike">
              <a:solidFill>
                <a:schemeClr val="dk1"/>
              </a:solidFill>
              <a:latin typeface="Calibri"/>
              <a:ea typeface="Calibri"/>
              <a:cs typeface="Calibri"/>
              <a:sym typeface="Calibri"/>
            </a:endParaRPr>
          </a:p>
        </p:txBody>
      </p:sp>
      <p:sp>
        <p:nvSpPr>
          <p:cNvPr id="428" name="Google Shape;428;p26"/>
          <p:cNvSpPr/>
          <p:nvPr/>
        </p:nvSpPr>
        <p:spPr>
          <a:xfrm>
            <a:off x="480060" y="493776"/>
            <a:ext cx="8161020" cy="6172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2400"/>
              <a:buFont typeface="Cambria"/>
              <a:buNone/>
            </a:pPr>
            <a:r>
              <a:rPr b="1" i="0" lang="en" sz="2400" u="none" cap="none" strike="noStrike">
                <a:solidFill>
                  <a:srgbClr val="1B1E1D"/>
                </a:solidFill>
                <a:latin typeface="Cambria"/>
                <a:ea typeface="Cambria"/>
                <a:cs typeface="Cambria"/>
                <a:sym typeface="Cambria"/>
              </a:rPr>
              <a:t>Tools of the trade</a:t>
            </a:r>
            <a:endParaRPr b="0" i="0" sz="2400" u="none" cap="none" strike="noStrike">
              <a:solidFill>
                <a:schemeClr val="dk1"/>
              </a:solidFill>
              <a:latin typeface="Calibri"/>
              <a:ea typeface="Calibri"/>
              <a:cs typeface="Calibri"/>
              <a:sym typeface="Calibri"/>
            </a:endParaRPr>
          </a:p>
        </p:txBody>
      </p:sp>
      <p:sp>
        <p:nvSpPr>
          <p:cNvPr id="429" name="Google Shape;429;p26"/>
          <p:cNvSpPr/>
          <p:nvPr/>
        </p:nvSpPr>
        <p:spPr>
          <a:xfrm>
            <a:off x="480060" y="1474470"/>
            <a:ext cx="1954530" cy="1303020"/>
          </a:xfrm>
          <a:prstGeom prst="roundRect">
            <a:avLst>
              <a:gd fmla="val 4211" name="adj"/>
            </a:avLst>
          </a:prstGeom>
          <a:solidFill>
            <a:srgbClr val="F8F3EA"/>
          </a:solidFill>
          <a:ln>
            <a:noFill/>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30" name="Google Shape;430;p26"/>
          <p:cNvSpPr/>
          <p:nvPr/>
        </p:nvSpPr>
        <p:spPr>
          <a:xfrm>
            <a:off x="1183005" y="1645920"/>
            <a:ext cx="548640" cy="548640"/>
          </a:xfrm>
          <a:prstGeom prst="ellipse">
            <a:avLst/>
          </a:prstGeom>
          <a:solidFill>
            <a:srgbClr val="66000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assets/wireshark-white.png" id="431" name="Google Shape;431;p26"/>
          <p:cNvPicPr preferRelativeResize="0"/>
          <p:nvPr/>
        </p:nvPicPr>
        <p:blipFill rotWithShape="1">
          <a:blip r:embed="rId3">
            <a:alphaModFix/>
          </a:blip>
          <a:srcRect b="0" l="0" r="0" t="0"/>
          <a:stretch/>
        </p:blipFill>
        <p:spPr>
          <a:xfrm>
            <a:off x="1265301" y="1728216"/>
            <a:ext cx="384048" cy="384048"/>
          </a:xfrm>
          <a:prstGeom prst="rect">
            <a:avLst/>
          </a:prstGeom>
          <a:noFill/>
          <a:ln>
            <a:noFill/>
          </a:ln>
        </p:spPr>
      </p:pic>
      <p:sp>
        <p:nvSpPr>
          <p:cNvPr id="432" name="Google Shape;432;p26"/>
          <p:cNvSpPr/>
          <p:nvPr/>
        </p:nvSpPr>
        <p:spPr>
          <a:xfrm>
            <a:off x="548640" y="2297430"/>
            <a:ext cx="1817370" cy="24003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B1E1D"/>
              </a:buClr>
              <a:buSzPts val="900"/>
              <a:buFont typeface="Calibri"/>
              <a:buNone/>
            </a:pPr>
            <a:r>
              <a:rPr b="1" i="0" lang="en" sz="900" u="none" cap="none" strike="noStrike">
                <a:solidFill>
                  <a:srgbClr val="1B1E1D"/>
                </a:solidFill>
                <a:latin typeface="Calibri"/>
                <a:ea typeface="Calibri"/>
                <a:cs typeface="Calibri"/>
                <a:sym typeface="Calibri"/>
              </a:rPr>
              <a:t>Wireshark</a:t>
            </a:r>
            <a:endParaRPr b="0" i="0" sz="900" u="none" cap="none" strike="noStrike">
              <a:solidFill>
                <a:schemeClr val="dk1"/>
              </a:solidFill>
              <a:latin typeface="Calibri"/>
              <a:ea typeface="Calibri"/>
              <a:cs typeface="Calibri"/>
              <a:sym typeface="Calibri"/>
            </a:endParaRPr>
          </a:p>
        </p:txBody>
      </p:sp>
      <p:sp>
        <p:nvSpPr>
          <p:cNvPr id="433" name="Google Shape;433;p26"/>
          <p:cNvSpPr/>
          <p:nvPr/>
        </p:nvSpPr>
        <p:spPr>
          <a:xfrm>
            <a:off x="562356" y="2523744"/>
            <a:ext cx="1789938" cy="24003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B6560"/>
              </a:buClr>
              <a:buSzPts val="700"/>
              <a:buFont typeface="Calibri"/>
              <a:buNone/>
            </a:pPr>
            <a:r>
              <a:rPr b="0" i="0" lang="en" sz="700" u="none" cap="none" strike="noStrike">
                <a:solidFill>
                  <a:srgbClr val="6B6560"/>
                </a:solidFill>
                <a:latin typeface="Calibri"/>
                <a:ea typeface="Calibri"/>
                <a:cs typeface="Calibri"/>
                <a:sym typeface="Calibri"/>
              </a:rPr>
              <a:t>Packet capture &amp; traffic analysis</a:t>
            </a:r>
            <a:endParaRPr b="0" i="0" sz="700" u="none" cap="none" strike="noStrike">
              <a:solidFill>
                <a:schemeClr val="dk1"/>
              </a:solidFill>
              <a:latin typeface="Calibri"/>
              <a:ea typeface="Calibri"/>
              <a:cs typeface="Calibri"/>
              <a:sym typeface="Calibri"/>
            </a:endParaRPr>
          </a:p>
        </p:txBody>
      </p:sp>
      <p:sp>
        <p:nvSpPr>
          <p:cNvPr id="434" name="Google Shape;434;p26"/>
          <p:cNvSpPr/>
          <p:nvPr/>
        </p:nvSpPr>
        <p:spPr>
          <a:xfrm>
            <a:off x="2585466" y="1474470"/>
            <a:ext cx="1954530" cy="1303020"/>
          </a:xfrm>
          <a:prstGeom prst="roundRect">
            <a:avLst>
              <a:gd fmla="val 4211" name="adj"/>
            </a:avLst>
          </a:prstGeom>
          <a:solidFill>
            <a:srgbClr val="F8F3EA"/>
          </a:solidFill>
          <a:ln>
            <a:noFill/>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35" name="Google Shape;435;p26"/>
          <p:cNvSpPr/>
          <p:nvPr/>
        </p:nvSpPr>
        <p:spPr>
          <a:xfrm>
            <a:off x="3288411" y="1645920"/>
            <a:ext cx="548640" cy="548640"/>
          </a:xfrm>
          <a:prstGeom prst="ellipse">
            <a:avLst/>
          </a:prstGeom>
          <a:solidFill>
            <a:srgbClr val="66000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assets/snort-white.png" id="436" name="Google Shape;436;p26"/>
          <p:cNvPicPr preferRelativeResize="0"/>
          <p:nvPr/>
        </p:nvPicPr>
        <p:blipFill rotWithShape="1">
          <a:blip r:embed="rId4">
            <a:alphaModFix/>
          </a:blip>
          <a:srcRect b="0" l="0" r="0" t="0"/>
          <a:stretch/>
        </p:blipFill>
        <p:spPr>
          <a:xfrm>
            <a:off x="3370707" y="1728216"/>
            <a:ext cx="384048" cy="384048"/>
          </a:xfrm>
          <a:prstGeom prst="rect">
            <a:avLst/>
          </a:prstGeom>
          <a:noFill/>
          <a:ln>
            <a:noFill/>
          </a:ln>
        </p:spPr>
      </p:pic>
      <p:sp>
        <p:nvSpPr>
          <p:cNvPr id="437" name="Google Shape;437;p26"/>
          <p:cNvSpPr/>
          <p:nvPr/>
        </p:nvSpPr>
        <p:spPr>
          <a:xfrm>
            <a:off x="2654046" y="2297430"/>
            <a:ext cx="1817370" cy="24003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B1E1D"/>
              </a:buClr>
              <a:buSzPts val="900"/>
              <a:buFont typeface="Calibri"/>
              <a:buNone/>
            </a:pPr>
            <a:r>
              <a:rPr b="1" i="0" lang="en" sz="900" u="none" cap="none" strike="noStrike">
                <a:solidFill>
                  <a:srgbClr val="1B1E1D"/>
                </a:solidFill>
                <a:latin typeface="Calibri"/>
                <a:ea typeface="Calibri"/>
                <a:cs typeface="Calibri"/>
                <a:sym typeface="Calibri"/>
              </a:rPr>
              <a:t>Snort</a:t>
            </a:r>
            <a:endParaRPr b="0" i="0" sz="900" u="none" cap="none" strike="noStrike">
              <a:solidFill>
                <a:schemeClr val="dk1"/>
              </a:solidFill>
              <a:latin typeface="Calibri"/>
              <a:ea typeface="Calibri"/>
              <a:cs typeface="Calibri"/>
              <a:sym typeface="Calibri"/>
            </a:endParaRPr>
          </a:p>
        </p:txBody>
      </p:sp>
      <p:sp>
        <p:nvSpPr>
          <p:cNvPr id="438" name="Google Shape;438;p26"/>
          <p:cNvSpPr/>
          <p:nvPr/>
        </p:nvSpPr>
        <p:spPr>
          <a:xfrm>
            <a:off x="2667762" y="2523744"/>
            <a:ext cx="1789938" cy="24003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B6560"/>
              </a:buClr>
              <a:buSzPts val="700"/>
              <a:buFont typeface="Calibri"/>
              <a:buNone/>
            </a:pPr>
            <a:r>
              <a:rPr b="0" i="0" lang="en" sz="700" u="none" cap="none" strike="noStrike">
                <a:solidFill>
                  <a:srgbClr val="6B6560"/>
                </a:solidFill>
                <a:latin typeface="Calibri"/>
                <a:ea typeface="Calibri"/>
                <a:cs typeface="Calibri"/>
                <a:sym typeface="Calibri"/>
              </a:rPr>
              <a:t>Intrusion detection signatures</a:t>
            </a:r>
            <a:endParaRPr b="0" i="0" sz="700" u="none" cap="none" strike="noStrike">
              <a:solidFill>
                <a:schemeClr val="dk1"/>
              </a:solidFill>
              <a:latin typeface="Calibri"/>
              <a:ea typeface="Calibri"/>
              <a:cs typeface="Calibri"/>
              <a:sym typeface="Calibri"/>
            </a:endParaRPr>
          </a:p>
        </p:txBody>
      </p:sp>
      <p:sp>
        <p:nvSpPr>
          <p:cNvPr id="439" name="Google Shape;439;p26"/>
          <p:cNvSpPr/>
          <p:nvPr/>
        </p:nvSpPr>
        <p:spPr>
          <a:xfrm>
            <a:off x="4690872" y="1474470"/>
            <a:ext cx="1954530" cy="1303020"/>
          </a:xfrm>
          <a:prstGeom prst="roundRect">
            <a:avLst>
              <a:gd fmla="val 4211" name="adj"/>
            </a:avLst>
          </a:prstGeom>
          <a:solidFill>
            <a:srgbClr val="F8F3EA"/>
          </a:solidFill>
          <a:ln>
            <a:noFill/>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40" name="Google Shape;440;p26"/>
          <p:cNvSpPr/>
          <p:nvPr/>
        </p:nvSpPr>
        <p:spPr>
          <a:xfrm>
            <a:off x="5393817" y="1645920"/>
            <a:ext cx="548640" cy="548640"/>
          </a:xfrm>
          <a:prstGeom prst="ellipse">
            <a:avLst/>
          </a:prstGeom>
          <a:solidFill>
            <a:srgbClr val="66000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441" name="Google Shape;441;p26"/>
          <p:cNvPicPr preferRelativeResize="0"/>
          <p:nvPr/>
        </p:nvPicPr>
        <p:blipFill rotWithShape="1">
          <a:blip r:embed="rId5">
            <a:alphaModFix/>
          </a:blip>
          <a:srcRect b="0" l="0" r="0" t="0"/>
          <a:stretch/>
        </p:blipFill>
        <p:spPr>
          <a:xfrm>
            <a:off x="5465141" y="1717244"/>
            <a:ext cx="405994" cy="405994"/>
          </a:xfrm>
          <a:prstGeom prst="rect">
            <a:avLst/>
          </a:prstGeom>
          <a:noFill/>
          <a:ln>
            <a:noFill/>
          </a:ln>
        </p:spPr>
      </p:pic>
      <p:sp>
        <p:nvSpPr>
          <p:cNvPr id="442" name="Google Shape;442;p26"/>
          <p:cNvSpPr/>
          <p:nvPr/>
        </p:nvSpPr>
        <p:spPr>
          <a:xfrm>
            <a:off x="4759452" y="2297430"/>
            <a:ext cx="1817370" cy="24003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B1E1D"/>
              </a:buClr>
              <a:buSzPts val="900"/>
              <a:buFont typeface="Calibri"/>
              <a:buNone/>
            </a:pPr>
            <a:r>
              <a:rPr b="1" i="0" lang="en" sz="900" u="none" cap="none" strike="noStrike">
                <a:solidFill>
                  <a:srgbClr val="1B1E1D"/>
                </a:solidFill>
                <a:latin typeface="Calibri"/>
                <a:ea typeface="Calibri"/>
                <a:cs typeface="Calibri"/>
                <a:sym typeface="Calibri"/>
              </a:rPr>
              <a:t>Security Onion</a:t>
            </a:r>
            <a:endParaRPr b="0" i="0" sz="900" u="none" cap="none" strike="noStrike">
              <a:solidFill>
                <a:schemeClr val="dk1"/>
              </a:solidFill>
              <a:latin typeface="Calibri"/>
              <a:ea typeface="Calibri"/>
              <a:cs typeface="Calibri"/>
              <a:sym typeface="Calibri"/>
            </a:endParaRPr>
          </a:p>
        </p:txBody>
      </p:sp>
      <p:sp>
        <p:nvSpPr>
          <p:cNvPr id="443" name="Google Shape;443;p26"/>
          <p:cNvSpPr/>
          <p:nvPr/>
        </p:nvSpPr>
        <p:spPr>
          <a:xfrm>
            <a:off x="4773168" y="2523744"/>
            <a:ext cx="1789938" cy="24003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B6560"/>
              </a:buClr>
              <a:buSzPts val="700"/>
              <a:buFont typeface="Calibri"/>
              <a:buNone/>
            </a:pPr>
            <a:r>
              <a:rPr b="0" i="0" lang="en" sz="700" u="none" cap="none" strike="noStrike">
                <a:solidFill>
                  <a:srgbClr val="6B6560"/>
                </a:solidFill>
                <a:latin typeface="Calibri"/>
                <a:ea typeface="Calibri"/>
                <a:cs typeface="Calibri"/>
                <a:sym typeface="Calibri"/>
              </a:rPr>
              <a:t>IDS, NSM, and log dashboards</a:t>
            </a:r>
            <a:endParaRPr b="0" i="0" sz="700" u="none" cap="none" strike="noStrike">
              <a:solidFill>
                <a:schemeClr val="dk1"/>
              </a:solidFill>
              <a:latin typeface="Calibri"/>
              <a:ea typeface="Calibri"/>
              <a:cs typeface="Calibri"/>
              <a:sym typeface="Calibri"/>
            </a:endParaRPr>
          </a:p>
        </p:txBody>
      </p:sp>
      <p:sp>
        <p:nvSpPr>
          <p:cNvPr id="444" name="Google Shape;444;p26"/>
          <p:cNvSpPr/>
          <p:nvPr/>
        </p:nvSpPr>
        <p:spPr>
          <a:xfrm>
            <a:off x="6796278" y="1474470"/>
            <a:ext cx="1954530" cy="1303020"/>
          </a:xfrm>
          <a:prstGeom prst="roundRect">
            <a:avLst>
              <a:gd fmla="val 4211" name="adj"/>
            </a:avLst>
          </a:prstGeom>
          <a:solidFill>
            <a:srgbClr val="F8F3EA"/>
          </a:solidFill>
          <a:ln>
            <a:noFill/>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45" name="Google Shape;445;p26"/>
          <p:cNvSpPr/>
          <p:nvPr/>
        </p:nvSpPr>
        <p:spPr>
          <a:xfrm>
            <a:off x="7499223" y="1645920"/>
            <a:ext cx="548640" cy="548640"/>
          </a:xfrm>
          <a:prstGeom prst="ellipse">
            <a:avLst/>
          </a:prstGeom>
          <a:solidFill>
            <a:srgbClr val="66000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assets/metasploit-white.png" id="446" name="Google Shape;446;p26"/>
          <p:cNvPicPr preferRelativeResize="0"/>
          <p:nvPr/>
        </p:nvPicPr>
        <p:blipFill rotWithShape="1">
          <a:blip r:embed="rId6">
            <a:alphaModFix/>
          </a:blip>
          <a:srcRect b="0" l="0" r="0" t="0"/>
          <a:stretch/>
        </p:blipFill>
        <p:spPr>
          <a:xfrm>
            <a:off x="7581519" y="1728216"/>
            <a:ext cx="384048" cy="384048"/>
          </a:xfrm>
          <a:prstGeom prst="rect">
            <a:avLst/>
          </a:prstGeom>
          <a:noFill/>
          <a:ln>
            <a:noFill/>
          </a:ln>
        </p:spPr>
      </p:pic>
      <p:sp>
        <p:nvSpPr>
          <p:cNvPr id="447" name="Google Shape;447;p26"/>
          <p:cNvSpPr/>
          <p:nvPr/>
        </p:nvSpPr>
        <p:spPr>
          <a:xfrm>
            <a:off x="6864858" y="2297430"/>
            <a:ext cx="1817370" cy="24003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B1E1D"/>
              </a:buClr>
              <a:buSzPts val="900"/>
              <a:buFont typeface="Calibri"/>
              <a:buNone/>
            </a:pPr>
            <a:r>
              <a:rPr b="1" i="0" lang="en" sz="900" u="none" cap="none" strike="noStrike">
                <a:solidFill>
                  <a:srgbClr val="1B1E1D"/>
                </a:solidFill>
                <a:latin typeface="Calibri"/>
                <a:ea typeface="Calibri"/>
                <a:cs typeface="Calibri"/>
                <a:sym typeface="Calibri"/>
              </a:rPr>
              <a:t>Metasploit</a:t>
            </a:r>
            <a:endParaRPr b="0" i="0" sz="900" u="none" cap="none" strike="noStrike">
              <a:solidFill>
                <a:schemeClr val="dk1"/>
              </a:solidFill>
              <a:latin typeface="Calibri"/>
              <a:ea typeface="Calibri"/>
              <a:cs typeface="Calibri"/>
              <a:sym typeface="Calibri"/>
            </a:endParaRPr>
          </a:p>
        </p:txBody>
      </p:sp>
      <p:sp>
        <p:nvSpPr>
          <p:cNvPr id="448" name="Google Shape;448;p26"/>
          <p:cNvSpPr/>
          <p:nvPr/>
        </p:nvSpPr>
        <p:spPr>
          <a:xfrm>
            <a:off x="6878574" y="2523744"/>
            <a:ext cx="1789938" cy="24003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B6560"/>
              </a:buClr>
              <a:buSzPts val="700"/>
              <a:buFont typeface="Calibri"/>
              <a:buNone/>
            </a:pPr>
            <a:r>
              <a:rPr b="0" i="0" lang="en" sz="700" u="none" cap="none" strike="noStrike">
                <a:solidFill>
                  <a:srgbClr val="6B6560"/>
                </a:solidFill>
                <a:latin typeface="Calibri"/>
                <a:ea typeface="Calibri"/>
                <a:cs typeface="Calibri"/>
                <a:sym typeface="Calibri"/>
              </a:rPr>
              <a:t>Know it to recognize an attack</a:t>
            </a:r>
            <a:endParaRPr b="0" i="0" sz="700" u="none" cap="none" strike="noStrike">
              <a:solidFill>
                <a:schemeClr val="dk1"/>
              </a:solidFill>
              <a:latin typeface="Calibri"/>
              <a:ea typeface="Calibri"/>
              <a:cs typeface="Calibri"/>
              <a:sym typeface="Calibri"/>
            </a:endParaRPr>
          </a:p>
        </p:txBody>
      </p:sp>
      <p:sp>
        <p:nvSpPr>
          <p:cNvPr id="449" name="Google Shape;449;p26"/>
          <p:cNvSpPr/>
          <p:nvPr/>
        </p:nvSpPr>
        <p:spPr>
          <a:xfrm>
            <a:off x="480060" y="2983230"/>
            <a:ext cx="1954530" cy="1303020"/>
          </a:xfrm>
          <a:prstGeom prst="roundRect">
            <a:avLst>
              <a:gd fmla="val 4211" name="adj"/>
            </a:avLst>
          </a:prstGeom>
          <a:solidFill>
            <a:srgbClr val="F8F3EA"/>
          </a:solidFill>
          <a:ln>
            <a:noFill/>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50" name="Google Shape;450;p26"/>
          <p:cNvSpPr/>
          <p:nvPr/>
        </p:nvSpPr>
        <p:spPr>
          <a:xfrm>
            <a:off x="1183005" y="3154680"/>
            <a:ext cx="548640" cy="548640"/>
          </a:xfrm>
          <a:prstGeom prst="ellipse">
            <a:avLst/>
          </a:prstGeom>
          <a:solidFill>
            <a:srgbClr val="66000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451" name="Google Shape;451;p26"/>
          <p:cNvPicPr preferRelativeResize="0"/>
          <p:nvPr/>
        </p:nvPicPr>
        <p:blipFill rotWithShape="1">
          <a:blip r:embed="rId7">
            <a:alphaModFix/>
          </a:blip>
          <a:srcRect b="0" l="0" r="0" t="0"/>
          <a:stretch/>
        </p:blipFill>
        <p:spPr>
          <a:xfrm>
            <a:off x="1254329" y="3226003"/>
            <a:ext cx="405994" cy="405994"/>
          </a:xfrm>
          <a:prstGeom prst="rect">
            <a:avLst/>
          </a:prstGeom>
          <a:noFill/>
          <a:ln>
            <a:noFill/>
          </a:ln>
        </p:spPr>
      </p:pic>
      <p:sp>
        <p:nvSpPr>
          <p:cNvPr id="452" name="Google Shape;452;p26"/>
          <p:cNvSpPr/>
          <p:nvPr/>
        </p:nvSpPr>
        <p:spPr>
          <a:xfrm>
            <a:off x="548640" y="3806190"/>
            <a:ext cx="1817370" cy="24003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B1E1D"/>
              </a:buClr>
              <a:buSzPts val="900"/>
              <a:buFont typeface="Calibri"/>
              <a:buNone/>
            </a:pPr>
            <a:r>
              <a:rPr b="1" i="0" lang="en" sz="900" u="none" cap="none" strike="noStrike">
                <a:solidFill>
                  <a:srgbClr val="1B1E1D"/>
                </a:solidFill>
                <a:latin typeface="Calibri"/>
                <a:ea typeface="Calibri"/>
                <a:cs typeface="Calibri"/>
                <a:sym typeface="Calibri"/>
              </a:rPr>
              <a:t>Passbolt</a:t>
            </a:r>
            <a:endParaRPr b="0" i="0" sz="900" u="none" cap="none" strike="noStrike">
              <a:solidFill>
                <a:schemeClr val="dk1"/>
              </a:solidFill>
              <a:latin typeface="Calibri"/>
              <a:ea typeface="Calibri"/>
              <a:cs typeface="Calibri"/>
              <a:sym typeface="Calibri"/>
            </a:endParaRPr>
          </a:p>
        </p:txBody>
      </p:sp>
      <p:sp>
        <p:nvSpPr>
          <p:cNvPr id="453" name="Google Shape;453;p26"/>
          <p:cNvSpPr/>
          <p:nvPr/>
        </p:nvSpPr>
        <p:spPr>
          <a:xfrm>
            <a:off x="562356" y="4032504"/>
            <a:ext cx="1789938" cy="24003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B6560"/>
              </a:buClr>
              <a:buSzPts val="700"/>
              <a:buFont typeface="Calibri"/>
              <a:buNone/>
            </a:pPr>
            <a:r>
              <a:rPr b="0" i="0" lang="en" sz="700" u="none" cap="none" strike="noStrike">
                <a:solidFill>
                  <a:srgbClr val="6B6560"/>
                </a:solidFill>
                <a:latin typeface="Calibri"/>
                <a:ea typeface="Calibri"/>
                <a:cs typeface="Calibri"/>
                <a:sym typeface="Calibri"/>
              </a:rPr>
              <a:t>Team password management</a:t>
            </a:r>
            <a:endParaRPr b="0" i="0" sz="700" u="none" cap="none" strike="noStrike">
              <a:solidFill>
                <a:schemeClr val="dk1"/>
              </a:solidFill>
              <a:latin typeface="Calibri"/>
              <a:ea typeface="Calibri"/>
              <a:cs typeface="Calibri"/>
              <a:sym typeface="Calibri"/>
            </a:endParaRPr>
          </a:p>
        </p:txBody>
      </p:sp>
      <p:sp>
        <p:nvSpPr>
          <p:cNvPr id="454" name="Google Shape;454;p26"/>
          <p:cNvSpPr/>
          <p:nvPr/>
        </p:nvSpPr>
        <p:spPr>
          <a:xfrm>
            <a:off x="2585466" y="2983230"/>
            <a:ext cx="1954530" cy="1303020"/>
          </a:xfrm>
          <a:prstGeom prst="roundRect">
            <a:avLst>
              <a:gd fmla="val 4211" name="adj"/>
            </a:avLst>
          </a:prstGeom>
          <a:solidFill>
            <a:srgbClr val="F8F3EA"/>
          </a:solidFill>
          <a:ln>
            <a:noFill/>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55" name="Google Shape;455;p26"/>
          <p:cNvSpPr/>
          <p:nvPr/>
        </p:nvSpPr>
        <p:spPr>
          <a:xfrm>
            <a:off x="3288411" y="3154680"/>
            <a:ext cx="548640" cy="548640"/>
          </a:xfrm>
          <a:prstGeom prst="ellipse">
            <a:avLst/>
          </a:prstGeom>
          <a:solidFill>
            <a:srgbClr val="66000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456" name="Google Shape;456;p26"/>
          <p:cNvPicPr preferRelativeResize="0"/>
          <p:nvPr/>
        </p:nvPicPr>
        <p:blipFill rotWithShape="1">
          <a:blip r:embed="rId8">
            <a:alphaModFix/>
          </a:blip>
          <a:srcRect b="0" l="0" r="0" t="0"/>
          <a:stretch/>
        </p:blipFill>
        <p:spPr>
          <a:xfrm>
            <a:off x="3359735" y="3226003"/>
            <a:ext cx="405994" cy="405994"/>
          </a:xfrm>
          <a:prstGeom prst="rect">
            <a:avLst/>
          </a:prstGeom>
          <a:noFill/>
          <a:ln>
            <a:noFill/>
          </a:ln>
        </p:spPr>
      </p:pic>
      <p:sp>
        <p:nvSpPr>
          <p:cNvPr id="457" name="Google Shape;457;p26"/>
          <p:cNvSpPr/>
          <p:nvPr/>
        </p:nvSpPr>
        <p:spPr>
          <a:xfrm>
            <a:off x="2654046" y="3806190"/>
            <a:ext cx="1817370" cy="24003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B1E1D"/>
              </a:buClr>
              <a:buSzPts val="900"/>
              <a:buFont typeface="Calibri"/>
              <a:buNone/>
            </a:pPr>
            <a:r>
              <a:rPr b="1" i="0" lang="en" sz="900" u="none" cap="none" strike="noStrike">
                <a:solidFill>
                  <a:srgbClr val="1B1E1D"/>
                </a:solidFill>
                <a:latin typeface="Calibri"/>
                <a:ea typeface="Calibri"/>
                <a:cs typeface="Calibri"/>
                <a:sym typeface="Calibri"/>
              </a:rPr>
              <a:t>puTTY / Remmina</a:t>
            </a:r>
            <a:endParaRPr b="0" i="0" sz="900" u="none" cap="none" strike="noStrike">
              <a:solidFill>
                <a:schemeClr val="dk1"/>
              </a:solidFill>
              <a:latin typeface="Calibri"/>
              <a:ea typeface="Calibri"/>
              <a:cs typeface="Calibri"/>
              <a:sym typeface="Calibri"/>
            </a:endParaRPr>
          </a:p>
        </p:txBody>
      </p:sp>
      <p:sp>
        <p:nvSpPr>
          <p:cNvPr id="458" name="Google Shape;458;p26"/>
          <p:cNvSpPr/>
          <p:nvPr/>
        </p:nvSpPr>
        <p:spPr>
          <a:xfrm>
            <a:off x="2667762" y="4032504"/>
            <a:ext cx="1789938" cy="24003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B6560"/>
              </a:buClr>
              <a:buSzPts val="700"/>
              <a:buFont typeface="Calibri"/>
              <a:buNone/>
            </a:pPr>
            <a:r>
              <a:rPr b="0" i="0" lang="en" sz="700" u="none" cap="none" strike="noStrike">
                <a:solidFill>
                  <a:srgbClr val="6B6560"/>
                </a:solidFill>
                <a:latin typeface="Calibri"/>
                <a:ea typeface="Calibri"/>
                <a:cs typeface="Calibri"/>
                <a:sym typeface="Calibri"/>
              </a:rPr>
              <a:t>SSH and RDP from the laptop</a:t>
            </a:r>
            <a:endParaRPr b="0" i="0" sz="700" u="none" cap="none" strike="noStrike">
              <a:solidFill>
                <a:schemeClr val="dk1"/>
              </a:solidFill>
              <a:latin typeface="Calibri"/>
              <a:ea typeface="Calibri"/>
              <a:cs typeface="Calibri"/>
              <a:sym typeface="Calibri"/>
            </a:endParaRPr>
          </a:p>
        </p:txBody>
      </p:sp>
      <p:sp>
        <p:nvSpPr>
          <p:cNvPr id="459" name="Google Shape;459;p26"/>
          <p:cNvSpPr/>
          <p:nvPr/>
        </p:nvSpPr>
        <p:spPr>
          <a:xfrm>
            <a:off x="4690872" y="2983230"/>
            <a:ext cx="1954530" cy="1303020"/>
          </a:xfrm>
          <a:prstGeom prst="roundRect">
            <a:avLst>
              <a:gd fmla="val 4211" name="adj"/>
            </a:avLst>
          </a:prstGeom>
          <a:solidFill>
            <a:srgbClr val="F8F3EA"/>
          </a:solidFill>
          <a:ln>
            <a:noFill/>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60" name="Google Shape;460;p26"/>
          <p:cNvSpPr/>
          <p:nvPr/>
        </p:nvSpPr>
        <p:spPr>
          <a:xfrm>
            <a:off x="5393817" y="3154680"/>
            <a:ext cx="548640" cy="548640"/>
          </a:xfrm>
          <a:prstGeom prst="ellipse">
            <a:avLst/>
          </a:prstGeom>
          <a:solidFill>
            <a:srgbClr val="66000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461" name="Google Shape;461;p26"/>
          <p:cNvPicPr preferRelativeResize="0"/>
          <p:nvPr/>
        </p:nvPicPr>
        <p:blipFill rotWithShape="1">
          <a:blip r:embed="rId9">
            <a:alphaModFix/>
          </a:blip>
          <a:srcRect b="0" l="0" r="0" t="0"/>
          <a:stretch/>
        </p:blipFill>
        <p:spPr>
          <a:xfrm>
            <a:off x="5465141" y="3226003"/>
            <a:ext cx="405994" cy="405994"/>
          </a:xfrm>
          <a:prstGeom prst="rect">
            <a:avLst/>
          </a:prstGeom>
          <a:noFill/>
          <a:ln>
            <a:noFill/>
          </a:ln>
        </p:spPr>
      </p:pic>
      <p:sp>
        <p:nvSpPr>
          <p:cNvPr id="462" name="Google Shape;462;p26"/>
          <p:cNvSpPr/>
          <p:nvPr/>
        </p:nvSpPr>
        <p:spPr>
          <a:xfrm>
            <a:off x="4759452" y="3806190"/>
            <a:ext cx="1817370" cy="24003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B1E1D"/>
              </a:buClr>
              <a:buSzPts val="900"/>
              <a:buFont typeface="Calibri"/>
              <a:buNone/>
            </a:pPr>
            <a:r>
              <a:rPr b="1" i="0" lang="en" sz="900" u="none" cap="none" strike="noStrike">
                <a:solidFill>
                  <a:srgbClr val="1B1E1D"/>
                </a:solidFill>
                <a:latin typeface="Calibri"/>
                <a:ea typeface="Calibri"/>
                <a:cs typeface="Calibri"/>
                <a:sym typeface="Calibri"/>
              </a:rPr>
              <a:t>KeePass</a:t>
            </a:r>
            <a:endParaRPr b="0" i="0" sz="900" u="none" cap="none" strike="noStrike">
              <a:solidFill>
                <a:schemeClr val="dk1"/>
              </a:solidFill>
              <a:latin typeface="Calibri"/>
              <a:ea typeface="Calibri"/>
              <a:cs typeface="Calibri"/>
              <a:sym typeface="Calibri"/>
            </a:endParaRPr>
          </a:p>
        </p:txBody>
      </p:sp>
      <p:sp>
        <p:nvSpPr>
          <p:cNvPr id="463" name="Google Shape;463;p26"/>
          <p:cNvSpPr/>
          <p:nvPr/>
        </p:nvSpPr>
        <p:spPr>
          <a:xfrm>
            <a:off x="4773168" y="4032504"/>
            <a:ext cx="1789938" cy="24003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B6560"/>
              </a:buClr>
              <a:buSzPts val="700"/>
              <a:buFont typeface="Calibri"/>
              <a:buNone/>
            </a:pPr>
            <a:r>
              <a:rPr b="0" i="0" lang="en" sz="700" u="none" cap="none" strike="noStrike">
                <a:solidFill>
                  <a:srgbClr val="6B6560"/>
                </a:solidFill>
                <a:latin typeface="Calibri"/>
                <a:ea typeface="Calibri"/>
                <a:cs typeface="Calibri"/>
                <a:sym typeface="Calibri"/>
              </a:rPr>
              <a:t>Local credential storage</a:t>
            </a:r>
            <a:endParaRPr b="0" i="0" sz="700" u="none" cap="none" strike="noStrike">
              <a:solidFill>
                <a:schemeClr val="dk1"/>
              </a:solidFill>
              <a:latin typeface="Calibri"/>
              <a:ea typeface="Calibri"/>
              <a:cs typeface="Calibri"/>
              <a:sym typeface="Calibri"/>
            </a:endParaRPr>
          </a:p>
        </p:txBody>
      </p:sp>
      <p:sp>
        <p:nvSpPr>
          <p:cNvPr id="464" name="Google Shape;464;p26"/>
          <p:cNvSpPr/>
          <p:nvPr/>
        </p:nvSpPr>
        <p:spPr>
          <a:xfrm>
            <a:off x="6796278" y="2983230"/>
            <a:ext cx="1954530" cy="1303020"/>
          </a:xfrm>
          <a:prstGeom prst="roundRect">
            <a:avLst>
              <a:gd fmla="val 4211" name="adj"/>
            </a:avLst>
          </a:prstGeom>
          <a:solidFill>
            <a:srgbClr val="F8F3EA"/>
          </a:solidFill>
          <a:ln>
            <a:noFill/>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65" name="Google Shape;465;p26"/>
          <p:cNvSpPr/>
          <p:nvPr/>
        </p:nvSpPr>
        <p:spPr>
          <a:xfrm>
            <a:off x="7499223" y="3154680"/>
            <a:ext cx="548640" cy="548640"/>
          </a:xfrm>
          <a:prstGeom prst="ellipse">
            <a:avLst/>
          </a:prstGeom>
          <a:solidFill>
            <a:srgbClr val="66000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466" name="Google Shape;466;p26"/>
          <p:cNvPicPr preferRelativeResize="0"/>
          <p:nvPr/>
        </p:nvPicPr>
        <p:blipFill rotWithShape="1">
          <a:blip r:embed="rId10">
            <a:alphaModFix/>
          </a:blip>
          <a:srcRect b="0" l="0" r="0" t="0"/>
          <a:stretch/>
        </p:blipFill>
        <p:spPr>
          <a:xfrm>
            <a:off x="7570547" y="3226003"/>
            <a:ext cx="405994" cy="405994"/>
          </a:xfrm>
          <a:prstGeom prst="rect">
            <a:avLst/>
          </a:prstGeom>
          <a:noFill/>
          <a:ln>
            <a:noFill/>
          </a:ln>
        </p:spPr>
      </p:pic>
      <p:sp>
        <p:nvSpPr>
          <p:cNvPr id="467" name="Google Shape;467;p26"/>
          <p:cNvSpPr/>
          <p:nvPr/>
        </p:nvSpPr>
        <p:spPr>
          <a:xfrm>
            <a:off x="6864858" y="3806190"/>
            <a:ext cx="1817370" cy="24003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B1E1D"/>
              </a:buClr>
              <a:buSzPts val="900"/>
              <a:buFont typeface="Calibri"/>
              <a:buNone/>
            </a:pPr>
            <a:r>
              <a:rPr b="1" i="0" lang="en" sz="900" u="none" cap="none" strike="noStrike">
                <a:solidFill>
                  <a:srgbClr val="1B1E1D"/>
                </a:solidFill>
                <a:latin typeface="Calibri"/>
                <a:ea typeface="Calibri"/>
                <a:cs typeface="Calibri"/>
                <a:sym typeface="Calibri"/>
              </a:rPr>
              <a:t>Bash &amp; PowerShell</a:t>
            </a:r>
            <a:endParaRPr b="0" i="0" sz="900" u="none" cap="none" strike="noStrike">
              <a:solidFill>
                <a:schemeClr val="dk1"/>
              </a:solidFill>
              <a:latin typeface="Calibri"/>
              <a:ea typeface="Calibri"/>
              <a:cs typeface="Calibri"/>
              <a:sym typeface="Calibri"/>
            </a:endParaRPr>
          </a:p>
        </p:txBody>
      </p:sp>
      <p:sp>
        <p:nvSpPr>
          <p:cNvPr id="468" name="Google Shape;468;p26"/>
          <p:cNvSpPr/>
          <p:nvPr/>
        </p:nvSpPr>
        <p:spPr>
          <a:xfrm>
            <a:off x="6878574" y="4032504"/>
            <a:ext cx="1789938" cy="24003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B6560"/>
              </a:buClr>
              <a:buSzPts val="700"/>
              <a:buFont typeface="Calibri"/>
              <a:buNone/>
            </a:pPr>
            <a:r>
              <a:rPr b="0" i="0" lang="en" sz="700" u="none" cap="none" strike="noStrike">
                <a:solidFill>
                  <a:srgbClr val="6B6560"/>
                </a:solidFill>
                <a:latin typeface="Calibri"/>
                <a:ea typeface="Calibri"/>
                <a:cs typeface="Calibri"/>
                <a:sym typeface="Calibri"/>
              </a:rPr>
              <a:t>Scripted checks across many hosts</a:t>
            </a:r>
            <a:endParaRPr b="0" i="0" sz="700" u="none" cap="none" strike="noStrike">
              <a:solidFill>
                <a:schemeClr val="dk1"/>
              </a:solidFill>
              <a:latin typeface="Calibri"/>
              <a:ea typeface="Calibri"/>
              <a:cs typeface="Calibri"/>
              <a:sym typeface="Calibri"/>
            </a:endParaRPr>
          </a:p>
        </p:txBody>
      </p:sp>
      <p:sp>
        <p:nvSpPr>
          <p:cNvPr id="469" name="Google Shape;469;p26"/>
          <p:cNvSpPr/>
          <p:nvPr/>
        </p:nvSpPr>
        <p:spPr>
          <a:xfrm>
            <a:off x="480060" y="4896612"/>
            <a:ext cx="5486400" cy="2057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A39A8C"/>
              </a:buClr>
              <a:buSzPts val="800"/>
              <a:buFont typeface="Calibri"/>
              <a:buNone/>
            </a:pPr>
            <a:r>
              <a:rPr b="0" i="0" lang="en" sz="800" u="none" cap="none" strike="noStrike">
                <a:solidFill>
                  <a:srgbClr val="A39A8C"/>
                </a:solidFill>
                <a:latin typeface="Calibri"/>
                <a:ea typeface="Calibri"/>
                <a:cs typeface="Calibri"/>
                <a:sym typeface="Calibri"/>
              </a:rPr>
              <a:t>Tools</a:t>
            </a:r>
            <a:endParaRPr b="0" i="0" sz="800" u="none" cap="none" strike="noStrike">
              <a:solidFill>
                <a:schemeClr val="dk1"/>
              </a:solidFill>
              <a:latin typeface="Calibri"/>
              <a:ea typeface="Calibri"/>
              <a:cs typeface="Calibri"/>
              <a:sym typeface="Calibri"/>
            </a:endParaRPr>
          </a:p>
        </p:txBody>
      </p:sp>
      <p:sp>
        <p:nvSpPr>
          <p:cNvPr id="470" name="Google Shape;470;p26"/>
          <p:cNvSpPr/>
          <p:nvPr/>
        </p:nvSpPr>
        <p:spPr>
          <a:xfrm>
            <a:off x="6261354" y="4896612"/>
            <a:ext cx="2400300" cy="20574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A39A8C"/>
              </a:buClr>
              <a:buSzPts val="800"/>
              <a:buFont typeface="Calibri"/>
              <a:buNone/>
            </a:pPr>
            <a:r>
              <a:rPr b="0" i="0" lang="en" sz="800" u="none" cap="none" strike="noStrike">
                <a:solidFill>
                  <a:srgbClr val="A39A8C"/>
                </a:solidFill>
                <a:latin typeface="Calibri"/>
                <a:ea typeface="Calibri"/>
                <a:cs typeface="Calibri"/>
                <a:sym typeface="Calibri"/>
              </a:rPr>
              <a:t>CofC Cybersecurity Club</a:t>
            </a:r>
            <a:endParaRPr b="0" i="0" sz="800" u="none" cap="none" strike="noStrike">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95" name="Shape 495"/>
        <p:cNvGrpSpPr/>
        <p:nvPr/>
      </p:nvGrpSpPr>
      <p:grpSpPr>
        <a:xfrm>
          <a:off x="0" y="0"/>
          <a:ext cx="0" cy="0"/>
          <a:chOff x="0" y="0"/>
          <a:chExt cx="0" cy="0"/>
        </a:xfrm>
      </p:grpSpPr>
      <p:sp>
        <p:nvSpPr>
          <p:cNvPr id="496" name="Google Shape;496;p28"/>
          <p:cNvSpPr/>
          <p:nvPr/>
        </p:nvSpPr>
        <p:spPr>
          <a:xfrm>
            <a:off x="480060" y="288036"/>
            <a:ext cx="685800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7268"/>
              </a:buClr>
              <a:buSzPts val="1000"/>
              <a:buFont typeface="Calibri"/>
              <a:buNone/>
            </a:pPr>
            <a:r>
              <a:rPr b="1" i="0" lang="en" sz="1000" u="none" cap="none" strike="noStrike">
                <a:solidFill>
                  <a:srgbClr val="1C7268"/>
                </a:solidFill>
                <a:latin typeface="Calibri"/>
                <a:ea typeface="Calibri"/>
                <a:cs typeface="Calibri"/>
                <a:sym typeface="Calibri"/>
              </a:rPr>
              <a:t>HOW WE TRAIN FOR THIS</a:t>
            </a:r>
            <a:endParaRPr b="0" i="0" sz="1000" u="none" cap="none" strike="noStrike">
              <a:solidFill>
                <a:schemeClr val="dk1"/>
              </a:solidFill>
              <a:latin typeface="Calibri"/>
              <a:ea typeface="Calibri"/>
              <a:cs typeface="Calibri"/>
              <a:sym typeface="Calibri"/>
            </a:endParaRPr>
          </a:p>
        </p:txBody>
      </p:sp>
      <p:sp>
        <p:nvSpPr>
          <p:cNvPr id="497" name="Google Shape;497;p28"/>
          <p:cNvSpPr/>
          <p:nvPr/>
        </p:nvSpPr>
        <p:spPr>
          <a:xfrm>
            <a:off x="480060" y="493776"/>
            <a:ext cx="8161020" cy="6172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2400"/>
              <a:buFont typeface="Cambria"/>
              <a:buNone/>
            </a:pPr>
            <a:r>
              <a:rPr b="1" i="0" lang="en" sz="2400" u="none" cap="none" strike="noStrike">
                <a:solidFill>
                  <a:srgbClr val="1B1E1D"/>
                </a:solidFill>
                <a:latin typeface="Cambria"/>
                <a:ea typeface="Cambria"/>
                <a:cs typeface="Cambria"/>
                <a:sym typeface="Cambria"/>
              </a:rPr>
              <a:t>The Range, and how to prepare on your own</a:t>
            </a:r>
            <a:endParaRPr b="0" i="0" sz="2400" u="none" cap="none" strike="noStrike">
              <a:solidFill>
                <a:schemeClr val="dk1"/>
              </a:solidFill>
              <a:latin typeface="Calibri"/>
              <a:ea typeface="Calibri"/>
              <a:cs typeface="Calibri"/>
              <a:sym typeface="Calibri"/>
            </a:endParaRPr>
          </a:p>
        </p:txBody>
      </p:sp>
      <p:sp>
        <p:nvSpPr>
          <p:cNvPr id="498" name="Google Shape;498;p28"/>
          <p:cNvSpPr/>
          <p:nvPr/>
        </p:nvSpPr>
        <p:spPr>
          <a:xfrm>
            <a:off x="480060" y="1405890"/>
            <a:ext cx="3943350" cy="3360420"/>
          </a:xfrm>
          <a:prstGeom prst="roundRect">
            <a:avLst>
              <a:gd fmla="val 1633" name="adj"/>
            </a:avLst>
          </a:prstGeom>
          <a:solidFill>
            <a:srgbClr val="E5F4F2"/>
          </a:solidFill>
          <a:ln>
            <a:noFill/>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99" name="Google Shape;499;p28"/>
          <p:cNvSpPr/>
          <p:nvPr/>
        </p:nvSpPr>
        <p:spPr>
          <a:xfrm>
            <a:off x="685800" y="1611630"/>
            <a:ext cx="514350" cy="514350"/>
          </a:xfrm>
          <a:prstGeom prst="ellipse">
            <a:avLst/>
          </a:prstGeom>
          <a:solidFill>
            <a:srgbClr val="1C726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500" name="Google Shape;500;p28"/>
          <p:cNvPicPr preferRelativeResize="0"/>
          <p:nvPr/>
        </p:nvPicPr>
        <p:blipFill rotWithShape="1">
          <a:blip r:embed="rId3">
            <a:alphaModFix/>
          </a:blip>
          <a:srcRect b="0" l="0" r="0" t="0"/>
          <a:stretch/>
        </p:blipFill>
        <p:spPr>
          <a:xfrm>
            <a:off x="752666" y="1678496"/>
            <a:ext cx="380619" cy="380619"/>
          </a:xfrm>
          <a:prstGeom prst="rect">
            <a:avLst/>
          </a:prstGeom>
          <a:noFill/>
          <a:ln>
            <a:noFill/>
          </a:ln>
        </p:spPr>
      </p:pic>
      <p:sp>
        <p:nvSpPr>
          <p:cNvPr id="501" name="Google Shape;501;p28"/>
          <p:cNvSpPr/>
          <p:nvPr/>
        </p:nvSpPr>
        <p:spPr>
          <a:xfrm>
            <a:off x="1337310" y="1680210"/>
            <a:ext cx="2743200" cy="30861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1400"/>
              <a:buFont typeface="Cambria"/>
              <a:buNone/>
            </a:pPr>
            <a:r>
              <a:rPr b="1" i="0" lang="en" sz="1400" u="none" cap="none" strike="noStrike">
                <a:solidFill>
                  <a:srgbClr val="1B1E1D"/>
                </a:solidFill>
                <a:latin typeface="Cambria"/>
                <a:ea typeface="Cambria"/>
                <a:cs typeface="Cambria"/>
                <a:sym typeface="Cambria"/>
              </a:rPr>
              <a:t>The Range</a:t>
            </a:r>
            <a:endParaRPr b="0" i="0" sz="1400" u="none" cap="none" strike="noStrike">
              <a:solidFill>
                <a:schemeClr val="dk1"/>
              </a:solidFill>
              <a:latin typeface="Calibri"/>
              <a:ea typeface="Calibri"/>
              <a:cs typeface="Calibri"/>
              <a:sym typeface="Calibri"/>
            </a:endParaRPr>
          </a:p>
        </p:txBody>
      </p:sp>
      <p:sp>
        <p:nvSpPr>
          <p:cNvPr id="502" name="Google Shape;502;p28"/>
          <p:cNvSpPr/>
          <p:nvPr/>
        </p:nvSpPr>
        <p:spPr>
          <a:xfrm>
            <a:off x="685800" y="2194560"/>
            <a:ext cx="3531870" cy="1371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900"/>
              <a:buFont typeface="Calibri"/>
              <a:buNone/>
            </a:pPr>
            <a:r>
              <a:rPr b="0" i="0" lang="en" sz="900" u="none" cap="none" strike="noStrike">
                <a:solidFill>
                  <a:srgbClr val="1B1E1D"/>
                </a:solidFill>
                <a:latin typeface="Calibri"/>
                <a:ea typeface="Calibri"/>
                <a:cs typeface="Calibri"/>
                <a:sym typeface="Calibri"/>
              </a:rPr>
              <a:t>Our own AWS-hosted recreation of this exact environment: a mix of Windows and Linux boxes, real services, and practice injects. Thursday practice sessions run directly on the Range so the first time you see this setup isn't on competition day.</a:t>
            </a:r>
            <a:endParaRPr b="0" i="0" sz="900" u="none" cap="none" strike="noStrike">
              <a:solidFill>
                <a:schemeClr val="dk1"/>
              </a:solidFill>
              <a:latin typeface="Calibri"/>
              <a:ea typeface="Calibri"/>
              <a:cs typeface="Calibri"/>
              <a:sym typeface="Calibri"/>
            </a:endParaRPr>
          </a:p>
        </p:txBody>
      </p:sp>
      <p:sp>
        <p:nvSpPr>
          <p:cNvPr id="503" name="Google Shape;503;p28"/>
          <p:cNvSpPr/>
          <p:nvPr/>
        </p:nvSpPr>
        <p:spPr>
          <a:xfrm>
            <a:off x="685800" y="3840480"/>
            <a:ext cx="353187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7268"/>
              </a:buClr>
              <a:buSzPts val="900"/>
              <a:buFont typeface="Calibri"/>
              <a:buNone/>
            </a:pPr>
            <a:r>
              <a:rPr b="1" i="1" lang="en" sz="900" u="none" cap="none" strike="noStrike">
                <a:solidFill>
                  <a:srgbClr val="1C7268"/>
                </a:solidFill>
                <a:latin typeface="Calibri"/>
                <a:ea typeface="Calibri"/>
                <a:cs typeface="Calibri"/>
                <a:sym typeface="Calibri"/>
              </a:rPr>
              <a:t>Come to a Thursday session to get connected.</a:t>
            </a:r>
            <a:endParaRPr b="0" i="0" sz="900" u="none" cap="none" strike="noStrike">
              <a:solidFill>
                <a:schemeClr val="dk1"/>
              </a:solidFill>
              <a:latin typeface="Calibri"/>
              <a:ea typeface="Calibri"/>
              <a:cs typeface="Calibri"/>
              <a:sym typeface="Calibri"/>
            </a:endParaRPr>
          </a:p>
        </p:txBody>
      </p:sp>
      <p:sp>
        <p:nvSpPr>
          <p:cNvPr id="504" name="Google Shape;504;p28"/>
          <p:cNvSpPr/>
          <p:nvPr/>
        </p:nvSpPr>
        <p:spPr>
          <a:xfrm>
            <a:off x="4697730" y="1405890"/>
            <a:ext cx="3943350" cy="3360420"/>
          </a:xfrm>
          <a:prstGeom prst="roundRect">
            <a:avLst>
              <a:gd fmla="val 1633" name="adj"/>
            </a:avLst>
          </a:prstGeom>
          <a:solidFill>
            <a:srgbClr val="F8F3EA"/>
          </a:solidFill>
          <a:ln>
            <a:noFill/>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05" name="Google Shape;505;p28"/>
          <p:cNvSpPr/>
          <p:nvPr/>
        </p:nvSpPr>
        <p:spPr>
          <a:xfrm>
            <a:off x="4903470" y="1577340"/>
            <a:ext cx="356616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1200"/>
              <a:buFont typeface="Cambria"/>
              <a:buNone/>
            </a:pPr>
            <a:r>
              <a:rPr b="1" i="0" lang="en" sz="1200" u="none" cap="none" strike="noStrike">
                <a:solidFill>
                  <a:srgbClr val="1B1E1D"/>
                </a:solidFill>
                <a:latin typeface="Cambria"/>
                <a:ea typeface="Cambria"/>
                <a:cs typeface="Cambria"/>
                <a:sym typeface="Cambria"/>
              </a:rPr>
              <a:t>Prepare on your own time</a:t>
            </a:r>
            <a:endParaRPr b="0" i="0" sz="1200" u="none" cap="none" strike="noStrike">
              <a:solidFill>
                <a:schemeClr val="dk1"/>
              </a:solidFill>
              <a:latin typeface="Calibri"/>
              <a:ea typeface="Calibri"/>
              <a:cs typeface="Calibri"/>
              <a:sym typeface="Calibri"/>
            </a:endParaRPr>
          </a:p>
        </p:txBody>
      </p:sp>
      <p:sp>
        <p:nvSpPr>
          <p:cNvPr id="506" name="Google Shape;506;p28"/>
          <p:cNvSpPr/>
          <p:nvPr/>
        </p:nvSpPr>
        <p:spPr>
          <a:xfrm>
            <a:off x="4903470" y="1954530"/>
            <a:ext cx="308610" cy="308610"/>
          </a:xfrm>
          <a:prstGeom prst="ellipse">
            <a:avLst/>
          </a:prstGeom>
          <a:solidFill>
            <a:srgbClr val="66000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507" name="Google Shape;507;p28"/>
          <p:cNvPicPr preferRelativeResize="0"/>
          <p:nvPr/>
        </p:nvPicPr>
        <p:blipFill rotWithShape="1">
          <a:blip r:embed="rId4">
            <a:alphaModFix/>
          </a:blip>
          <a:srcRect b="0" l="0" r="0" t="0"/>
          <a:stretch/>
        </p:blipFill>
        <p:spPr>
          <a:xfrm>
            <a:off x="4943589" y="1994649"/>
            <a:ext cx="228371" cy="228371"/>
          </a:xfrm>
          <a:prstGeom prst="rect">
            <a:avLst/>
          </a:prstGeom>
          <a:noFill/>
          <a:ln>
            <a:noFill/>
          </a:ln>
        </p:spPr>
      </p:pic>
      <p:sp>
        <p:nvSpPr>
          <p:cNvPr id="508" name="Google Shape;508;p28"/>
          <p:cNvSpPr/>
          <p:nvPr/>
        </p:nvSpPr>
        <p:spPr>
          <a:xfrm>
            <a:off x="5314950" y="1933956"/>
            <a:ext cx="315468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1000"/>
              <a:buFont typeface="Cambria"/>
              <a:buNone/>
            </a:pPr>
            <a:r>
              <a:rPr b="1" i="0" lang="en" sz="1000" u="none" cap="none" strike="noStrike">
                <a:solidFill>
                  <a:srgbClr val="1B1E1D"/>
                </a:solidFill>
                <a:latin typeface="Cambria"/>
                <a:ea typeface="Cambria"/>
                <a:cs typeface="Cambria"/>
                <a:sym typeface="Cambria"/>
              </a:rPr>
              <a:t>TryHackMe.com</a:t>
            </a:r>
            <a:endParaRPr b="0" i="0" sz="1000" u="none" cap="none" strike="noStrike">
              <a:solidFill>
                <a:schemeClr val="dk1"/>
              </a:solidFill>
              <a:latin typeface="Calibri"/>
              <a:ea typeface="Calibri"/>
              <a:cs typeface="Calibri"/>
              <a:sym typeface="Calibri"/>
            </a:endParaRPr>
          </a:p>
        </p:txBody>
      </p:sp>
      <p:sp>
        <p:nvSpPr>
          <p:cNvPr id="509" name="Google Shape;509;p28"/>
          <p:cNvSpPr/>
          <p:nvPr/>
        </p:nvSpPr>
        <p:spPr>
          <a:xfrm>
            <a:off x="5314950" y="2146554"/>
            <a:ext cx="315468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Good general-knowledge resource</a:t>
            </a:r>
            <a:endParaRPr b="0" i="0" sz="800" u="none" cap="none" strike="noStrike">
              <a:solidFill>
                <a:schemeClr val="dk1"/>
              </a:solidFill>
              <a:latin typeface="Calibri"/>
              <a:ea typeface="Calibri"/>
              <a:cs typeface="Calibri"/>
              <a:sym typeface="Calibri"/>
            </a:endParaRPr>
          </a:p>
        </p:txBody>
      </p:sp>
      <p:sp>
        <p:nvSpPr>
          <p:cNvPr id="510" name="Google Shape;510;p28"/>
          <p:cNvSpPr/>
          <p:nvPr/>
        </p:nvSpPr>
        <p:spPr>
          <a:xfrm>
            <a:off x="4903470" y="2626614"/>
            <a:ext cx="308610" cy="308610"/>
          </a:xfrm>
          <a:prstGeom prst="ellipse">
            <a:avLst/>
          </a:prstGeom>
          <a:solidFill>
            <a:srgbClr val="66000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511" name="Google Shape;511;p28"/>
          <p:cNvPicPr preferRelativeResize="0"/>
          <p:nvPr/>
        </p:nvPicPr>
        <p:blipFill rotWithShape="1">
          <a:blip r:embed="rId4">
            <a:alphaModFix/>
          </a:blip>
          <a:srcRect b="0" l="0" r="0" t="0"/>
          <a:stretch/>
        </p:blipFill>
        <p:spPr>
          <a:xfrm>
            <a:off x="4943589" y="2666733"/>
            <a:ext cx="228371" cy="228371"/>
          </a:xfrm>
          <a:prstGeom prst="rect">
            <a:avLst/>
          </a:prstGeom>
          <a:noFill/>
          <a:ln>
            <a:noFill/>
          </a:ln>
        </p:spPr>
      </p:pic>
      <p:sp>
        <p:nvSpPr>
          <p:cNvPr id="512" name="Google Shape;512;p28"/>
          <p:cNvSpPr/>
          <p:nvPr/>
        </p:nvSpPr>
        <p:spPr>
          <a:xfrm>
            <a:off x="5314950" y="2606040"/>
            <a:ext cx="315468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1000"/>
              <a:buFont typeface="Cambria"/>
              <a:buNone/>
            </a:pPr>
            <a:r>
              <a:rPr b="1" i="0" lang="en" sz="1000" u="none" cap="none" strike="noStrike">
                <a:solidFill>
                  <a:srgbClr val="1B1E1D"/>
                </a:solidFill>
                <a:latin typeface="Cambria"/>
                <a:ea typeface="Cambria"/>
                <a:cs typeface="Cambria"/>
                <a:sym typeface="Cambria"/>
              </a:rPr>
              <a:t>HackTheBox.com</a:t>
            </a:r>
            <a:endParaRPr b="0" i="0" sz="1000" u="none" cap="none" strike="noStrike">
              <a:solidFill>
                <a:schemeClr val="dk1"/>
              </a:solidFill>
              <a:latin typeface="Calibri"/>
              <a:ea typeface="Calibri"/>
              <a:cs typeface="Calibri"/>
              <a:sym typeface="Calibri"/>
            </a:endParaRPr>
          </a:p>
        </p:txBody>
      </p:sp>
      <p:sp>
        <p:nvSpPr>
          <p:cNvPr id="513" name="Google Shape;513;p28"/>
          <p:cNvSpPr/>
          <p:nvPr/>
        </p:nvSpPr>
        <p:spPr>
          <a:xfrm>
            <a:off x="5314950" y="2818638"/>
            <a:ext cx="315468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Offensive-focused, understand the attacker</a:t>
            </a:r>
            <a:endParaRPr b="0" i="0" sz="800" u="none" cap="none" strike="noStrike">
              <a:solidFill>
                <a:schemeClr val="dk1"/>
              </a:solidFill>
              <a:latin typeface="Calibri"/>
              <a:ea typeface="Calibri"/>
              <a:cs typeface="Calibri"/>
              <a:sym typeface="Calibri"/>
            </a:endParaRPr>
          </a:p>
        </p:txBody>
      </p:sp>
      <p:sp>
        <p:nvSpPr>
          <p:cNvPr id="514" name="Google Shape;514;p28"/>
          <p:cNvSpPr/>
          <p:nvPr/>
        </p:nvSpPr>
        <p:spPr>
          <a:xfrm>
            <a:off x="4903470" y="3298698"/>
            <a:ext cx="308610" cy="308610"/>
          </a:xfrm>
          <a:prstGeom prst="ellipse">
            <a:avLst/>
          </a:prstGeom>
          <a:solidFill>
            <a:srgbClr val="66000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515" name="Google Shape;515;p28"/>
          <p:cNvPicPr preferRelativeResize="0"/>
          <p:nvPr/>
        </p:nvPicPr>
        <p:blipFill rotWithShape="1">
          <a:blip r:embed="rId4">
            <a:alphaModFix/>
          </a:blip>
          <a:srcRect b="0" l="0" r="0" t="0"/>
          <a:stretch/>
        </p:blipFill>
        <p:spPr>
          <a:xfrm>
            <a:off x="4943589" y="3338817"/>
            <a:ext cx="228371" cy="228371"/>
          </a:xfrm>
          <a:prstGeom prst="rect">
            <a:avLst/>
          </a:prstGeom>
          <a:noFill/>
          <a:ln>
            <a:noFill/>
          </a:ln>
        </p:spPr>
      </p:pic>
      <p:sp>
        <p:nvSpPr>
          <p:cNvPr id="516" name="Google Shape;516;p28"/>
          <p:cNvSpPr/>
          <p:nvPr/>
        </p:nvSpPr>
        <p:spPr>
          <a:xfrm>
            <a:off x="5314950" y="3278124"/>
            <a:ext cx="315468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1000"/>
              <a:buFont typeface="Cambria"/>
              <a:buNone/>
            </a:pPr>
            <a:r>
              <a:rPr b="1" i="0" lang="en" sz="1000" u="none" cap="none" strike="noStrike">
                <a:solidFill>
                  <a:srgbClr val="1B1E1D"/>
                </a:solidFill>
                <a:latin typeface="Cambria"/>
                <a:ea typeface="Cambria"/>
                <a:cs typeface="Cambria"/>
                <a:sym typeface="Cambria"/>
              </a:rPr>
              <a:t>OverTheWire.org / UnderTheWire.org</a:t>
            </a:r>
            <a:endParaRPr b="0" i="0" sz="1000" u="none" cap="none" strike="noStrike">
              <a:solidFill>
                <a:schemeClr val="dk1"/>
              </a:solidFill>
              <a:latin typeface="Calibri"/>
              <a:ea typeface="Calibri"/>
              <a:cs typeface="Calibri"/>
              <a:sym typeface="Calibri"/>
            </a:endParaRPr>
          </a:p>
        </p:txBody>
      </p:sp>
      <p:sp>
        <p:nvSpPr>
          <p:cNvPr id="517" name="Google Shape;517;p28"/>
          <p:cNvSpPr/>
          <p:nvPr/>
        </p:nvSpPr>
        <p:spPr>
          <a:xfrm>
            <a:off x="5314950" y="3490722"/>
            <a:ext cx="315468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Bash and PowerShell command games</a:t>
            </a:r>
            <a:endParaRPr b="0" i="0" sz="800" u="none" cap="none" strike="noStrike">
              <a:solidFill>
                <a:schemeClr val="dk1"/>
              </a:solidFill>
              <a:latin typeface="Calibri"/>
              <a:ea typeface="Calibri"/>
              <a:cs typeface="Calibri"/>
              <a:sym typeface="Calibri"/>
            </a:endParaRPr>
          </a:p>
        </p:txBody>
      </p:sp>
      <p:sp>
        <p:nvSpPr>
          <p:cNvPr id="518" name="Google Shape;518;p28"/>
          <p:cNvSpPr/>
          <p:nvPr/>
        </p:nvSpPr>
        <p:spPr>
          <a:xfrm>
            <a:off x="4903470" y="3970782"/>
            <a:ext cx="308610" cy="308610"/>
          </a:xfrm>
          <a:prstGeom prst="ellipse">
            <a:avLst/>
          </a:prstGeom>
          <a:solidFill>
            <a:srgbClr val="66000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519" name="Google Shape;519;p28"/>
          <p:cNvPicPr preferRelativeResize="0"/>
          <p:nvPr/>
        </p:nvPicPr>
        <p:blipFill rotWithShape="1">
          <a:blip r:embed="rId4">
            <a:alphaModFix/>
          </a:blip>
          <a:srcRect b="0" l="0" r="0" t="0"/>
          <a:stretch/>
        </p:blipFill>
        <p:spPr>
          <a:xfrm>
            <a:off x="4943589" y="4010901"/>
            <a:ext cx="228371" cy="228371"/>
          </a:xfrm>
          <a:prstGeom prst="rect">
            <a:avLst/>
          </a:prstGeom>
          <a:noFill/>
          <a:ln>
            <a:noFill/>
          </a:ln>
        </p:spPr>
      </p:pic>
      <p:sp>
        <p:nvSpPr>
          <p:cNvPr id="520" name="Google Shape;520;p28"/>
          <p:cNvSpPr/>
          <p:nvPr/>
        </p:nvSpPr>
        <p:spPr>
          <a:xfrm>
            <a:off x="5314950" y="3950208"/>
            <a:ext cx="315468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1000"/>
              <a:buFont typeface="Cambria"/>
              <a:buNone/>
            </a:pPr>
            <a:r>
              <a:rPr b="1" i="0" lang="en" sz="1000" u="none" cap="none" strike="noStrike">
                <a:solidFill>
                  <a:srgbClr val="1B1E1D"/>
                </a:solidFill>
                <a:latin typeface="Cambria"/>
                <a:ea typeface="Cambria"/>
                <a:cs typeface="Cambria"/>
                <a:sym typeface="Cambria"/>
              </a:rPr>
              <a:t>AWS-based competitions</a:t>
            </a:r>
            <a:endParaRPr b="0" i="0" sz="1000" u="none" cap="none" strike="noStrike">
              <a:solidFill>
                <a:schemeClr val="dk1"/>
              </a:solidFill>
              <a:latin typeface="Calibri"/>
              <a:ea typeface="Calibri"/>
              <a:cs typeface="Calibri"/>
              <a:sym typeface="Calibri"/>
            </a:endParaRPr>
          </a:p>
        </p:txBody>
      </p:sp>
      <p:sp>
        <p:nvSpPr>
          <p:cNvPr id="521" name="Google Shape;521;p28"/>
          <p:cNvSpPr/>
          <p:nvPr/>
        </p:nvSpPr>
        <p:spPr>
          <a:xfrm>
            <a:off x="5314950" y="4162806"/>
            <a:ext cx="315468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Practice in the same kind of cloud environment</a:t>
            </a:r>
            <a:endParaRPr b="0" i="0" sz="800" u="none" cap="none" strike="noStrike">
              <a:solidFill>
                <a:schemeClr val="dk1"/>
              </a:solidFill>
              <a:latin typeface="Calibri"/>
              <a:ea typeface="Calibri"/>
              <a:cs typeface="Calibri"/>
              <a:sym typeface="Calibri"/>
            </a:endParaRPr>
          </a:p>
        </p:txBody>
      </p:sp>
      <p:sp>
        <p:nvSpPr>
          <p:cNvPr id="522" name="Google Shape;522;p28"/>
          <p:cNvSpPr/>
          <p:nvPr/>
        </p:nvSpPr>
        <p:spPr>
          <a:xfrm>
            <a:off x="480060" y="4896612"/>
            <a:ext cx="5486400" cy="2057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A39A8C"/>
              </a:buClr>
              <a:buSzPts val="800"/>
              <a:buFont typeface="Calibri"/>
              <a:buNone/>
            </a:pPr>
            <a:r>
              <a:rPr b="0" i="0" lang="en" sz="800" u="none" cap="none" strike="noStrike">
                <a:solidFill>
                  <a:srgbClr val="A39A8C"/>
                </a:solidFill>
                <a:latin typeface="Calibri"/>
                <a:ea typeface="Calibri"/>
                <a:cs typeface="Calibri"/>
                <a:sym typeface="Calibri"/>
              </a:rPr>
              <a:t>How we practice</a:t>
            </a:r>
            <a:endParaRPr b="0" i="0" sz="800" u="none" cap="none" strike="noStrike">
              <a:solidFill>
                <a:schemeClr val="dk1"/>
              </a:solidFill>
              <a:latin typeface="Calibri"/>
              <a:ea typeface="Calibri"/>
              <a:cs typeface="Calibri"/>
              <a:sym typeface="Calibri"/>
            </a:endParaRPr>
          </a:p>
        </p:txBody>
      </p:sp>
      <p:sp>
        <p:nvSpPr>
          <p:cNvPr id="523" name="Google Shape;523;p28"/>
          <p:cNvSpPr/>
          <p:nvPr/>
        </p:nvSpPr>
        <p:spPr>
          <a:xfrm>
            <a:off x="6261354" y="4896612"/>
            <a:ext cx="2400300" cy="20574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A39A8C"/>
              </a:buClr>
              <a:buSzPts val="800"/>
              <a:buFont typeface="Calibri"/>
              <a:buNone/>
            </a:pPr>
            <a:r>
              <a:rPr b="0" i="0" lang="en" sz="800" u="none" cap="none" strike="noStrike">
                <a:solidFill>
                  <a:srgbClr val="A39A8C"/>
                </a:solidFill>
                <a:latin typeface="Calibri"/>
                <a:ea typeface="Calibri"/>
                <a:cs typeface="Calibri"/>
                <a:sym typeface="Calibri"/>
              </a:rPr>
              <a:t>CofC Cybersecurity Club</a:t>
            </a:r>
            <a:endParaRPr b="0" i="0" sz="800" u="none" cap="none" strike="noStrike">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28" name="Shape 528"/>
        <p:cNvGrpSpPr/>
        <p:nvPr/>
      </p:nvGrpSpPr>
      <p:grpSpPr>
        <a:xfrm>
          <a:off x="0" y="0"/>
          <a:ext cx="0" cy="0"/>
          <a:chOff x="0" y="0"/>
          <a:chExt cx="0" cy="0"/>
        </a:xfrm>
      </p:grpSpPr>
      <p:sp>
        <p:nvSpPr>
          <p:cNvPr id="529" name="Google Shape;529;p29"/>
          <p:cNvSpPr/>
          <p:nvPr/>
        </p:nvSpPr>
        <p:spPr>
          <a:xfrm>
            <a:off x="480060" y="288036"/>
            <a:ext cx="685800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7268"/>
              </a:buClr>
              <a:buSzPts val="1000"/>
              <a:buFont typeface="Calibri"/>
              <a:buNone/>
            </a:pPr>
            <a:r>
              <a:rPr b="1" i="0" lang="en" sz="1000" u="none" cap="none" strike="noStrike">
                <a:solidFill>
                  <a:srgbClr val="1C7268"/>
                </a:solidFill>
                <a:latin typeface="Calibri"/>
                <a:ea typeface="Calibri"/>
                <a:cs typeface="Calibri"/>
                <a:sym typeface="Calibri"/>
              </a:rPr>
              <a:t>LESSONS FROM LAST YEAR</a:t>
            </a:r>
            <a:endParaRPr b="0" i="0" sz="1000" u="none" cap="none" strike="noStrike">
              <a:solidFill>
                <a:schemeClr val="dk1"/>
              </a:solidFill>
              <a:latin typeface="Calibri"/>
              <a:ea typeface="Calibri"/>
              <a:cs typeface="Calibri"/>
              <a:sym typeface="Calibri"/>
            </a:endParaRPr>
          </a:p>
        </p:txBody>
      </p:sp>
      <p:sp>
        <p:nvSpPr>
          <p:cNvPr id="530" name="Google Shape;530;p29"/>
          <p:cNvSpPr/>
          <p:nvPr/>
        </p:nvSpPr>
        <p:spPr>
          <a:xfrm>
            <a:off x="480060" y="493776"/>
            <a:ext cx="8161020" cy="6172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2400"/>
              <a:buFont typeface="Cambria"/>
              <a:buNone/>
            </a:pPr>
            <a:r>
              <a:rPr b="1" i="0" lang="en" sz="2400" u="none" cap="none" strike="noStrike">
                <a:solidFill>
                  <a:srgbClr val="1B1E1D"/>
                </a:solidFill>
                <a:latin typeface="Cambria"/>
                <a:ea typeface="Cambria"/>
                <a:cs typeface="Cambria"/>
                <a:sym typeface="Cambria"/>
              </a:rPr>
              <a:t>What last year taught us</a:t>
            </a:r>
            <a:endParaRPr b="0" i="0" sz="2400" u="none" cap="none" strike="noStrike">
              <a:solidFill>
                <a:schemeClr val="dk1"/>
              </a:solidFill>
              <a:latin typeface="Calibri"/>
              <a:ea typeface="Calibri"/>
              <a:cs typeface="Calibri"/>
              <a:sym typeface="Calibri"/>
            </a:endParaRPr>
          </a:p>
        </p:txBody>
      </p:sp>
      <p:sp>
        <p:nvSpPr>
          <p:cNvPr id="531" name="Google Shape;531;p29"/>
          <p:cNvSpPr/>
          <p:nvPr/>
        </p:nvSpPr>
        <p:spPr>
          <a:xfrm>
            <a:off x="480060" y="1405890"/>
            <a:ext cx="3943350" cy="1474470"/>
          </a:xfrm>
          <a:prstGeom prst="roundRect">
            <a:avLst>
              <a:gd fmla="val 3721" name="adj"/>
            </a:avLst>
          </a:prstGeom>
          <a:solidFill>
            <a:srgbClr val="F8F3EA"/>
          </a:solidFill>
          <a:ln>
            <a:noFill/>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32" name="Google Shape;532;p29"/>
          <p:cNvSpPr/>
          <p:nvPr/>
        </p:nvSpPr>
        <p:spPr>
          <a:xfrm>
            <a:off x="672084" y="1597914"/>
            <a:ext cx="466344" cy="466344"/>
          </a:xfrm>
          <a:prstGeom prst="ellipse">
            <a:avLst/>
          </a:prstGeom>
          <a:solidFill>
            <a:srgbClr val="1C726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533" name="Google Shape;533;p29"/>
          <p:cNvPicPr preferRelativeResize="0"/>
          <p:nvPr/>
        </p:nvPicPr>
        <p:blipFill rotWithShape="1">
          <a:blip r:embed="rId3">
            <a:alphaModFix/>
          </a:blip>
          <a:srcRect b="0" l="0" r="0" t="0"/>
          <a:stretch/>
        </p:blipFill>
        <p:spPr>
          <a:xfrm>
            <a:off x="732709" y="1658539"/>
            <a:ext cx="345095" cy="345094"/>
          </a:xfrm>
          <a:prstGeom prst="rect">
            <a:avLst/>
          </a:prstGeom>
          <a:noFill/>
          <a:ln>
            <a:noFill/>
          </a:ln>
        </p:spPr>
      </p:pic>
      <p:sp>
        <p:nvSpPr>
          <p:cNvPr id="534" name="Google Shape;534;p29"/>
          <p:cNvSpPr/>
          <p:nvPr/>
        </p:nvSpPr>
        <p:spPr>
          <a:xfrm>
            <a:off x="1234440" y="1556766"/>
            <a:ext cx="305181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1100"/>
              <a:buFont typeface="Cambria"/>
              <a:buNone/>
            </a:pPr>
            <a:r>
              <a:rPr b="1" i="0" lang="en" sz="1100" u="none" cap="none" strike="noStrike">
                <a:solidFill>
                  <a:srgbClr val="1B1E1D"/>
                </a:solidFill>
                <a:latin typeface="Cambria"/>
                <a:ea typeface="Cambria"/>
                <a:cs typeface="Cambria"/>
                <a:sym typeface="Cambria"/>
              </a:rPr>
              <a:t>Discovery was too slow</a:t>
            </a:r>
            <a:endParaRPr b="0" i="0" sz="1100" u="none" cap="none" strike="noStrike">
              <a:solidFill>
                <a:schemeClr val="dk1"/>
              </a:solidFill>
              <a:latin typeface="Calibri"/>
              <a:ea typeface="Calibri"/>
              <a:cs typeface="Calibri"/>
              <a:sym typeface="Calibri"/>
            </a:endParaRPr>
          </a:p>
        </p:txBody>
      </p:sp>
      <p:sp>
        <p:nvSpPr>
          <p:cNvPr id="535" name="Google Shape;535;p29"/>
          <p:cNvSpPr/>
          <p:nvPr/>
        </p:nvSpPr>
        <p:spPr>
          <a:xfrm>
            <a:off x="1234440" y="1831086"/>
            <a:ext cx="3051810" cy="9601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900"/>
              <a:buFont typeface="Calibri"/>
              <a:buNone/>
            </a:pPr>
            <a:r>
              <a:rPr b="0" i="0" lang="en" sz="900" u="none" cap="none" strike="noStrike">
                <a:solidFill>
                  <a:srgbClr val="6B6560"/>
                </a:solidFill>
                <a:latin typeface="Calibri"/>
                <a:ea typeface="Calibri"/>
                <a:cs typeface="Calibri"/>
                <a:sym typeface="Calibri"/>
              </a:rPr>
              <a:t>Losing time between finding devices and locking down accounts. We're drilling faster enumeration this year.</a:t>
            </a:r>
            <a:endParaRPr b="0" i="0" sz="900" u="none" cap="none" strike="noStrike">
              <a:solidFill>
                <a:schemeClr val="dk1"/>
              </a:solidFill>
              <a:latin typeface="Calibri"/>
              <a:ea typeface="Calibri"/>
              <a:cs typeface="Calibri"/>
              <a:sym typeface="Calibri"/>
            </a:endParaRPr>
          </a:p>
        </p:txBody>
      </p:sp>
      <p:sp>
        <p:nvSpPr>
          <p:cNvPr id="536" name="Google Shape;536;p29"/>
          <p:cNvSpPr/>
          <p:nvPr/>
        </p:nvSpPr>
        <p:spPr>
          <a:xfrm>
            <a:off x="4697730" y="1405890"/>
            <a:ext cx="3943350" cy="1474470"/>
          </a:xfrm>
          <a:prstGeom prst="roundRect">
            <a:avLst>
              <a:gd fmla="val 3721" name="adj"/>
            </a:avLst>
          </a:prstGeom>
          <a:solidFill>
            <a:srgbClr val="F8F3EA"/>
          </a:solidFill>
          <a:ln>
            <a:noFill/>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37" name="Google Shape;537;p29"/>
          <p:cNvSpPr/>
          <p:nvPr/>
        </p:nvSpPr>
        <p:spPr>
          <a:xfrm>
            <a:off x="4889754" y="1597914"/>
            <a:ext cx="466344" cy="466344"/>
          </a:xfrm>
          <a:prstGeom prst="ellipse">
            <a:avLst/>
          </a:prstGeom>
          <a:solidFill>
            <a:srgbClr val="1C726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538" name="Google Shape;538;p29"/>
          <p:cNvPicPr preferRelativeResize="0"/>
          <p:nvPr/>
        </p:nvPicPr>
        <p:blipFill rotWithShape="1">
          <a:blip r:embed="rId4">
            <a:alphaModFix/>
          </a:blip>
          <a:srcRect b="0" l="0" r="0" t="0"/>
          <a:stretch/>
        </p:blipFill>
        <p:spPr>
          <a:xfrm>
            <a:off x="4950379" y="1658539"/>
            <a:ext cx="345094" cy="345094"/>
          </a:xfrm>
          <a:prstGeom prst="rect">
            <a:avLst/>
          </a:prstGeom>
          <a:noFill/>
          <a:ln>
            <a:noFill/>
          </a:ln>
        </p:spPr>
      </p:pic>
      <p:sp>
        <p:nvSpPr>
          <p:cNvPr id="539" name="Google Shape;539;p29"/>
          <p:cNvSpPr/>
          <p:nvPr/>
        </p:nvSpPr>
        <p:spPr>
          <a:xfrm>
            <a:off x="5452110" y="1556766"/>
            <a:ext cx="305181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1100"/>
              <a:buFont typeface="Cambria"/>
              <a:buNone/>
            </a:pPr>
            <a:r>
              <a:rPr b="1" i="0" lang="en" sz="1100" u="none" cap="none" strike="noStrike">
                <a:solidFill>
                  <a:srgbClr val="1B1E1D"/>
                </a:solidFill>
                <a:latin typeface="Cambria"/>
                <a:ea typeface="Cambria"/>
                <a:cs typeface="Cambria"/>
                <a:sym typeface="Cambria"/>
              </a:rPr>
              <a:t>Persistence went undetected</a:t>
            </a:r>
            <a:endParaRPr b="0" i="0" sz="1100" u="none" cap="none" strike="noStrike">
              <a:solidFill>
                <a:schemeClr val="dk1"/>
              </a:solidFill>
              <a:latin typeface="Calibri"/>
              <a:ea typeface="Calibri"/>
              <a:cs typeface="Calibri"/>
              <a:sym typeface="Calibri"/>
            </a:endParaRPr>
          </a:p>
        </p:txBody>
      </p:sp>
      <p:sp>
        <p:nvSpPr>
          <p:cNvPr id="540" name="Google Shape;540;p29"/>
          <p:cNvSpPr/>
          <p:nvPr/>
        </p:nvSpPr>
        <p:spPr>
          <a:xfrm>
            <a:off x="5452110" y="1831086"/>
            <a:ext cx="3051810" cy="9601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900"/>
              <a:buFont typeface="Calibri"/>
              <a:buNone/>
            </a:pPr>
            <a:r>
              <a:rPr b="0" i="0" lang="en" sz="900" u="none" cap="none" strike="noStrike">
                <a:solidFill>
                  <a:srgbClr val="6B6560"/>
                </a:solidFill>
                <a:latin typeface="Calibri"/>
                <a:ea typeface="Calibri"/>
                <a:cs typeface="Calibri"/>
                <a:sym typeface="Calibri"/>
              </a:rPr>
              <a:t>Red Team created users and escalated privileges via AD before we noticed. </a:t>
            </a:r>
            <a:endParaRPr b="0" i="0" sz="900" u="none" cap="none" strike="noStrike">
              <a:solidFill>
                <a:schemeClr val="dk1"/>
              </a:solidFill>
              <a:latin typeface="Calibri"/>
              <a:ea typeface="Calibri"/>
              <a:cs typeface="Calibri"/>
              <a:sym typeface="Calibri"/>
            </a:endParaRPr>
          </a:p>
        </p:txBody>
      </p:sp>
      <p:sp>
        <p:nvSpPr>
          <p:cNvPr id="541" name="Google Shape;541;p29"/>
          <p:cNvSpPr/>
          <p:nvPr/>
        </p:nvSpPr>
        <p:spPr>
          <a:xfrm>
            <a:off x="480060" y="3086100"/>
            <a:ext cx="3943350" cy="1474470"/>
          </a:xfrm>
          <a:prstGeom prst="roundRect">
            <a:avLst>
              <a:gd fmla="val 3721" name="adj"/>
            </a:avLst>
          </a:prstGeom>
          <a:solidFill>
            <a:srgbClr val="F8F3EA"/>
          </a:solidFill>
          <a:ln>
            <a:noFill/>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42" name="Google Shape;542;p29"/>
          <p:cNvSpPr/>
          <p:nvPr/>
        </p:nvSpPr>
        <p:spPr>
          <a:xfrm>
            <a:off x="672084" y="3278124"/>
            <a:ext cx="466344" cy="466344"/>
          </a:xfrm>
          <a:prstGeom prst="ellipse">
            <a:avLst/>
          </a:prstGeom>
          <a:solidFill>
            <a:srgbClr val="1C726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543" name="Google Shape;543;p29"/>
          <p:cNvPicPr preferRelativeResize="0"/>
          <p:nvPr/>
        </p:nvPicPr>
        <p:blipFill rotWithShape="1">
          <a:blip r:embed="rId5">
            <a:alphaModFix/>
          </a:blip>
          <a:srcRect b="0" l="0" r="0" t="0"/>
          <a:stretch/>
        </p:blipFill>
        <p:spPr>
          <a:xfrm>
            <a:off x="732709" y="3338749"/>
            <a:ext cx="345095" cy="345094"/>
          </a:xfrm>
          <a:prstGeom prst="rect">
            <a:avLst/>
          </a:prstGeom>
          <a:noFill/>
          <a:ln>
            <a:noFill/>
          </a:ln>
        </p:spPr>
      </p:pic>
      <p:sp>
        <p:nvSpPr>
          <p:cNvPr id="544" name="Google Shape;544;p29"/>
          <p:cNvSpPr/>
          <p:nvPr/>
        </p:nvSpPr>
        <p:spPr>
          <a:xfrm>
            <a:off x="1234440" y="3236976"/>
            <a:ext cx="305181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1100"/>
              <a:buFont typeface="Cambria"/>
              <a:buNone/>
            </a:pPr>
            <a:r>
              <a:rPr b="1" i="0" lang="en" sz="1100" u="none" cap="none" strike="noStrike">
                <a:solidFill>
                  <a:srgbClr val="1B1E1D"/>
                </a:solidFill>
                <a:latin typeface="Cambria"/>
                <a:ea typeface="Cambria"/>
                <a:cs typeface="Cambria"/>
                <a:sym typeface="Cambria"/>
              </a:rPr>
              <a:t>Backups got wiped mid-match</a:t>
            </a:r>
            <a:endParaRPr b="0" i="0" sz="1100" u="none" cap="none" strike="noStrike">
              <a:solidFill>
                <a:schemeClr val="dk1"/>
              </a:solidFill>
              <a:latin typeface="Calibri"/>
              <a:ea typeface="Calibri"/>
              <a:cs typeface="Calibri"/>
              <a:sym typeface="Calibri"/>
            </a:endParaRPr>
          </a:p>
        </p:txBody>
      </p:sp>
      <p:sp>
        <p:nvSpPr>
          <p:cNvPr id="545" name="Google Shape;545;p29"/>
          <p:cNvSpPr/>
          <p:nvPr/>
        </p:nvSpPr>
        <p:spPr>
          <a:xfrm>
            <a:off x="1234440" y="3511296"/>
            <a:ext cx="3051810" cy="9601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900"/>
              <a:buFont typeface="Calibri"/>
              <a:buNone/>
            </a:pPr>
            <a:r>
              <a:rPr lang="en" sz="900">
                <a:solidFill>
                  <a:srgbClr val="6B6560"/>
                </a:solidFill>
                <a:latin typeface="Calibri"/>
                <a:ea typeface="Calibri"/>
                <a:cs typeface="Calibri"/>
                <a:sym typeface="Calibri"/>
              </a:rPr>
              <a:t>We had persistence and backup scripts, which were too easy to find and interfere with.</a:t>
            </a:r>
            <a:endParaRPr b="0" i="0" sz="900" u="none" cap="none" strike="noStrike">
              <a:solidFill>
                <a:schemeClr val="dk1"/>
              </a:solidFill>
              <a:latin typeface="Calibri"/>
              <a:ea typeface="Calibri"/>
              <a:cs typeface="Calibri"/>
              <a:sym typeface="Calibri"/>
            </a:endParaRPr>
          </a:p>
        </p:txBody>
      </p:sp>
      <p:sp>
        <p:nvSpPr>
          <p:cNvPr id="546" name="Google Shape;546;p29"/>
          <p:cNvSpPr/>
          <p:nvPr/>
        </p:nvSpPr>
        <p:spPr>
          <a:xfrm>
            <a:off x="4697730" y="3086100"/>
            <a:ext cx="3943350" cy="1474470"/>
          </a:xfrm>
          <a:prstGeom prst="roundRect">
            <a:avLst>
              <a:gd fmla="val 3721" name="adj"/>
            </a:avLst>
          </a:prstGeom>
          <a:solidFill>
            <a:srgbClr val="F8F3EA"/>
          </a:solidFill>
          <a:ln>
            <a:noFill/>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47" name="Google Shape;547;p29"/>
          <p:cNvSpPr/>
          <p:nvPr/>
        </p:nvSpPr>
        <p:spPr>
          <a:xfrm>
            <a:off x="4889754" y="3278124"/>
            <a:ext cx="466344" cy="466344"/>
          </a:xfrm>
          <a:prstGeom prst="ellipse">
            <a:avLst/>
          </a:prstGeom>
          <a:solidFill>
            <a:srgbClr val="1C726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548" name="Google Shape;548;p29"/>
          <p:cNvPicPr preferRelativeResize="0"/>
          <p:nvPr/>
        </p:nvPicPr>
        <p:blipFill rotWithShape="1">
          <a:blip r:embed="rId6">
            <a:alphaModFix/>
          </a:blip>
          <a:srcRect b="0" l="0" r="0" t="0"/>
          <a:stretch/>
        </p:blipFill>
        <p:spPr>
          <a:xfrm>
            <a:off x="4950379" y="3338749"/>
            <a:ext cx="345094" cy="345094"/>
          </a:xfrm>
          <a:prstGeom prst="rect">
            <a:avLst/>
          </a:prstGeom>
          <a:noFill/>
          <a:ln>
            <a:noFill/>
          </a:ln>
        </p:spPr>
      </p:pic>
      <p:sp>
        <p:nvSpPr>
          <p:cNvPr id="549" name="Google Shape;549;p29"/>
          <p:cNvSpPr/>
          <p:nvPr/>
        </p:nvSpPr>
        <p:spPr>
          <a:xfrm>
            <a:off x="5452110" y="3236976"/>
            <a:ext cx="305181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1100"/>
              <a:buFont typeface="Cambria"/>
              <a:buNone/>
            </a:pPr>
            <a:r>
              <a:rPr b="1" i="0" lang="en" sz="1100" u="none" cap="none" strike="noStrike">
                <a:solidFill>
                  <a:srgbClr val="1B1E1D"/>
                </a:solidFill>
                <a:latin typeface="Cambria"/>
                <a:ea typeface="Cambria"/>
                <a:cs typeface="Cambria"/>
                <a:sym typeface="Cambria"/>
              </a:rPr>
              <a:t>Roles were too vague</a:t>
            </a:r>
            <a:endParaRPr b="0" i="0" sz="1100" u="none" cap="none" strike="noStrike">
              <a:solidFill>
                <a:schemeClr val="dk1"/>
              </a:solidFill>
              <a:latin typeface="Calibri"/>
              <a:ea typeface="Calibri"/>
              <a:cs typeface="Calibri"/>
              <a:sym typeface="Calibri"/>
            </a:endParaRPr>
          </a:p>
        </p:txBody>
      </p:sp>
      <p:sp>
        <p:nvSpPr>
          <p:cNvPr id="550" name="Google Shape;550;p29"/>
          <p:cNvSpPr/>
          <p:nvPr/>
        </p:nvSpPr>
        <p:spPr>
          <a:xfrm>
            <a:off x="5452110" y="3511296"/>
            <a:ext cx="3051810" cy="9601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900"/>
              <a:buFont typeface="Calibri"/>
              <a:buNone/>
            </a:pPr>
            <a:r>
              <a:rPr b="0" i="0" lang="en" sz="900" u="none" cap="none" strike="noStrike">
                <a:solidFill>
                  <a:srgbClr val="6B6560"/>
                </a:solidFill>
                <a:latin typeface="Calibri"/>
                <a:ea typeface="Calibri"/>
                <a:cs typeface="Calibri"/>
                <a:sym typeface="Calibri"/>
              </a:rPr>
              <a:t>This year's specific roles (Captain, Domain Admin, Threat Hunters, Engineers, SecOnion) exist because of this.</a:t>
            </a:r>
            <a:endParaRPr b="0" i="0" sz="900" u="none" cap="none" strike="noStrike">
              <a:solidFill>
                <a:schemeClr val="dk1"/>
              </a:solidFill>
              <a:latin typeface="Calibri"/>
              <a:ea typeface="Calibri"/>
              <a:cs typeface="Calibri"/>
              <a:sym typeface="Calibri"/>
            </a:endParaRPr>
          </a:p>
        </p:txBody>
      </p:sp>
      <p:sp>
        <p:nvSpPr>
          <p:cNvPr id="551" name="Google Shape;551;p29"/>
          <p:cNvSpPr/>
          <p:nvPr/>
        </p:nvSpPr>
        <p:spPr>
          <a:xfrm>
            <a:off x="480060" y="4896612"/>
            <a:ext cx="5486400" cy="2057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A39A8C"/>
              </a:buClr>
              <a:buSzPts val="800"/>
              <a:buFont typeface="Calibri"/>
              <a:buNone/>
            </a:pPr>
            <a:r>
              <a:rPr b="0" i="0" lang="en" sz="800" u="none" cap="none" strike="noStrike">
                <a:solidFill>
                  <a:srgbClr val="A39A8C"/>
                </a:solidFill>
                <a:latin typeface="Calibri"/>
                <a:ea typeface="Calibri"/>
                <a:cs typeface="Calibri"/>
                <a:sym typeface="Calibri"/>
              </a:rPr>
              <a:t>Lessons learned</a:t>
            </a:r>
            <a:endParaRPr b="0" i="0" sz="800" u="none" cap="none" strike="noStrike">
              <a:solidFill>
                <a:schemeClr val="dk1"/>
              </a:solidFill>
              <a:latin typeface="Calibri"/>
              <a:ea typeface="Calibri"/>
              <a:cs typeface="Calibri"/>
              <a:sym typeface="Calibri"/>
            </a:endParaRPr>
          </a:p>
        </p:txBody>
      </p:sp>
      <p:sp>
        <p:nvSpPr>
          <p:cNvPr id="552" name="Google Shape;552;p29"/>
          <p:cNvSpPr/>
          <p:nvPr/>
        </p:nvSpPr>
        <p:spPr>
          <a:xfrm>
            <a:off x="6261354" y="4896612"/>
            <a:ext cx="2400300" cy="20574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A39A8C"/>
              </a:buClr>
              <a:buSzPts val="800"/>
              <a:buFont typeface="Calibri"/>
              <a:buNone/>
            </a:pPr>
            <a:r>
              <a:rPr b="0" i="0" lang="en" sz="800" u="none" cap="none" strike="noStrike">
                <a:solidFill>
                  <a:srgbClr val="A39A8C"/>
                </a:solidFill>
                <a:latin typeface="Calibri"/>
                <a:ea typeface="Calibri"/>
                <a:cs typeface="Calibri"/>
                <a:sym typeface="Calibri"/>
              </a:rPr>
              <a:t>CofC Cybersecurity Club</a:t>
            </a:r>
            <a:endParaRPr b="0" i="0" sz="800" u="none" cap="none" strike="noStrike">
              <a:solidFill>
                <a:schemeClr val="dk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D0000"/>
        </a:solidFill>
      </p:bgPr>
    </p:bg>
    <p:spTree>
      <p:nvGrpSpPr>
        <p:cNvPr id="557" name="Shape 557"/>
        <p:cNvGrpSpPr/>
        <p:nvPr/>
      </p:nvGrpSpPr>
      <p:grpSpPr>
        <a:xfrm>
          <a:off x="0" y="0"/>
          <a:ext cx="0" cy="0"/>
          <a:chOff x="0" y="0"/>
          <a:chExt cx="0" cy="0"/>
        </a:xfrm>
      </p:grpSpPr>
      <p:sp>
        <p:nvSpPr>
          <p:cNvPr id="558" name="Google Shape;558;p30"/>
          <p:cNvSpPr/>
          <p:nvPr/>
        </p:nvSpPr>
        <p:spPr>
          <a:xfrm>
            <a:off x="6583680" y="3154680"/>
            <a:ext cx="4114800" cy="4114800"/>
          </a:xfrm>
          <a:prstGeom prst="ellipse">
            <a:avLst/>
          </a:prstGeom>
          <a:solidFill>
            <a:srgbClr val="4D000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59" name="Google Shape;559;p30"/>
          <p:cNvSpPr/>
          <p:nvPr/>
        </p:nvSpPr>
        <p:spPr>
          <a:xfrm>
            <a:off x="480060" y="288036"/>
            <a:ext cx="685800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4AD4C4"/>
              </a:buClr>
              <a:buSzPts val="1000"/>
              <a:buFont typeface="Calibri"/>
              <a:buNone/>
            </a:pPr>
            <a:r>
              <a:t/>
            </a:r>
            <a:endParaRPr b="0" i="0" sz="1000" u="none" cap="none" strike="noStrike">
              <a:solidFill>
                <a:schemeClr val="dk1"/>
              </a:solidFill>
              <a:latin typeface="Calibri"/>
              <a:ea typeface="Calibri"/>
              <a:cs typeface="Calibri"/>
              <a:sym typeface="Calibri"/>
            </a:endParaRPr>
          </a:p>
        </p:txBody>
      </p:sp>
      <p:sp>
        <p:nvSpPr>
          <p:cNvPr id="560" name="Google Shape;560;p30"/>
          <p:cNvSpPr/>
          <p:nvPr/>
        </p:nvSpPr>
        <p:spPr>
          <a:xfrm>
            <a:off x="548640" y="1303020"/>
            <a:ext cx="7543800" cy="8229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400"/>
              <a:buFont typeface="Cambria"/>
              <a:buNone/>
            </a:pPr>
            <a:r>
              <a:rPr b="1" i="0" lang="en" sz="2400" u="none" cap="none" strike="noStrike">
                <a:solidFill>
                  <a:srgbClr val="FFFFFF"/>
                </a:solidFill>
                <a:latin typeface="Cambria"/>
                <a:ea typeface="Cambria"/>
                <a:cs typeface="Cambria"/>
                <a:sym typeface="Cambria"/>
              </a:rPr>
              <a:t>Next Tuesday: Virtualization &amp; the Command Line</a:t>
            </a:r>
            <a:endParaRPr b="0" i="0" sz="2400" u="none" cap="none" strike="noStrike">
              <a:solidFill>
                <a:schemeClr val="dk1"/>
              </a:solidFill>
              <a:latin typeface="Calibri"/>
              <a:ea typeface="Calibri"/>
              <a:cs typeface="Calibri"/>
              <a:sym typeface="Calibri"/>
            </a:endParaRPr>
          </a:p>
        </p:txBody>
      </p:sp>
      <p:sp>
        <p:nvSpPr>
          <p:cNvPr id="561" name="Google Shape;561;p30"/>
          <p:cNvSpPr/>
          <p:nvPr/>
        </p:nvSpPr>
        <p:spPr>
          <a:xfrm>
            <a:off x="548640" y="2160270"/>
            <a:ext cx="7200900" cy="6172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E6DFD5"/>
              </a:buClr>
              <a:buSzPts val="1100"/>
              <a:buFont typeface="Calibri"/>
              <a:buNone/>
            </a:pPr>
            <a:r>
              <a:rPr b="0" i="0" lang="en" sz="1100" u="none" cap="none" strike="noStrike">
                <a:solidFill>
                  <a:srgbClr val="E6DFD5"/>
                </a:solidFill>
                <a:latin typeface="Calibri"/>
                <a:ea typeface="Calibri"/>
                <a:cs typeface="Calibri"/>
                <a:sym typeface="Calibri"/>
              </a:rPr>
              <a:t>Every system you just saw defended started as a virtual machine someone set up themselves. Next Tuesday, you set up your own: local VMs, basic Linux navigation, and your first hands-on time with OverTheWire.</a:t>
            </a:r>
            <a:endParaRPr b="0" i="0" sz="1100" u="none" cap="none" strike="noStrike">
              <a:solidFill>
                <a:schemeClr val="dk1"/>
              </a:solidFill>
              <a:latin typeface="Calibri"/>
              <a:ea typeface="Calibri"/>
              <a:cs typeface="Calibri"/>
              <a:sym typeface="Calibri"/>
            </a:endParaRPr>
          </a:p>
        </p:txBody>
      </p:sp>
      <p:sp>
        <p:nvSpPr>
          <p:cNvPr id="562" name="Google Shape;562;p30"/>
          <p:cNvSpPr/>
          <p:nvPr/>
        </p:nvSpPr>
        <p:spPr>
          <a:xfrm>
            <a:off x="582930" y="3154680"/>
            <a:ext cx="329184" cy="329184"/>
          </a:xfrm>
          <a:prstGeom prst="ellipse">
            <a:avLst/>
          </a:prstGeom>
          <a:solidFill>
            <a:srgbClr val="4D000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563" name="Google Shape;563;p30"/>
          <p:cNvPicPr preferRelativeResize="0"/>
          <p:nvPr/>
        </p:nvPicPr>
        <p:blipFill rotWithShape="1">
          <a:blip r:embed="rId3">
            <a:alphaModFix/>
          </a:blip>
          <a:srcRect b="0" l="0" r="0" t="0"/>
          <a:stretch/>
        </p:blipFill>
        <p:spPr>
          <a:xfrm>
            <a:off x="625724" y="3197474"/>
            <a:ext cx="243596" cy="243596"/>
          </a:xfrm>
          <a:prstGeom prst="rect">
            <a:avLst/>
          </a:prstGeom>
          <a:noFill/>
          <a:ln>
            <a:noFill/>
          </a:ln>
        </p:spPr>
      </p:pic>
      <p:sp>
        <p:nvSpPr>
          <p:cNvPr id="564" name="Google Shape;564;p30"/>
          <p:cNvSpPr/>
          <p:nvPr/>
        </p:nvSpPr>
        <p:spPr>
          <a:xfrm>
            <a:off x="1062990" y="3168396"/>
            <a:ext cx="6172200" cy="30861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EDE6DC"/>
              </a:buClr>
              <a:buSzPts val="1100"/>
              <a:buFont typeface="Calibri"/>
              <a:buNone/>
            </a:pPr>
            <a:r>
              <a:rPr b="0" i="0" lang="en" sz="1100" u="none" cap="none" strike="noStrike">
                <a:solidFill>
                  <a:srgbClr val="EDE6DC"/>
                </a:solidFill>
                <a:latin typeface="Calibri"/>
                <a:ea typeface="Calibri"/>
                <a:cs typeface="Calibri"/>
                <a:sym typeface="Calibri"/>
              </a:rPr>
              <a:t>Simons 281, College of Charleston</a:t>
            </a:r>
            <a:endParaRPr b="0" i="0" sz="1100" u="none" cap="none" strike="noStrike">
              <a:solidFill>
                <a:schemeClr val="dk1"/>
              </a:solidFill>
              <a:latin typeface="Calibri"/>
              <a:ea typeface="Calibri"/>
              <a:cs typeface="Calibri"/>
              <a:sym typeface="Calibri"/>
            </a:endParaRPr>
          </a:p>
        </p:txBody>
      </p:sp>
      <p:sp>
        <p:nvSpPr>
          <p:cNvPr id="565" name="Google Shape;565;p30"/>
          <p:cNvSpPr/>
          <p:nvPr/>
        </p:nvSpPr>
        <p:spPr>
          <a:xfrm>
            <a:off x="582930" y="3579876"/>
            <a:ext cx="329184" cy="329184"/>
          </a:xfrm>
          <a:prstGeom prst="ellipse">
            <a:avLst/>
          </a:prstGeom>
          <a:solidFill>
            <a:srgbClr val="4D000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566" name="Google Shape;566;p30"/>
          <p:cNvPicPr preferRelativeResize="0"/>
          <p:nvPr/>
        </p:nvPicPr>
        <p:blipFill rotWithShape="1">
          <a:blip r:embed="rId4">
            <a:alphaModFix/>
          </a:blip>
          <a:srcRect b="0" l="0" r="0" t="0"/>
          <a:stretch/>
        </p:blipFill>
        <p:spPr>
          <a:xfrm>
            <a:off x="625724" y="3622670"/>
            <a:ext cx="243596" cy="243596"/>
          </a:xfrm>
          <a:prstGeom prst="rect">
            <a:avLst/>
          </a:prstGeom>
          <a:noFill/>
          <a:ln>
            <a:noFill/>
          </a:ln>
        </p:spPr>
      </p:pic>
      <p:sp>
        <p:nvSpPr>
          <p:cNvPr id="567" name="Google Shape;567;p30"/>
          <p:cNvSpPr/>
          <p:nvPr/>
        </p:nvSpPr>
        <p:spPr>
          <a:xfrm>
            <a:off x="1062990" y="3593592"/>
            <a:ext cx="6172200" cy="30861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EDE6DC"/>
              </a:buClr>
              <a:buSzPts val="1100"/>
              <a:buFont typeface="Calibri"/>
              <a:buNone/>
            </a:pPr>
            <a:r>
              <a:rPr b="0" i="0" lang="en" sz="1100" u="none" cap="none" strike="noStrike">
                <a:solidFill>
                  <a:srgbClr val="EDE6DC"/>
                </a:solidFill>
                <a:latin typeface="Calibri"/>
                <a:ea typeface="Calibri"/>
                <a:cs typeface="Calibri"/>
                <a:sym typeface="Calibri"/>
              </a:rPr>
              <a:t>Tuesdays &amp; Thursdays, 5:30-7:00 PM</a:t>
            </a:r>
            <a:endParaRPr b="0" i="0" sz="1100" u="none" cap="none" strike="noStrike">
              <a:solidFill>
                <a:schemeClr val="dk1"/>
              </a:solidFill>
              <a:latin typeface="Calibri"/>
              <a:ea typeface="Calibri"/>
              <a:cs typeface="Calibri"/>
              <a:sym typeface="Calibri"/>
            </a:endParaRPr>
          </a:p>
        </p:txBody>
      </p:sp>
      <p:sp>
        <p:nvSpPr>
          <p:cNvPr id="568" name="Google Shape;568;p30"/>
          <p:cNvSpPr/>
          <p:nvPr/>
        </p:nvSpPr>
        <p:spPr>
          <a:xfrm>
            <a:off x="582930" y="4005072"/>
            <a:ext cx="329184" cy="329184"/>
          </a:xfrm>
          <a:prstGeom prst="ellipse">
            <a:avLst/>
          </a:prstGeom>
          <a:solidFill>
            <a:srgbClr val="4D000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569" name="Google Shape;569;p30"/>
          <p:cNvPicPr preferRelativeResize="0"/>
          <p:nvPr/>
        </p:nvPicPr>
        <p:blipFill rotWithShape="1">
          <a:blip r:embed="rId5">
            <a:alphaModFix/>
          </a:blip>
          <a:srcRect b="0" l="0" r="0" t="0"/>
          <a:stretch/>
        </p:blipFill>
        <p:spPr>
          <a:xfrm>
            <a:off x="625724" y="4047866"/>
            <a:ext cx="243596" cy="243596"/>
          </a:xfrm>
          <a:prstGeom prst="rect">
            <a:avLst/>
          </a:prstGeom>
          <a:noFill/>
          <a:ln>
            <a:noFill/>
          </a:ln>
        </p:spPr>
      </p:pic>
      <p:sp>
        <p:nvSpPr>
          <p:cNvPr id="570" name="Google Shape;570;p30"/>
          <p:cNvSpPr/>
          <p:nvPr/>
        </p:nvSpPr>
        <p:spPr>
          <a:xfrm>
            <a:off x="1062990" y="4018788"/>
            <a:ext cx="6172200" cy="30861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EDE6DC"/>
              </a:buClr>
              <a:buSzPts val="1100"/>
              <a:buFont typeface="Calibri"/>
              <a:buNone/>
            </a:pPr>
            <a:r>
              <a:rPr b="0" i="0" lang="en" sz="1100" u="none" cap="none" strike="noStrike">
                <a:solidFill>
                  <a:srgbClr val="EDE6DC"/>
                </a:solidFill>
                <a:latin typeface="Calibri"/>
                <a:ea typeface="Calibri"/>
                <a:cs typeface="Calibri"/>
                <a:sym typeface="Calibri"/>
              </a:rPr>
              <a:t>Questions before then? Ask in Discord</a:t>
            </a:r>
            <a:endParaRPr b="0" i="0" sz="1100" u="none" cap="none" strike="noStrike">
              <a:solidFill>
                <a:schemeClr val="dk1"/>
              </a:solidFill>
              <a:latin typeface="Calibri"/>
              <a:ea typeface="Calibri"/>
              <a:cs typeface="Calibri"/>
              <a:sym typeface="Calibri"/>
            </a:endParaRPr>
          </a:p>
        </p:txBody>
      </p:sp>
      <p:sp>
        <p:nvSpPr>
          <p:cNvPr id="571" name="Google Shape;571;p30"/>
          <p:cNvSpPr/>
          <p:nvPr/>
        </p:nvSpPr>
        <p:spPr>
          <a:xfrm>
            <a:off x="480060" y="4896612"/>
            <a:ext cx="5486400" cy="2057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9C0B4"/>
              </a:buClr>
              <a:buSzPts val="800"/>
              <a:buFont typeface="Calibri"/>
              <a:buNone/>
            </a:pPr>
            <a:r>
              <a:rPr b="0" i="0" lang="en" sz="800" u="none" cap="none" strike="noStrike">
                <a:solidFill>
                  <a:srgbClr val="C9C0B4"/>
                </a:solidFill>
                <a:latin typeface="Calibri"/>
                <a:ea typeface="Calibri"/>
                <a:cs typeface="Calibri"/>
                <a:sym typeface="Calibri"/>
              </a:rPr>
              <a:t>Next up</a:t>
            </a:r>
            <a:endParaRPr b="0" i="0" sz="800" u="none" cap="none" strike="noStrike">
              <a:solidFill>
                <a:schemeClr val="dk1"/>
              </a:solidFill>
              <a:latin typeface="Calibri"/>
              <a:ea typeface="Calibri"/>
              <a:cs typeface="Calibri"/>
              <a:sym typeface="Calibri"/>
            </a:endParaRPr>
          </a:p>
        </p:txBody>
      </p:sp>
      <p:sp>
        <p:nvSpPr>
          <p:cNvPr id="572" name="Google Shape;572;p30"/>
          <p:cNvSpPr/>
          <p:nvPr/>
        </p:nvSpPr>
        <p:spPr>
          <a:xfrm>
            <a:off x="6261354" y="4896612"/>
            <a:ext cx="2400300" cy="20574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C9C0B4"/>
              </a:buClr>
              <a:buSzPts val="800"/>
              <a:buFont typeface="Calibri"/>
              <a:buNone/>
            </a:pPr>
            <a:r>
              <a:rPr b="0" i="0" lang="en" sz="800" u="none" cap="none" strike="noStrike">
                <a:solidFill>
                  <a:srgbClr val="C9C0B4"/>
                </a:solidFill>
                <a:latin typeface="Calibri"/>
                <a:ea typeface="Calibri"/>
                <a:cs typeface="Calibri"/>
                <a:sym typeface="Calibri"/>
              </a:rPr>
              <a:t>CofC Cybersecurity Club</a:t>
            </a:r>
            <a:endParaRPr b="0" i="0" sz="800" u="none" cap="none" strike="noStrike">
              <a:solidFill>
                <a:schemeClr val="dk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3D0000"/>
        </a:solidFill>
        <a:effectLst/>
      </p:bgPr>
    </p:bg>
    <p:spTree>
      <p:nvGrpSpPr>
        <p:cNvPr id="1" name=""/>
        <p:cNvGrpSpPr/>
        <p:nvPr/>
      </p:nvGrpSpPr>
      <p:grpSpPr/>
      <p:sp>
        <p:nvSpPr>
          <p:cNvPr id="2" name="TextBox 1"/>
          <p:cNvSpPr txBox="1"/>
          <p:nvPr/>
        </p:nvSpPr>
        <p:spPr>
          <a:xfrm>
            <a:off x="457200" y="411480"/>
            <a:ext cx="7772400" cy="274320"/>
          </a:xfrm>
          <a:prstGeom prst="rect">
            <a:avLst/>
          </a:prstGeom>
          <a:noFill/>
        </p:spPr>
        <p:txBody>
          <a:bodyPr wrap="square" lIns="0" rIns="0" tIns="0" bIns="0">
            <a:spAutoFit/>
          </a:bodyPr>
          <a:lstStyle/>
          <a:p>
            <a:pPr algn="l"/>
            <a:r>
              <a:rPr sz="1000" b="1">
                <a:solidFill>
                  <a:srgbClr val="1C7268"/>
                </a:solidFill>
                <a:latin typeface="Calibri"/>
              </a:rPr>
              <a:t>ATTENDANCE</a:t>
            </a:r>
          </a:p>
        </p:txBody>
      </p:sp>
      <p:sp>
        <p:nvSpPr>
          <p:cNvPr id="3" name="TextBox 2"/>
          <p:cNvSpPr txBox="1"/>
          <p:nvPr/>
        </p:nvSpPr>
        <p:spPr>
          <a:xfrm>
            <a:off x="457200" y="777240"/>
            <a:ext cx="5120640" cy="914400"/>
          </a:xfrm>
          <a:prstGeom prst="rect">
            <a:avLst/>
          </a:prstGeom>
          <a:noFill/>
        </p:spPr>
        <p:txBody>
          <a:bodyPr wrap="square" lIns="0" rIns="0" tIns="0" bIns="0">
            <a:spAutoFit/>
          </a:bodyPr>
          <a:lstStyle/>
          <a:p>
            <a:pPr algn="l">
              <a:lnSpc>
                <a:spcPct val="105000"/>
              </a:lnSpc>
            </a:pPr>
            <a:r>
              <a:rPr sz="2400" b="1">
                <a:solidFill>
                  <a:srgbClr val="FFFFFF"/>
                </a:solidFill>
                <a:latin typeface="Cambria"/>
              </a:rPr>
              <a:t>Check in for tonight's meeting</a:t>
            </a:r>
          </a:p>
        </p:txBody>
      </p:sp>
      <p:sp>
        <p:nvSpPr>
          <p:cNvPr id="4" name="TextBox 3"/>
          <p:cNvSpPr txBox="1"/>
          <p:nvPr/>
        </p:nvSpPr>
        <p:spPr>
          <a:xfrm>
            <a:off x="457200" y="1874519"/>
            <a:ext cx="5120640" cy="1005840"/>
          </a:xfrm>
          <a:prstGeom prst="rect">
            <a:avLst/>
          </a:prstGeom>
          <a:noFill/>
        </p:spPr>
        <p:txBody>
          <a:bodyPr wrap="square" lIns="0" rIns="0" tIns="0" bIns="0">
            <a:spAutoFit/>
          </a:bodyPr>
          <a:lstStyle/>
          <a:p>
            <a:pPr algn="l">
              <a:lnSpc>
                <a:spcPct val="130000"/>
              </a:lnSpc>
            </a:pPr>
            <a:r>
              <a:rPr sz="1100" b="0">
                <a:solidFill>
                  <a:srgbClr val="E6DFD5"/>
                </a:solidFill>
                <a:latin typeface="Calibri"/>
              </a:rPr>
              <a:t>Scan the QR code to sign in for attendance.</a:t>
            </a:r>
          </a:p>
          <a:p>
            <a:pPr algn="l">
              <a:lnSpc>
                <a:spcPct val="130000"/>
              </a:lnSpc>
            </a:pPr>
            <a:r>
              <a:rPr sz="1100" b="0">
                <a:solidFill>
                  <a:srgbClr val="E6DFD5"/>
                </a:solidFill>
                <a:latin typeface="Calibri"/>
              </a:rPr>
              <a:t>Requires your CofC login.</a:t>
            </a:r>
          </a:p>
        </p:txBody>
      </p:sp>
      <p:sp>
        <p:nvSpPr>
          <p:cNvPr id="5" name="TextBox 4"/>
          <p:cNvSpPr txBox="1"/>
          <p:nvPr/>
        </p:nvSpPr>
        <p:spPr>
          <a:xfrm>
            <a:off x="457200" y="3063240"/>
            <a:ext cx="5120640" cy="320040"/>
          </a:xfrm>
          <a:prstGeom prst="rect">
            <a:avLst/>
          </a:prstGeom>
          <a:noFill/>
        </p:spPr>
        <p:txBody>
          <a:bodyPr wrap="square" lIns="0" rIns="0" tIns="0" bIns="0">
            <a:spAutoFit/>
          </a:bodyPr>
          <a:lstStyle/>
          <a:p>
            <a:pPr algn="l"/>
            <a:r>
              <a:rPr sz="1000" b="0">
                <a:solidFill>
                  <a:srgbClr val="C9C0B4"/>
                </a:solidFill>
                <a:latin typeface="Calibri"/>
              </a:rPr>
              <a:t>Can't scan? Go to forms.gle/ccN4CuqviXhndixq5</a:t>
            </a:r>
          </a:p>
        </p:txBody>
      </p:sp>
      <p:sp>
        <p:nvSpPr>
          <p:cNvPr id="6" name="TextBox 5"/>
          <p:cNvSpPr txBox="1"/>
          <p:nvPr/>
        </p:nvSpPr>
        <p:spPr>
          <a:xfrm>
            <a:off x="457200" y="4850892"/>
            <a:ext cx="5486400" cy="210312"/>
          </a:xfrm>
          <a:prstGeom prst="rect">
            <a:avLst/>
          </a:prstGeom>
          <a:noFill/>
        </p:spPr>
        <p:txBody>
          <a:bodyPr wrap="square" lIns="0" rIns="0" tIns="0" bIns="0">
            <a:spAutoFit/>
          </a:bodyPr>
          <a:lstStyle/>
          <a:p>
            <a:pPr algn="l"/>
            <a:r>
              <a:rPr sz="800" b="0">
                <a:solidFill>
                  <a:srgbClr val="C9C0B4"/>
                </a:solidFill>
                <a:latin typeface="Calibri"/>
              </a:rPr>
              <a:t>ATTENDANCE</a:t>
            </a:r>
          </a:p>
        </p:txBody>
      </p:sp>
      <p:sp>
        <p:nvSpPr>
          <p:cNvPr id="7" name="TextBox 6"/>
          <p:cNvSpPr txBox="1"/>
          <p:nvPr/>
        </p:nvSpPr>
        <p:spPr>
          <a:xfrm>
            <a:off x="6291072" y="4850892"/>
            <a:ext cx="2395728" cy="210312"/>
          </a:xfrm>
          <a:prstGeom prst="rect">
            <a:avLst/>
          </a:prstGeom>
          <a:noFill/>
        </p:spPr>
        <p:txBody>
          <a:bodyPr wrap="square" lIns="0" rIns="0" tIns="0" bIns="0">
            <a:spAutoFit/>
          </a:bodyPr>
          <a:lstStyle/>
          <a:p>
            <a:pPr algn="r"/>
            <a:r>
              <a:rPr sz="800" b="0">
                <a:solidFill>
                  <a:srgbClr val="C9C0B4"/>
                </a:solidFill>
                <a:latin typeface="Calibri"/>
              </a:rPr>
              <a:t>CofC Cybersecurity Club</a:t>
            </a:r>
          </a:p>
        </p:txBody>
      </p:sp>
      <p:sp>
        <p:nvSpPr>
          <p:cNvPr id="8" name="Rounded Rectangle 7"/>
          <p:cNvSpPr/>
          <p:nvPr/>
        </p:nvSpPr>
        <p:spPr>
          <a:xfrm>
            <a:off x="5943600" y="594360"/>
            <a:ext cx="2743200" cy="3246120"/>
          </a:xfrm>
          <a:prstGeom prst="roundRect">
            <a:avLst>
              <a:gd name="adj" fmla="val 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qr.png"/>
          <p:cNvPicPr>
            <a:picLocks noChangeAspect="1"/>
          </p:cNvPicPr>
          <p:nvPr/>
        </p:nvPicPr>
        <p:blipFill>
          <a:blip r:embed="rId2"/>
          <a:stretch>
            <a:fillRect/>
          </a:stretch>
        </p:blipFill>
        <p:spPr>
          <a:xfrm>
            <a:off x="6240780" y="795528"/>
            <a:ext cx="2148840" cy="2148840"/>
          </a:xfrm>
          <a:prstGeom prst="rect">
            <a:avLst/>
          </a:prstGeom>
        </p:spPr>
      </p:pic>
      <p:sp>
        <p:nvSpPr>
          <p:cNvPr id="10" name="TextBox 9"/>
          <p:cNvSpPr txBox="1"/>
          <p:nvPr/>
        </p:nvSpPr>
        <p:spPr>
          <a:xfrm>
            <a:off x="5943600" y="3054096"/>
            <a:ext cx="2743200" cy="274320"/>
          </a:xfrm>
          <a:prstGeom prst="rect">
            <a:avLst/>
          </a:prstGeom>
          <a:noFill/>
        </p:spPr>
        <p:txBody>
          <a:bodyPr wrap="square" lIns="0" rIns="0" tIns="0" bIns="0">
            <a:spAutoFit/>
          </a:bodyPr>
          <a:lstStyle/>
          <a:p>
            <a:pPr algn="ctr"/>
            <a:r>
              <a:rPr sz="1200" b="1">
                <a:solidFill>
                  <a:srgbClr val="1B1E1D"/>
                </a:solidFill>
                <a:latin typeface="Calibri"/>
              </a:rPr>
              <a:t>Scan to check in</a:t>
            </a: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