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73" r:id="rId33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5143500" cx="9144000"/>
  <p:notesSz cx="6858000" cy="9144000"/>
  <p:embeddedFontLst>
    <p:embeddedFont>
      <p:font typeface="Economica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41ACCDA-5EB7-409F-95E6-AF4520835DE6}">
  <a:tblStyle styleId="{741ACCDA-5EB7-409F-95E6-AF4520835DE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font" Target="fonts/Economica-regular.fntdata"/><Relationship Id="rId26" Type="http://schemas.openxmlformats.org/officeDocument/2006/relationships/font" Target="fonts/Economica-bold.fntdata"/><Relationship Id="rId27" Type="http://schemas.openxmlformats.org/officeDocument/2006/relationships/font" Target="fonts/Economica-italic.fntdata"/><Relationship Id="rId28" Type="http://schemas.openxmlformats.org/officeDocument/2006/relationships/font" Target="fonts/Economica-boldItalic.fntdata"/><Relationship Id="rId29" Type="http://schemas.openxmlformats.org/officeDocument/2006/relationships/font" Target="fonts/OpenSans-regular.fntdata"/><Relationship Id="rId30" Type="http://schemas.openxmlformats.org/officeDocument/2006/relationships/font" Target="fonts/OpenSans-bold.fntdata"/><Relationship Id="rId31" Type="http://schemas.openxmlformats.org/officeDocument/2006/relationships/font" Target="fonts/OpenSans-italic.fntdata"/><Relationship Id="rId32" Type="http://schemas.openxmlformats.org/officeDocument/2006/relationships/font" Target="fonts/OpenSans-boldItalic.fntdata"/><Relationship Id="rId33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43dcc576c_1_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3f43dcc576c_1_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3f43dcc576c_1_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43dcc576c_1_1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f43dcc576c_1_1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3f43dcc576c_1_1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43dcc576c_1_4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f43dcc576c_1_4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f43dcc576c_1_4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43dcc576c_1_6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f43dcc576c_1_6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f43dcc576c_1_6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43dcc576c_1_8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f43dcc576c_1_8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f43dcc576c_1_8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43dcc576c_1_10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3f43dcc576c_1_10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f43dcc576c_1_10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43dcc576c_1_13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3f43dcc576c_1_13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f43dcc576c_1_13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43dcc576c_1_16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f43dcc576c_1_16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3f43dcc576c_1_16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43dcc576c_1_19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f43dcc576c_1_19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f43dcc576c_1_19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43dcc576c_1_23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3f43dcc576c_1_23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f43dcc576c_1_23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43dcc576c_1_26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3f43dcc576c_1_26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f43dcc576c_1_26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43dcc576c_1_28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g3f43dcc576c_1_28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3f43dcc576c_1_28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43dcc576c_1_32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g3f43dcc576c_1_32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f43dcc576c_1_32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f43dcc576c_1_35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Google Shape;427;g3f43dcc576c_1_35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g3f43dcc576c_1_35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43dcc576c_1_41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g3f43dcc576c_1_41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3f43dcc576c_1_41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43dcc576c_1_46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g3f43dcc576c_1_46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g3f43dcc576c_1_46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f43dcc576c_1_47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g3f43dcc576c_1_47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g3f43dcc576c_1_47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8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5.png"/><Relationship Id="rId4" Type="http://schemas.openxmlformats.org/officeDocument/2006/relationships/image" Target="../media/image41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2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35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3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21.png"/><Relationship Id="rId5" Type="http://schemas.openxmlformats.org/officeDocument/2006/relationships/image" Target="../media/image32.png"/><Relationship Id="rId6" Type="http://schemas.openxmlformats.org/officeDocument/2006/relationships/image" Target="../media/image30.png"/><Relationship Id="rId7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38.png"/><Relationship Id="rId5" Type="http://schemas.openxmlformats.org/officeDocument/2006/relationships/image" Target="../media/image65.png"/><Relationship Id="rId6" Type="http://schemas.openxmlformats.org/officeDocument/2006/relationships/image" Target="../media/image4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49.png"/><Relationship Id="rId5" Type="http://schemas.openxmlformats.org/officeDocument/2006/relationships/image" Target="../media/image46.png"/><Relationship Id="rId6" Type="http://schemas.openxmlformats.org/officeDocument/2006/relationships/image" Target="../media/image51.png"/><Relationship Id="rId7" Type="http://schemas.openxmlformats.org/officeDocument/2006/relationships/image" Target="../media/image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9.png"/><Relationship Id="rId5" Type="http://schemas.openxmlformats.org/officeDocument/2006/relationships/image" Target="../media/image21.png"/><Relationship Id="rId6" Type="http://schemas.openxmlformats.org/officeDocument/2006/relationships/image" Target="../media/image59.png"/><Relationship Id="rId7" Type="http://schemas.openxmlformats.org/officeDocument/2006/relationships/image" Target="../media/image61.png"/><Relationship Id="rId8" Type="http://schemas.openxmlformats.org/officeDocument/2006/relationships/image" Target="../media/image64.png"/><Relationship Id="rId9" Type="http://schemas.openxmlformats.org/officeDocument/2006/relationships/image" Target="../media/image6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D000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6446520" y="-1371600"/>
            <a:ext cx="4800600" cy="480060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/>
          <p:nvPr/>
        </p:nvSpPr>
        <p:spPr>
          <a:xfrm>
            <a:off x="7063740" y="-754380"/>
            <a:ext cx="3566160" cy="3566160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./logo-stk-w.png" id="67" name="Google Shape;6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42900"/>
            <a:ext cx="1303020" cy="118437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/>
          <p:nvPr/>
        </p:nvSpPr>
        <p:spPr>
          <a:xfrm>
            <a:off x="582930" y="2023110"/>
            <a:ext cx="6172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COLLEGE OF CHARLESTON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548640" y="2297430"/>
            <a:ext cx="754380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Cambria"/>
              <a:buNone/>
            </a:pPr>
            <a:r>
              <a:rPr b="1" i="0" lang="en" sz="41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Cybersecurity Club</a:t>
            </a:r>
            <a:endParaRPr b="0" i="0" sz="4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582930" y="3120390"/>
            <a:ext cx="65151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A student club for hands-on cybersecurity training and competition.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582930" y="445770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Open House  •  Tuesdays &amp; Thursdays, 5:30–7:00 PM  •  Simons 281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TONIGHT'S 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we'll cover tonight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514350" y="144018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0" name="Google Shape;8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626" y="1495456"/>
            <a:ext cx="314645" cy="31464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1131570" y="141960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Who we are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1131570" y="1673352"/>
            <a:ext cx="58293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Officers and members.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514350" y="207111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4" name="Google Shape;8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626" y="2126392"/>
            <a:ext cx="314645" cy="31464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1131570" y="2050542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cybersecurity is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1131570" y="2304288"/>
            <a:ext cx="58293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the field is, briefly.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514350" y="270205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8" name="Google Shape;8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9626" y="2757328"/>
            <a:ext cx="314645" cy="31464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1131570" y="2681478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you'll get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1131570" y="2935224"/>
            <a:ext cx="58293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Skills, resume experience, and industry contacts.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514350" y="3332988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2" name="Google Shape;9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9626" y="3388264"/>
            <a:ext cx="314645" cy="31464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1131570" y="3312414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Competitions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1131570" y="3566160"/>
            <a:ext cx="58293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How our defense team competes.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514350" y="396392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6" name="Google Shape;9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9626" y="4019200"/>
            <a:ext cx="314645" cy="31464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1131570" y="3943350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How to get involved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1131570" y="4197096"/>
            <a:ext cx="58293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No experience needed. Just show up.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WHO WE ARE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Student-run leadership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480060" y="1577340"/>
            <a:ext cx="2400300" cy="2057400"/>
          </a:xfrm>
          <a:prstGeom prst="roundRect">
            <a:avLst>
              <a:gd fmla="val 266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1234440" y="1885950"/>
            <a:ext cx="891540" cy="8915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1234440" y="1885950"/>
            <a:ext cx="8915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617220" y="2914650"/>
            <a:ext cx="21259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Tyler McGuire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617220" y="3188970"/>
            <a:ext cx="212598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President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223260" y="1577340"/>
            <a:ext cx="2400300" cy="2057400"/>
          </a:xfrm>
          <a:prstGeom prst="roundRect">
            <a:avLst>
              <a:gd fmla="val 266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3977640" y="1885950"/>
            <a:ext cx="891540" cy="8915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3977640" y="1885950"/>
            <a:ext cx="8915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JC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3360420" y="2914650"/>
            <a:ext cx="21259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Joe Cooney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3360420" y="3188970"/>
            <a:ext cx="212598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Vice President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5966460" y="1577340"/>
            <a:ext cx="2400300" cy="2057400"/>
          </a:xfrm>
          <a:prstGeom prst="roundRect">
            <a:avLst>
              <a:gd fmla="val 266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6720840" y="1885950"/>
            <a:ext cx="891540" cy="8915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>
            <a:off x="6720840" y="1885950"/>
            <a:ext cx="8915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DB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6103620" y="2914650"/>
            <a:ext cx="21259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Dr. Baza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6103620" y="3188970"/>
            <a:ext cx="212598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Faculty Advisor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480060" y="3909060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Founded by students in the club.</a:t>
            </a:r>
            <a:r>
              <a:rPr i="1"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Leadership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FIELD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is cybersecurity?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480060" y="1405890"/>
            <a:ext cx="4183380" cy="1371600"/>
          </a:xfrm>
          <a:prstGeom prst="roundRect">
            <a:avLst>
              <a:gd fmla="val 4000" name="adj"/>
            </a:avLst>
          </a:prstGeom>
          <a:solidFill>
            <a:srgbClr val="E5F4F2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672084" y="1591056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5" name="Google Shape;13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576" y="1644548"/>
            <a:ext cx="304496" cy="30449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>
            <a:off x="1200150" y="1543050"/>
            <a:ext cx="332613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The practice of protecting networks, devices, and data from unauthorized access, while keeping information confidential, accurate, and available when it's needed.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480060" y="294894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Recent examples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480060" y="3291840"/>
            <a:ext cx="397764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685800" y="339471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Colonial Pipeline (2021)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685800" y="3669030"/>
            <a:ext cx="35661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single compromised password shut down fuel supply for the entire U.S. East Coast.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4663440" y="3291840"/>
            <a:ext cx="397764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4869180" y="3394710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SolarWinds (2020)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4869180" y="3669030"/>
            <a:ext cx="35661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breached software update compromised thousands of government and Fortune 500 networks.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4903470" y="1405890"/>
            <a:ext cx="1097280" cy="109728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5" name="Google Shape;14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6116" y="1548536"/>
            <a:ext cx="811988" cy="81198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6172200" y="1645920"/>
            <a:ext cx="2468880" cy="96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100"/>
              <a:buFont typeface="Calibri"/>
              <a:buNone/>
            </a:pPr>
            <a:r>
              <a:rPr b="0" i="1" lang="en" sz="11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Every organization is a target that needs defending.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is cybersecurity?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WHY IT MATTERS FOR YOU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Growing demand, strong job security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" y="1474470"/>
            <a:ext cx="3703320" cy="233172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/>
          <p:nvPr/>
        </p:nvSpPr>
        <p:spPr>
          <a:xfrm>
            <a:off x="480060" y="3874770"/>
            <a:ext cx="370332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U.S. Bureau of Labor Statistics, 2024–34 outlook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4491990" y="1474470"/>
            <a:ext cx="377190" cy="37719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9" name="Google Shape;15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1025" y="1523505"/>
            <a:ext cx="279121" cy="27912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9"/>
          <p:cNvSpPr/>
          <p:nvPr/>
        </p:nvSpPr>
        <p:spPr>
          <a:xfrm>
            <a:off x="5006340" y="145389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Cybersecurity is growing ~2x faster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5006340" y="1693926"/>
            <a:ext cx="40462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than software engineering, with steady demand regardless of project cycles.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4491990" y="2263140"/>
            <a:ext cx="377190" cy="37719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3" name="Google Shape;16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1025" y="2312175"/>
            <a:ext cx="279121" cy="27912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/>
          <p:nvPr/>
        </p:nvSpPr>
        <p:spPr>
          <a:xfrm>
            <a:off x="5006340" y="224256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Security budgets keep growing as threats increase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5006340" y="2482596"/>
            <a:ext cx="40462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Layoffs risk the business itself, so security headcount is hard to cut.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4491990" y="3051810"/>
            <a:ext cx="377190" cy="37719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7" name="Google Shape;167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41025" y="3100845"/>
            <a:ext cx="279121" cy="27912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/>
          <p:nvPr/>
        </p:nvSpPr>
        <p:spPr>
          <a:xfrm>
            <a:off x="5006340" y="303123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AI increases the need for people, not less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5006340" y="3271266"/>
            <a:ext cx="40462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As attacks get more sophisticated with AI, human judgment stays essential.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Career outlook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D0000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"/>
          <p:cNvSpPr/>
          <p:nvPr/>
        </p:nvSpPr>
        <p:spPr>
          <a:xfrm>
            <a:off x="-1714500" y="3086100"/>
            <a:ext cx="4114800" cy="4114800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WHAT YOU GET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Benefits of joining now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480060" y="150876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672084" y="170078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2" name="Google Shape;18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275" y="176497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/>
          <p:nvPr/>
        </p:nvSpPr>
        <p:spPr>
          <a:xfrm>
            <a:off x="1303020" y="165963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network of </a:t>
            </a:r>
            <a:r>
              <a:rPr b="1" lang="en" sz="1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connections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1303020" y="192024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Alumni now at CrowdStrike, Palo Alto, Rubrik, and more. Officers and alumni help with introductions to people in the field.</a:t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4732020" y="150876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0"/>
          <p:cNvSpPr/>
          <p:nvPr/>
        </p:nvSpPr>
        <p:spPr>
          <a:xfrm>
            <a:off x="4924044" y="170078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7" name="Google Shape;18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88235" y="176497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/>
          <p:nvPr/>
        </p:nvSpPr>
        <p:spPr>
          <a:xfrm>
            <a:off x="5554980" y="165963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Hands-on technical skills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5554980" y="192024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Linux, Active Directory, networking, scripting, log analysis: the tools employers </a:t>
            </a: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want</a:t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 you to know </a:t>
            </a: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on the job.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480060" y="301752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0"/>
          <p:cNvSpPr/>
          <p:nvPr/>
        </p:nvSpPr>
        <p:spPr>
          <a:xfrm>
            <a:off x="672084" y="320954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2" name="Google Shape;19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275" y="327373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/>
          <p:nvPr/>
        </p:nvSpPr>
        <p:spPr>
          <a:xfrm>
            <a:off x="1303020" y="316839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resume that stands out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1303020" y="342900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Competition results, defense-team experience, and concrete projects say more than a line about 'interest in security.'</a:t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4732020" y="301752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4924044" y="320954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7" name="Google Shape;19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8235" y="327373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/>
          <p:nvPr/>
        </p:nvSpPr>
        <p:spPr>
          <a:xfrm>
            <a:off x="5554980" y="316839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running start on certifications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5554980" y="342900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tudent discounts on certs like Security+ and GCIH, plus study support from people who've passed them.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Member benefits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CLUB RESOURCES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1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We have the resources members need.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480060" y="1131570"/>
            <a:ext cx="81610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infrastructure, connections, and budget already exist.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480060" y="161163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672084" y="1803654"/>
            <a:ext cx="493776" cy="493776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2" name="Google Shape;2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275" y="186784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1303020" y="176250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 strong alumni </a:t>
            </a:r>
            <a:r>
              <a:rPr b="1" lang="en" sz="12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network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1303020" y="202311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Graduates now at CrowdStrike, Palo Alto Networks, Rubrik, and more, actively mentoring and hiring from the club.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4732020" y="161163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1"/>
          <p:cNvSpPr/>
          <p:nvPr/>
        </p:nvSpPr>
        <p:spPr>
          <a:xfrm>
            <a:off x="4924044" y="1803654"/>
            <a:ext cx="493776" cy="493776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7" name="Google Shape;21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88235" y="186784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1"/>
          <p:cNvSpPr/>
          <p:nvPr/>
        </p:nvSpPr>
        <p:spPr>
          <a:xfrm>
            <a:off x="5554980" y="176250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Real cloud infrastructure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5554980" y="202311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Our own AWS-backed practice range for labs, CTFs, and competition prep.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480060" y="3099816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1"/>
          <p:cNvSpPr/>
          <p:nvPr/>
        </p:nvSpPr>
        <p:spPr>
          <a:xfrm>
            <a:off x="672084" y="3291840"/>
            <a:ext cx="493776" cy="493776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2" name="Google Shape;22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275" y="3356031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/>
          <p:nvPr/>
        </p:nvSpPr>
        <p:spPr>
          <a:xfrm>
            <a:off x="1303020" y="3250692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Physical lab hardware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1303020" y="3511296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Dedicated club hardware for networking, Active Directory, and hands-on builds.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4732020" y="3099816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1"/>
          <p:cNvSpPr/>
          <p:nvPr/>
        </p:nvSpPr>
        <p:spPr>
          <a:xfrm>
            <a:off x="4924044" y="3291840"/>
            <a:ext cx="493776" cy="493776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7" name="Google Shape;22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8235" y="3356031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1"/>
          <p:cNvSpPr/>
          <p:nvPr/>
        </p:nvSpPr>
        <p:spPr>
          <a:xfrm>
            <a:off x="5554980" y="3250692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 real budget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5554980" y="3511296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Funding for competition travel, swag, food, and tools.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Club resources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HOW WE'RE DIFFERENT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2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No lectures. No exams.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480060" y="1577340"/>
            <a:ext cx="1954530" cy="2674620"/>
          </a:xfrm>
          <a:prstGeom prst="roundRect">
            <a:avLst>
              <a:gd fmla="val 280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1148715" y="1817370"/>
            <a:ext cx="617220" cy="6172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2"/>
          <p:cNvSpPr/>
          <p:nvPr/>
        </p:nvSpPr>
        <p:spPr>
          <a:xfrm>
            <a:off x="603504" y="2606040"/>
            <a:ext cx="170764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lang="en" sz="11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Hands-on learning, not a lecture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630936" y="3120390"/>
            <a:ext cx="1652778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Sessions run as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hands-on labs on our own practice range, not lecture slides.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2606040" y="1577340"/>
            <a:ext cx="1954530" cy="2674620"/>
          </a:xfrm>
          <a:prstGeom prst="roundRect">
            <a:avLst>
              <a:gd fmla="val 280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3274695" y="1817370"/>
            <a:ext cx="617220" cy="6172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5" name="Google Shape;24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4934" y="1897609"/>
            <a:ext cx="456743" cy="456742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2"/>
          <p:cNvSpPr/>
          <p:nvPr/>
        </p:nvSpPr>
        <p:spPr>
          <a:xfrm>
            <a:off x="2729484" y="2606040"/>
            <a:ext cx="170764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Show up when you can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2756916" y="3120390"/>
            <a:ext cx="1652778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Two nights a week, zero required attendance. Come for topics that interest you.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4732020" y="1577340"/>
            <a:ext cx="1954530" cy="2674620"/>
          </a:xfrm>
          <a:prstGeom prst="roundRect">
            <a:avLst>
              <a:gd fmla="val 280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5400675" y="1817370"/>
            <a:ext cx="617220" cy="6172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0" name="Google Shape;25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0914" y="1897609"/>
            <a:ext cx="456742" cy="45674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2"/>
          <p:cNvSpPr/>
          <p:nvPr/>
        </p:nvSpPr>
        <p:spPr>
          <a:xfrm>
            <a:off x="4855464" y="2606040"/>
            <a:ext cx="170764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Beginner to advanced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4882896" y="3120390"/>
            <a:ext cx="1652778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New members pair with returning members on the range.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6858000" y="1577340"/>
            <a:ext cx="1954530" cy="2674620"/>
          </a:xfrm>
          <a:prstGeom prst="roundRect">
            <a:avLst>
              <a:gd fmla="val 280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2"/>
          <p:cNvSpPr/>
          <p:nvPr/>
        </p:nvSpPr>
        <p:spPr>
          <a:xfrm>
            <a:off x="7526655" y="1817370"/>
            <a:ext cx="617220" cy="6172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5" name="Google Shape;25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06894" y="1897609"/>
            <a:ext cx="456743" cy="45674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2"/>
          <p:cNvSpPr/>
          <p:nvPr/>
        </p:nvSpPr>
        <p:spPr>
          <a:xfrm>
            <a:off x="6981444" y="2606040"/>
            <a:ext cx="170764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mbria"/>
              <a:buNone/>
            </a:pPr>
            <a:r>
              <a:rPr b="1" lang="en" sz="11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Gain real experience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2"/>
          <p:cNvSpPr/>
          <p:nvPr/>
        </p:nvSpPr>
        <p:spPr>
          <a:xfrm>
            <a:off x="7008876" y="3120390"/>
            <a:ext cx="1652778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Backed by competition results and alumni outcomes.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2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Why we're different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2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0" name="Google Shape;260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28950" y="1896626"/>
            <a:ext cx="456750" cy="45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SKILL BUILDING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3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you'll learn this semester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3"/>
          <p:cNvSpPr/>
          <p:nvPr/>
        </p:nvSpPr>
        <p:spPr>
          <a:xfrm>
            <a:off x="480060" y="147447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3"/>
          <p:cNvSpPr/>
          <p:nvPr/>
        </p:nvSpPr>
        <p:spPr>
          <a:xfrm>
            <a:off x="1183005" y="166649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/kalilinux-white.png" id="270" name="Google Shape;27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5301" y="174879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3"/>
          <p:cNvSpPr/>
          <p:nvPr/>
        </p:nvSpPr>
        <p:spPr>
          <a:xfrm>
            <a:off x="582930" y="233172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Linux &amp; the CLI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3"/>
          <p:cNvSpPr/>
          <p:nvPr/>
        </p:nvSpPr>
        <p:spPr>
          <a:xfrm>
            <a:off x="2585466" y="147447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3"/>
          <p:cNvSpPr/>
          <p:nvPr/>
        </p:nvSpPr>
        <p:spPr>
          <a:xfrm>
            <a:off x="3288411" y="166649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/wireshark-white.png" id="274" name="Google Shape;27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0707" y="174879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3"/>
          <p:cNvSpPr/>
          <p:nvPr/>
        </p:nvSpPr>
        <p:spPr>
          <a:xfrm>
            <a:off x="2688336" y="233172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Networking &amp; Wireshark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3"/>
          <p:cNvSpPr/>
          <p:nvPr/>
        </p:nvSpPr>
        <p:spPr>
          <a:xfrm>
            <a:off x="4690872" y="147447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3"/>
          <p:cNvSpPr/>
          <p:nvPr/>
        </p:nvSpPr>
        <p:spPr>
          <a:xfrm>
            <a:off x="5393817" y="166649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8" name="Google Shape;27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65141" y="1737818"/>
            <a:ext cx="405994" cy="405994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3"/>
          <p:cNvSpPr/>
          <p:nvPr/>
        </p:nvSpPr>
        <p:spPr>
          <a:xfrm>
            <a:off x="4793742" y="233172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Active Directory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6796278" y="147447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3"/>
          <p:cNvSpPr/>
          <p:nvPr/>
        </p:nvSpPr>
        <p:spPr>
          <a:xfrm>
            <a:off x="7499223" y="166649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/nginx-white.png" id="282" name="Google Shape;28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81519" y="174879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3"/>
          <p:cNvSpPr/>
          <p:nvPr/>
        </p:nvSpPr>
        <p:spPr>
          <a:xfrm>
            <a:off x="6899148" y="233172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Web &amp; database servers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480060" y="298323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3"/>
          <p:cNvSpPr/>
          <p:nvPr/>
        </p:nvSpPr>
        <p:spPr>
          <a:xfrm>
            <a:off x="1183005" y="317525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/splunk-white.png" id="286" name="Google Shape;286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65301" y="325755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3"/>
          <p:cNvSpPr/>
          <p:nvPr/>
        </p:nvSpPr>
        <p:spPr>
          <a:xfrm>
            <a:off x="582930" y="384048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Log analysis &amp; monitoring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3"/>
          <p:cNvSpPr/>
          <p:nvPr/>
        </p:nvSpPr>
        <p:spPr>
          <a:xfrm>
            <a:off x="2585466" y="298323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3"/>
          <p:cNvSpPr/>
          <p:nvPr/>
        </p:nvSpPr>
        <p:spPr>
          <a:xfrm>
            <a:off x="3288411" y="317525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/gnubash-white.png" id="290" name="Google Shape;290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70707" y="325755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3"/>
          <p:cNvSpPr/>
          <p:nvPr/>
        </p:nvSpPr>
        <p:spPr>
          <a:xfrm>
            <a:off x="2688336" y="384048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Bash / PowerShell scripting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4690872" y="298323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3"/>
          <p:cNvSpPr/>
          <p:nvPr/>
        </p:nvSpPr>
        <p:spPr>
          <a:xfrm>
            <a:off x="5393817" y="317525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/pfsense-white.png" id="294" name="Google Shape;294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76113" y="325755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3"/>
          <p:cNvSpPr/>
          <p:nvPr/>
        </p:nvSpPr>
        <p:spPr>
          <a:xfrm>
            <a:off x="4793742" y="384048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Firewalls &amp; cloud basics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6796278" y="2983230"/>
            <a:ext cx="1954530" cy="1303020"/>
          </a:xfrm>
          <a:prstGeom prst="roundRect">
            <a:avLst>
              <a:gd fmla="val 4211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3"/>
          <p:cNvSpPr/>
          <p:nvPr/>
        </p:nvSpPr>
        <p:spPr>
          <a:xfrm>
            <a:off x="7499223" y="3175254"/>
            <a:ext cx="548640" cy="54864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8" name="Google Shape;298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570547" y="3246577"/>
            <a:ext cx="405994" cy="40599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3"/>
          <p:cNvSpPr/>
          <p:nvPr/>
        </p:nvSpPr>
        <p:spPr>
          <a:xfrm>
            <a:off x="6899148" y="3840480"/>
            <a:ext cx="17487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Backups &amp; recovery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3"/>
          <p:cNvSpPr/>
          <p:nvPr/>
        </p:nvSpPr>
        <p:spPr>
          <a:xfrm>
            <a:off x="480060" y="4491990"/>
            <a:ext cx="81610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Plus one-off sessions on certifications, Git, career panels, and resume workshops.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3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Curriculum preview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3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4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LOGISTICS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4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When and where we meet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4"/>
          <p:cNvSpPr/>
          <p:nvPr/>
        </p:nvSpPr>
        <p:spPr>
          <a:xfrm>
            <a:off x="480060" y="1440180"/>
            <a:ext cx="3840480" cy="2948940"/>
          </a:xfrm>
          <a:prstGeom prst="roundRect">
            <a:avLst>
              <a:gd fmla="val 1860" name="adj"/>
            </a:avLst>
          </a:prstGeom>
          <a:solidFill>
            <a:srgbClr val="E5F4F2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4"/>
          <p:cNvSpPr/>
          <p:nvPr/>
        </p:nvSpPr>
        <p:spPr>
          <a:xfrm>
            <a:off x="685800" y="1645920"/>
            <a:ext cx="480060" cy="48006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2" name="Google Shape;3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208" y="1708328"/>
            <a:ext cx="355244" cy="355244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4"/>
          <p:cNvSpPr/>
          <p:nvPr/>
        </p:nvSpPr>
        <p:spPr>
          <a:xfrm>
            <a:off x="1303020" y="168021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Simons 281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1303020" y="1933956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College of Charleston School of the Arts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685800" y="2400300"/>
            <a:ext cx="342900" cy="34290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6" name="Google Shape;31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377" y="2444877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4"/>
          <p:cNvSpPr/>
          <p:nvPr/>
        </p:nvSpPr>
        <p:spPr>
          <a:xfrm>
            <a:off x="1200150" y="2414016"/>
            <a:ext cx="29489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5:30–7:00 PM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4"/>
          <p:cNvSpPr/>
          <p:nvPr/>
        </p:nvSpPr>
        <p:spPr>
          <a:xfrm>
            <a:off x="685800" y="2866644"/>
            <a:ext cx="342900" cy="34290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9" name="Google Shape;31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377" y="2911221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4"/>
          <p:cNvSpPr/>
          <p:nvPr/>
        </p:nvSpPr>
        <p:spPr>
          <a:xfrm>
            <a:off x="1200150" y="2880360"/>
            <a:ext cx="29489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 person or virtually via Discord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4"/>
          <p:cNvSpPr/>
          <p:nvPr/>
        </p:nvSpPr>
        <p:spPr>
          <a:xfrm>
            <a:off x="685800" y="3332988"/>
            <a:ext cx="342900" cy="34290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2" name="Google Shape;322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0377" y="3377565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4"/>
          <p:cNvSpPr/>
          <p:nvPr/>
        </p:nvSpPr>
        <p:spPr>
          <a:xfrm>
            <a:off x="1200150" y="3346704"/>
            <a:ext cx="29489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Tuesdays: competition-focused practice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4"/>
          <p:cNvSpPr/>
          <p:nvPr/>
        </p:nvSpPr>
        <p:spPr>
          <a:xfrm>
            <a:off x="685800" y="3799332"/>
            <a:ext cx="342900" cy="34290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5" name="Google Shape;32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0377" y="3843909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4"/>
          <p:cNvSpPr/>
          <p:nvPr/>
        </p:nvSpPr>
        <p:spPr>
          <a:xfrm>
            <a:off x="1200150" y="3813048"/>
            <a:ext cx="29489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Thursdays: discussion, demos &amp; tooling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4"/>
          <p:cNvSpPr/>
          <p:nvPr/>
        </p:nvSpPr>
        <p:spPr>
          <a:xfrm>
            <a:off x="4629150" y="1440180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Coming up next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4"/>
          <p:cNvSpPr/>
          <p:nvPr/>
        </p:nvSpPr>
        <p:spPr>
          <a:xfrm>
            <a:off x="4629150" y="1817370"/>
            <a:ext cx="370332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54000" lvl="0" marL="25400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Char char="•"/>
            </a:pPr>
            <a:r>
              <a:rPr lang="en" sz="10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Inside the Competition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spcBef>
                <a:spcPts val="60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Char char="•"/>
            </a:pPr>
            <a:r>
              <a:rPr lang="en" sz="10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Virtualization and the Command Line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254000" marR="0" rtl="0" algn="l">
              <a:spcBef>
                <a:spcPts val="60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Char char="•"/>
            </a:pPr>
            <a:r>
              <a:rPr lang="en" sz="10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Intro to the Range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Meeting details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5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COMPETITIVE TRACK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The Defense Team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480060" y="1474470"/>
            <a:ext cx="3771900" cy="2880360"/>
          </a:xfrm>
          <a:prstGeom prst="roundRect">
            <a:avLst>
              <a:gd fmla="val 1905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5"/>
          <p:cNvSpPr/>
          <p:nvPr/>
        </p:nvSpPr>
        <p:spPr>
          <a:xfrm>
            <a:off x="685800" y="1680210"/>
            <a:ext cx="617220" cy="61722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0" name="Google Shape;3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039" y="1760449"/>
            <a:ext cx="456742" cy="456742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5"/>
          <p:cNvSpPr/>
          <p:nvPr/>
        </p:nvSpPr>
        <p:spPr>
          <a:xfrm>
            <a:off x="685800" y="2434590"/>
            <a:ext cx="33604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Our team plays defense: keeping simulated networks online, patched, and clean while red teams try to break in. It's the closest thing to real incident-response work you'll find as a student.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685800" y="3634740"/>
            <a:ext cx="33604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1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Gain real-world experience  •  Network with employers  •  Two formats: CTF and scenario-based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4457700" y="1474470"/>
            <a:ext cx="4183380" cy="1303020"/>
          </a:xfrm>
          <a:prstGeom prst="roundRect">
            <a:avLst>
              <a:gd fmla="val 4211" name="adj"/>
            </a:avLst>
          </a:prstGeom>
          <a:solidFill>
            <a:srgbClr val="E5F4F2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5"/>
          <p:cNvSpPr/>
          <p:nvPr/>
        </p:nvSpPr>
        <p:spPr>
          <a:xfrm>
            <a:off x="4629150" y="1666494"/>
            <a:ext cx="445770" cy="44577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5" name="Google Shape;34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7100" y="1724444"/>
            <a:ext cx="329869" cy="32986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5"/>
          <p:cNvSpPr/>
          <p:nvPr/>
        </p:nvSpPr>
        <p:spPr>
          <a:xfrm>
            <a:off x="5212080" y="1611630"/>
            <a:ext cx="32232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Capture the Flag (CTF)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4629150" y="2125980"/>
            <a:ext cx="38404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Solve standalone security challenges, like web, crypto, forensics, and reverse engineering, for points.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4457700" y="2948940"/>
            <a:ext cx="4183380" cy="1303020"/>
          </a:xfrm>
          <a:prstGeom prst="roundRect">
            <a:avLst>
              <a:gd fmla="val 4211" name="adj"/>
            </a:avLst>
          </a:prstGeom>
          <a:solidFill>
            <a:srgbClr val="E5F4F2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5"/>
          <p:cNvSpPr/>
          <p:nvPr/>
        </p:nvSpPr>
        <p:spPr>
          <a:xfrm>
            <a:off x="4629150" y="3140964"/>
            <a:ext cx="445770" cy="44577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0" name="Google Shape;35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7100" y="3198914"/>
            <a:ext cx="329869" cy="329869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5"/>
          <p:cNvSpPr/>
          <p:nvPr/>
        </p:nvSpPr>
        <p:spPr>
          <a:xfrm>
            <a:off x="5212080" y="3086100"/>
            <a:ext cx="32232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Scenario-Based Defense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5"/>
          <p:cNvSpPr/>
          <p:nvPr/>
        </p:nvSpPr>
        <p:spPr>
          <a:xfrm>
            <a:off x="4629150" y="3600450"/>
            <a:ext cx="38404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Defend a live simulated network against active attackers over hours, like SECCDC and PCDC.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5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Defense team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5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6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GET ON THE CALENDAR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6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Competition schedule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480060" y="1474470"/>
            <a:ext cx="264033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6"/>
          <p:cNvSpPr/>
          <p:nvPr/>
        </p:nvSpPr>
        <p:spPr>
          <a:xfrm>
            <a:off x="651510" y="1625346"/>
            <a:ext cx="617220" cy="27432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6"/>
          <p:cNvSpPr/>
          <p:nvPr/>
        </p:nvSpPr>
        <p:spPr>
          <a:xfrm>
            <a:off x="651510" y="1625346"/>
            <a:ext cx="617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SECCDC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6"/>
          <p:cNvSpPr/>
          <p:nvPr/>
        </p:nvSpPr>
        <p:spPr>
          <a:xfrm>
            <a:off x="651510" y="1968246"/>
            <a:ext cx="229743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Southeast Collegiate Cyber Defense Competition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6"/>
          <p:cNvSpPr/>
          <p:nvPr/>
        </p:nvSpPr>
        <p:spPr>
          <a:xfrm>
            <a:off x="651510" y="23522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February 7, 202</a:t>
            </a:r>
            <a:r>
              <a:rPr b="1" lang="en" sz="800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6"/>
          <p:cNvSpPr/>
          <p:nvPr/>
        </p:nvSpPr>
        <p:spPr>
          <a:xfrm>
            <a:off x="3326130" y="1474470"/>
            <a:ext cx="264033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6"/>
          <p:cNvSpPr/>
          <p:nvPr/>
        </p:nvSpPr>
        <p:spPr>
          <a:xfrm>
            <a:off x="3497580" y="1625346"/>
            <a:ext cx="617220" cy="27432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6"/>
          <p:cNvSpPr/>
          <p:nvPr/>
        </p:nvSpPr>
        <p:spPr>
          <a:xfrm>
            <a:off x="3497580" y="1625346"/>
            <a:ext cx="617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PCDC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6"/>
          <p:cNvSpPr/>
          <p:nvPr/>
        </p:nvSpPr>
        <p:spPr>
          <a:xfrm>
            <a:off x="3497580" y="1968246"/>
            <a:ext cx="229743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Palmetto Cyber Defense Competition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6"/>
          <p:cNvSpPr/>
          <p:nvPr/>
        </p:nvSpPr>
        <p:spPr>
          <a:xfrm>
            <a:off x="3497580" y="23522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April 11-13, 202</a:t>
            </a:r>
            <a:r>
              <a:rPr b="1" lang="en" sz="800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6"/>
          <p:cNvSpPr/>
          <p:nvPr/>
        </p:nvSpPr>
        <p:spPr>
          <a:xfrm>
            <a:off x="6172200" y="1474470"/>
            <a:ext cx="264033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6"/>
          <p:cNvSpPr/>
          <p:nvPr/>
        </p:nvSpPr>
        <p:spPr>
          <a:xfrm>
            <a:off x="6343650" y="1625346"/>
            <a:ext cx="617220" cy="27432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6"/>
          <p:cNvSpPr/>
          <p:nvPr/>
        </p:nvSpPr>
        <p:spPr>
          <a:xfrm>
            <a:off x="6343650" y="1625346"/>
            <a:ext cx="617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NCL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6"/>
          <p:cNvSpPr/>
          <p:nvPr/>
        </p:nvSpPr>
        <p:spPr>
          <a:xfrm>
            <a:off x="6343650" y="1968246"/>
            <a:ext cx="229743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National Cyber League: Individual then Team Game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6"/>
          <p:cNvSpPr/>
          <p:nvPr/>
        </p:nvSpPr>
        <p:spPr>
          <a:xfrm>
            <a:off x="6343650" y="23522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Apr 10-12 (individual), Apr 24-26 (team)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6"/>
          <p:cNvSpPr/>
          <p:nvPr/>
        </p:nvSpPr>
        <p:spPr>
          <a:xfrm>
            <a:off x="480060" y="2846070"/>
            <a:ext cx="264033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6"/>
          <p:cNvSpPr/>
          <p:nvPr/>
        </p:nvSpPr>
        <p:spPr>
          <a:xfrm>
            <a:off x="651510" y="2996946"/>
            <a:ext cx="617220" cy="27432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6"/>
          <p:cNvSpPr/>
          <p:nvPr/>
        </p:nvSpPr>
        <p:spPr>
          <a:xfrm>
            <a:off x="651510" y="2996946"/>
            <a:ext cx="617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Pico CTF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6"/>
          <p:cNvSpPr/>
          <p:nvPr/>
        </p:nvSpPr>
        <p:spPr>
          <a:xfrm>
            <a:off x="651510" y="3339846"/>
            <a:ext cx="229743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Beginner-friendly, self-paced CTF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6"/>
          <p:cNvSpPr/>
          <p:nvPr/>
        </p:nvSpPr>
        <p:spPr>
          <a:xfrm>
            <a:off x="651510" y="37238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Date TBD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6"/>
          <p:cNvSpPr/>
          <p:nvPr/>
        </p:nvSpPr>
        <p:spPr>
          <a:xfrm>
            <a:off x="3326130" y="2846070"/>
            <a:ext cx="264033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6"/>
          <p:cNvSpPr/>
          <p:nvPr/>
        </p:nvSpPr>
        <p:spPr>
          <a:xfrm>
            <a:off x="3497580" y="2996946"/>
            <a:ext cx="617220" cy="27432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6"/>
          <p:cNvSpPr/>
          <p:nvPr/>
        </p:nvSpPr>
        <p:spPr>
          <a:xfrm>
            <a:off x="3497580" y="2996946"/>
            <a:ext cx="617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HTB CTF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/hackthebox-ink.png" id="385" name="Google Shape;38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1264" y="2983230"/>
            <a:ext cx="288036" cy="28803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6"/>
          <p:cNvSpPr/>
          <p:nvPr/>
        </p:nvSpPr>
        <p:spPr>
          <a:xfrm>
            <a:off x="3497580" y="3339846"/>
            <a:ext cx="229743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Hack The Box: community events year-round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6"/>
          <p:cNvSpPr/>
          <p:nvPr/>
        </p:nvSpPr>
        <p:spPr>
          <a:xfrm>
            <a:off x="3497580" y="37238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Always running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6"/>
          <p:cNvSpPr/>
          <p:nvPr/>
        </p:nvSpPr>
        <p:spPr>
          <a:xfrm>
            <a:off x="6172200" y="2846070"/>
            <a:ext cx="2640330" cy="1165860"/>
          </a:xfrm>
          <a:prstGeom prst="roundRect">
            <a:avLst>
              <a:gd fmla="val 4706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6"/>
          <p:cNvSpPr/>
          <p:nvPr/>
        </p:nvSpPr>
        <p:spPr>
          <a:xfrm>
            <a:off x="6343650" y="2996946"/>
            <a:ext cx="617220" cy="27432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6"/>
          <p:cNvSpPr/>
          <p:nvPr/>
        </p:nvSpPr>
        <p:spPr>
          <a:xfrm>
            <a:off x="6343650" y="2996946"/>
            <a:ext cx="617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TryHackMe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/tryhackme-ink.png" id="391" name="Google Shape;39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7334" y="2983230"/>
            <a:ext cx="288036" cy="288036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6"/>
          <p:cNvSpPr/>
          <p:nvPr/>
        </p:nvSpPr>
        <p:spPr>
          <a:xfrm>
            <a:off x="6343650" y="3339846"/>
            <a:ext cx="229743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"King of the Hill" ongoing games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6"/>
          <p:cNvSpPr/>
          <p:nvPr/>
        </p:nvSpPr>
        <p:spPr>
          <a:xfrm>
            <a:off x="6343650" y="37238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Always running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6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Competition schedule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6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D0000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7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WHY COMPETE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7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competing gives you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7"/>
          <p:cNvSpPr/>
          <p:nvPr/>
        </p:nvSpPr>
        <p:spPr>
          <a:xfrm>
            <a:off x="480060" y="150876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7"/>
          <p:cNvSpPr/>
          <p:nvPr/>
        </p:nvSpPr>
        <p:spPr>
          <a:xfrm>
            <a:off x="672084" y="170078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5" name="Google Shape;40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275" y="176497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7"/>
          <p:cNvSpPr/>
          <p:nvPr/>
        </p:nvSpPr>
        <p:spPr>
          <a:xfrm>
            <a:off x="1303020" y="165963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Gain real-world experience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7"/>
          <p:cNvSpPr/>
          <p:nvPr/>
        </p:nvSpPr>
        <p:spPr>
          <a:xfrm>
            <a:off x="1303020" y="192024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Defend live systems under time pressure: realistic incident-response practice.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7"/>
          <p:cNvSpPr/>
          <p:nvPr/>
        </p:nvSpPr>
        <p:spPr>
          <a:xfrm>
            <a:off x="4732020" y="150876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7"/>
          <p:cNvSpPr/>
          <p:nvPr/>
        </p:nvSpPr>
        <p:spPr>
          <a:xfrm>
            <a:off x="4924044" y="170078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0" name="Google Shape;41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88235" y="176497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7"/>
          <p:cNvSpPr/>
          <p:nvPr/>
        </p:nvSpPr>
        <p:spPr>
          <a:xfrm>
            <a:off x="5554980" y="165963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Build a resume that stands out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7"/>
          <p:cNvSpPr/>
          <p:nvPr/>
        </p:nvSpPr>
        <p:spPr>
          <a:xfrm>
            <a:off x="5554980" y="192024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Build your resume with real competition experience instead of a line about "interest in security."</a:t>
            </a: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7"/>
          <p:cNvSpPr/>
          <p:nvPr/>
        </p:nvSpPr>
        <p:spPr>
          <a:xfrm>
            <a:off x="480060" y="301752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7"/>
          <p:cNvSpPr/>
          <p:nvPr/>
        </p:nvSpPr>
        <p:spPr>
          <a:xfrm>
            <a:off x="672084" y="320954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5" name="Google Shape;41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275" y="327373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7"/>
          <p:cNvSpPr/>
          <p:nvPr/>
        </p:nvSpPr>
        <p:spPr>
          <a:xfrm>
            <a:off x="1303020" y="316839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Meet new people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7"/>
          <p:cNvSpPr/>
          <p:nvPr/>
        </p:nvSpPr>
        <p:spPr>
          <a:xfrm>
            <a:off x="1303020" y="342900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Teammates, alumni, and industry members you meet at competitions.</a:t>
            </a: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7"/>
          <p:cNvSpPr/>
          <p:nvPr/>
        </p:nvSpPr>
        <p:spPr>
          <a:xfrm>
            <a:off x="4732020" y="3017520"/>
            <a:ext cx="3909060" cy="1268730"/>
          </a:xfrm>
          <a:prstGeom prst="roundRect">
            <a:avLst>
              <a:gd fmla="val 4324" name="adj"/>
            </a:avLst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7"/>
          <p:cNvSpPr/>
          <p:nvPr/>
        </p:nvSpPr>
        <p:spPr>
          <a:xfrm>
            <a:off x="4924044" y="3209544"/>
            <a:ext cx="493776" cy="493776"/>
          </a:xfrm>
          <a:prstGeom prst="ellipse">
            <a:avLst/>
          </a:prstGeom>
          <a:solidFill>
            <a:srgbClr val="3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20" name="Google Shape;42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8235" y="3273735"/>
            <a:ext cx="365394" cy="365394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7"/>
          <p:cNvSpPr/>
          <p:nvPr/>
        </p:nvSpPr>
        <p:spPr>
          <a:xfrm>
            <a:off x="5554980" y="3168396"/>
            <a:ext cx="29489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mbria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Learn skills you can't get in class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7"/>
          <p:cNvSpPr/>
          <p:nvPr/>
        </p:nvSpPr>
        <p:spPr>
          <a:xfrm>
            <a:off x="5554980" y="3429000"/>
            <a:ext cx="29489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FD5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>Fast troubleshooting, quick decisions under pressure, and tools most coursework never touches.</a:t>
            </a:r>
            <a:r>
              <a:rPr lang="en" sz="900">
                <a:solidFill>
                  <a:srgbClr val="E6DFD5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7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Why compete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7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8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HOW A MATCH RUNS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8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Team organization: how we staff a competition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8"/>
          <p:cNvSpPr/>
          <p:nvPr/>
        </p:nvSpPr>
        <p:spPr>
          <a:xfrm>
            <a:off x="480060" y="1131570"/>
            <a:ext cx="816102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role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has a clear jo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. New members shadow a role before owning one. The roster below is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how we 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organize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SECCDC and PCDC.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8"/>
          <p:cNvSpPr/>
          <p:nvPr/>
        </p:nvSpPr>
        <p:spPr>
          <a:xfrm>
            <a:off x="480060" y="1543050"/>
            <a:ext cx="4011930" cy="3326130"/>
          </a:xfrm>
          <a:prstGeom prst="roundRect">
            <a:avLst>
              <a:gd fmla="val 1649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8"/>
          <p:cNvSpPr/>
          <p:nvPr/>
        </p:nvSpPr>
        <p:spPr>
          <a:xfrm>
            <a:off x="685800" y="1700784"/>
            <a:ext cx="1028700" cy="329184"/>
          </a:xfrm>
          <a:prstGeom prst="roundRect">
            <a:avLst>
              <a:gd fmla="val 125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8"/>
          <p:cNvSpPr/>
          <p:nvPr/>
        </p:nvSpPr>
        <p:spPr>
          <a:xfrm>
            <a:off x="685800" y="1700784"/>
            <a:ext cx="10287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PCDC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8"/>
          <p:cNvSpPr/>
          <p:nvPr/>
        </p:nvSpPr>
        <p:spPr>
          <a:xfrm>
            <a:off x="1817370" y="1700784"/>
            <a:ext cx="250317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1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6-person roster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8"/>
          <p:cNvSpPr/>
          <p:nvPr/>
        </p:nvSpPr>
        <p:spPr>
          <a:xfrm>
            <a:off x="685800" y="218084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38" name="Google Shape;43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377" y="2225421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28"/>
          <p:cNvSpPr/>
          <p:nvPr/>
        </p:nvSpPr>
        <p:spPr>
          <a:xfrm>
            <a:off x="1131570" y="2153412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Captain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8"/>
          <p:cNvSpPr/>
          <p:nvPr/>
        </p:nvSpPr>
        <p:spPr>
          <a:xfrm>
            <a:off x="1131570" y="2359152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Injects, phone, flex support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8"/>
          <p:cNvSpPr/>
          <p:nvPr/>
        </p:nvSpPr>
        <p:spPr>
          <a:xfrm>
            <a:off x="685800" y="267462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42" name="Google Shape;44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377" y="2719197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8"/>
          <p:cNvSpPr/>
          <p:nvPr/>
        </p:nvSpPr>
        <p:spPr>
          <a:xfrm>
            <a:off x="1131570" y="2647188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Domain Admin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8"/>
          <p:cNvSpPr/>
          <p:nvPr/>
        </p:nvSpPr>
        <p:spPr>
          <a:xfrm>
            <a:off x="1131570" y="2852928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Active Directory, DNS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8"/>
          <p:cNvSpPr/>
          <p:nvPr/>
        </p:nvSpPr>
        <p:spPr>
          <a:xfrm>
            <a:off x="685800" y="3168396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46" name="Google Shape;44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377" y="3212973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28"/>
          <p:cNvSpPr/>
          <p:nvPr/>
        </p:nvSpPr>
        <p:spPr>
          <a:xfrm>
            <a:off x="1131570" y="3140964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Threat Hunters (2)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8"/>
          <p:cNvSpPr/>
          <p:nvPr/>
        </p:nvSpPr>
        <p:spPr>
          <a:xfrm>
            <a:off x="1131570" y="3346704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1 Linux, 1 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8"/>
          <p:cNvSpPr/>
          <p:nvPr/>
        </p:nvSpPr>
        <p:spPr>
          <a:xfrm>
            <a:off x="685800" y="3662172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0" name="Google Shape;45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0377" y="3706749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8"/>
          <p:cNvSpPr/>
          <p:nvPr/>
        </p:nvSpPr>
        <p:spPr>
          <a:xfrm>
            <a:off x="1131570" y="3634740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Engineer (1)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8"/>
          <p:cNvSpPr/>
          <p:nvPr/>
        </p:nvSpPr>
        <p:spPr>
          <a:xfrm>
            <a:off x="1131570" y="3840480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Hardening, fixes, doubles on challenges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8"/>
          <p:cNvSpPr/>
          <p:nvPr/>
        </p:nvSpPr>
        <p:spPr>
          <a:xfrm>
            <a:off x="685800" y="41559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4" name="Google Shape;454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0377" y="4200525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8"/>
          <p:cNvSpPr/>
          <p:nvPr/>
        </p:nvSpPr>
        <p:spPr>
          <a:xfrm>
            <a:off x="1131570" y="4128516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Enumeration / SecOnion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8"/>
          <p:cNvSpPr/>
          <p:nvPr/>
        </p:nvSpPr>
        <p:spPr>
          <a:xfrm>
            <a:off x="1131570" y="4334256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SIEM monitoring, log callouts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8"/>
          <p:cNvSpPr/>
          <p:nvPr/>
        </p:nvSpPr>
        <p:spPr>
          <a:xfrm>
            <a:off x="4697730" y="1543050"/>
            <a:ext cx="4011930" cy="3326130"/>
          </a:xfrm>
          <a:prstGeom prst="roundRect">
            <a:avLst>
              <a:gd fmla="val 1649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8"/>
          <p:cNvSpPr/>
          <p:nvPr/>
        </p:nvSpPr>
        <p:spPr>
          <a:xfrm>
            <a:off x="4903470" y="1700784"/>
            <a:ext cx="1028700" cy="329184"/>
          </a:xfrm>
          <a:prstGeom prst="roundRect">
            <a:avLst>
              <a:gd fmla="val 125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8"/>
          <p:cNvSpPr/>
          <p:nvPr/>
        </p:nvSpPr>
        <p:spPr>
          <a:xfrm>
            <a:off x="4903470" y="1700784"/>
            <a:ext cx="10287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mbria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SECCDC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8"/>
          <p:cNvSpPr/>
          <p:nvPr/>
        </p:nvSpPr>
        <p:spPr>
          <a:xfrm>
            <a:off x="6035040" y="1700784"/>
            <a:ext cx="250317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1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8-person roster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8"/>
          <p:cNvSpPr/>
          <p:nvPr/>
        </p:nvSpPr>
        <p:spPr>
          <a:xfrm>
            <a:off x="4903470" y="218084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62" name="Google Shape;46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8047" y="2225421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8"/>
          <p:cNvSpPr/>
          <p:nvPr/>
        </p:nvSpPr>
        <p:spPr>
          <a:xfrm>
            <a:off x="5349240" y="2153412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Captain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8"/>
          <p:cNvSpPr/>
          <p:nvPr/>
        </p:nvSpPr>
        <p:spPr>
          <a:xfrm>
            <a:off x="5349240" y="2359152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Injects, phone, flex support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8"/>
          <p:cNvSpPr/>
          <p:nvPr/>
        </p:nvSpPr>
        <p:spPr>
          <a:xfrm>
            <a:off x="4903470" y="267462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66" name="Google Shape;46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8047" y="2719197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8"/>
          <p:cNvSpPr/>
          <p:nvPr/>
        </p:nvSpPr>
        <p:spPr>
          <a:xfrm>
            <a:off x="5349240" y="2647188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Domain Admin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8"/>
          <p:cNvSpPr/>
          <p:nvPr/>
        </p:nvSpPr>
        <p:spPr>
          <a:xfrm>
            <a:off x="5349240" y="2852928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Active Directory, DNS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8"/>
          <p:cNvSpPr/>
          <p:nvPr/>
        </p:nvSpPr>
        <p:spPr>
          <a:xfrm>
            <a:off x="4903470" y="3168396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70" name="Google Shape;47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8047" y="3212973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8"/>
          <p:cNvSpPr/>
          <p:nvPr/>
        </p:nvSpPr>
        <p:spPr>
          <a:xfrm>
            <a:off x="5349240" y="3140964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Threat Hunters (3)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8"/>
          <p:cNvSpPr/>
          <p:nvPr/>
        </p:nvSpPr>
        <p:spPr>
          <a:xfrm>
            <a:off x="5349240" y="3346704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1 Linux, 1 Windows, 1 flex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8"/>
          <p:cNvSpPr/>
          <p:nvPr/>
        </p:nvSpPr>
        <p:spPr>
          <a:xfrm>
            <a:off x="4903470" y="3662172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74" name="Google Shape;474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48047" y="3706749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8"/>
          <p:cNvSpPr/>
          <p:nvPr/>
        </p:nvSpPr>
        <p:spPr>
          <a:xfrm>
            <a:off x="5349240" y="3634740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Engineers (2)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8"/>
          <p:cNvSpPr/>
          <p:nvPr/>
        </p:nvSpPr>
        <p:spPr>
          <a:xfrm>
            <a:off x="5349240" y="3840480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Hardening, fixing broken systems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8"/>
          <p:cNvSpPr/>
          <p:nvPr/>
        </p:nvSpPr>
        <p:spPr>
          <a:xfrm>
            <a:off x="4903470" y="41559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78" name="Google Shape;47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48047" y="4200525"/>
            <a:ext cx="253746" cy="253746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28"/>
          <p:cNvSpPr/>
          <p:nvPr/>
        </p:nvSpPr>
        <p:spPr>
          <a:xfrm>
            <a:off x="5349240" y="4128516"/>
            <a:ext cx="29832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mbria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Enumeration / SecOnion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8"/>
          <p:cNvSpPr/>
          <p:nvPr/>
        </p:nvSpPr>
        <p:spPr>
          <a:xfrm>
            <a:off x="5349240" y="4334256"/>
            <a:ext cx="29832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SIEM monitoring, log callouts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8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Team organization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8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9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ALUMNI OUTCOMES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9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lang="en" sz="26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Alumni in the industry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9"/>
          <p:cNvSpPr/>
          <p:nvPr/>
        </p:nvSpPr>
        <p:spPr>
          <a:xfrm>
            <a:off x="480060" y="147447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9"/>
          <p:cNvSpPr/>
          <p:nvPr/>
        </p:nvSpPr>
        <p:spPr>
          <a:xfrm>
            <a:off x="630936" y="167678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9"/>
          <p:cNvSpPr/>
          <p:nvPr/>
        </p:nvSpPr>
        <p:spPr>
          <a:xfrm>
            <a:off x="630936" y="167678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RC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9"/>
          <p:cNvSpPr/>
          <p:nvPr/>
        </p:nvSpPr>
        <p:spPr>
          <a:xfrm>
            <a:off x="1131570" y="157734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Ross Clarke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9"/>
          <p:cNvSpPr/>
          <p:nvPr/>
        </p:nvSpPr>
        <p:spPr>
          <a:xfrm>
            <a:off x="1131570" y="185166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CrowdStrike, CAMA Security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9"/>
          <p:cNvSpPr/>
          <p:nvPr/>
        </p:nvSpPr>
        <p:spPr>
          <a:xfrm>
            <a:off x="3326130" y="147447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9"/>
          <p:cNvSpPr/>
          <p:nvPr/>
        </p:nvSpPr>
        <p:spPr>
          <a:xfrm>
            <a:off x="3477006" y="167678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9"/>
          <p:cNvSpPr/>
          <p:nvPr/>
        </p:nvSpPr>
        <p:spPr>
          <a:xfrm>
            <a:off x="3477006" y="167678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9"/>
          <p:cNvSpPr/>
          <p:nvPr/>
        </p:nvSpPr>
        <p:spPr>
          <a:xfrm>
            <a:off x="3977640" y="157734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Robert Bare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9"/>
          <p:cNvSpPr/>
          <p:nvPr/>
        </p:nvSpPr>
        <p:spPr>
          <a:xfrm>
            <a:off x="3977640" y="185166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CAMA Security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9"/>
          <p:cNvSpPr/>
          <p:nvPr/>
        </p:nvSpPr>
        <p:spPr>
          <a:xfrm>
            <a:off x="6172200" y="147447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9"/>
          <p:cNvSpPr/>
          <p:nvPr/>
        </p:nvSpPr>
        <p:spPr>
          <a:xfrm>
            <a:off x="6323076" y="167678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9"/>
          <p:cNvSpPr/>
          <p:nvPr/>
        </p:nvSpPr>
        <p:spPr>
          <a:xfrm>
            <a:off x="6323076" y="167678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9"/>
          <p:cNvSpPr/>
          <p:nvPr/>
        </p:nvSpPr>
        <p:spPr>
          <a:xfrm>
            <a:off x="6823710" y="157734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Patrick McCabe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9"/>
          <p:cNvSpPr/>
          <p:nvPr/>
        </p:nvSpPr>
        <p:spPr>
          <a:xfrm>
            <a:off x="6823710" y="185166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Cybolt, Sensilla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9"/>
          <p:cNvSpPr/>
          <p:nvPr/>
        </p:nvSpPr>
        <p:spPr>
          <a:xfrm>
            <a:off x="480060" y="243459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9"/>
          <p:cNvSpPr/>
          <p:nvPr/>
        </p:nvSpPr>
        <p:spPr>
          <a:xfrm>
            <a:off x="630936" y="263690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9"/>
          <p:cNvSpPr/>
          <p:nvPr/>
        </p:nvSpPr>
        <p:spPr>
          <a:xfrm>
            <a:off x="630936" y="263690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9"/>
          <p:cNvSpPr/>
          <p:nvPr/>
        </p:nvSpPr>
        <p:spPr>
          <a:xfrm>
            <a:off x="1131570" y="253746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Luke McGuire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9"/>
          <p:cNvSpPr/>
          <p:nvPr/>
        </p:nvSpPr>
        <p:spPr>
          <a:xfrm>
            <a:off x="1131570" y="281178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Soteria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9"/>
          <p:cNvSpPr/>
          <p:nvPr/>
        </p:nvSpPr>
        <p:spPr>
          <a:xfrm>
            <a:off x="3326130" y="243459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9"/>
          <p:cNvSpPr/>
          <p:nvPr/>
        </p:nvSpPr>
        <p:spPr>
          <a:xfrm>
            <a:off x="3477006" y="263690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9"/>
          <p:cNvSpPr/>
          <p:nvPr/>
        </p:nvSpPr>
        <p:spPr>
          <a:xfrm>
            <a:off x="3477006" y="263690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9"/>
          <p:cNvSpPr/>
          <p:nvPr/>
        </p:nvSpPr>
        <p:spPr>
          <a:xfrm>
            <a:off x="3977640" y="253746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Seth Hinson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9"/>
          <p:cNvSpPr/>
          <p:nvPr/>
        </p:nvSpPr>
        <p:spPr>
          <a:xfrm>
            <a:off x="3977640" y="281178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Frazier &amp; Deeter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9"/>
          <p:cNvSpPr/>
          <p:nvPr/>
        </p:nvSpPr>
        <p:spPr>
          <a:xfrm>
            <a:off x="6172200" y="243459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9"/>
          <p:cNvSpPr/>
          <p:nvPr/>
        </p:nvSpPr>
        <p:spPr>
          <a:xfrm>
            <a:off x="6323076" y="263690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9"/>
          <p:cNvSpPr/>
          <p:nvPr/>
        </p:nvSpPr>
        <p:spPr>
          <a:xfrm>
            <a:off x="6323076" y="263690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9"/>
          <p:cNvSpPr/>
          <p:nvPr/>
        </p:nvSpPr>
        <p:spPr>
          <a:xfrm>
            <a:off x="6823710" y="253746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Margaret Kimery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9"/>
          <p:cNvSpPr/>
          <p:nvPr/>
        </p:nvSpPr>
        <p:spPr>
          <a:xfrm>
            <a:off x="6823710" y="281178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Rubrik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9"/>
          <p:cNvSpPr/>
          <p:nvPr/>
        </p:nvSpPr>
        <p:spPr>
          <a:xfrm>
            <a:off x="480060" y="339471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9"/>
          <p:cNvSpPr/>
          <p:nvPr/>
        </p:nvSpPr>
        <p:spPr>
          <a:xfrm>
            <a:off x="630936" y="359702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9"/>
          <p:cNvSpPr/>
          <p:nvPr/>
        </p:nvSpPr>
        <p:spPr>
          <a:xfrm>
            <a:off x="630936" y="359702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9"/>
          <p:cNvSpPr/>
          <p:nvPr/>
        </p:nvSpPr>
        <p:spPr>
          <a:xfrm>
            <a:off x="1131570" y="3497580"/>
            <a:ext cx="14401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Zach Dayton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9"/>
          <p:cNvSpPr/>
          <p:nvPr/>
        </p:nvSpPr>
        <p:spPr>
          <a:xfrm>
            <a:off x="1131570" y="3771900"/>
            <a:ext cx="14401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Palo Alto Networks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/paloaltonetworks-ink.png" id="525" name="Google Shape;5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7490" y="3658743"/>
            <a:ext cx="260604" cy="260604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9"/>
          <p:cNvSpPr/>
          <p:nvPr/>
        </p:nvSpPr>
        <p:spPr>
          <a:xfrm>
            <a:off x="3326130" y="339471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9"/>
          <p:cNvSpPr/>
          <p:nvPr/>
        </p:nvSpPr>
        <p:spPr>
          <a:xfrm>
            <a:off x="3477006" y="359702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9"/>
          <p:cNvSpPr/>
          <p:nvPr/>
        </p:nvSpPr>
        <p:spPr>
          <a:xfrm>
            <a:off x="3477006" y="359702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MW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9"/>
          <p:cNvSpPr/>
          <p:nvPr/>
        </p:nvSpPr>
        <p:spPr>
          <a:xfrm>
            <a:off x="3977640" y="349758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Matt Walter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9"/>
          <p:cNvSpPr/>
          <p:nvPr/>
        </p:nvSpPr>
        <p:spPr>
          <a:xfrm>
            <a:off x="3977640" y="377190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Greymatter.io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9"/>
          <p:cNvSpPr/>
          <p:nvPr/>
        </p:nvSpPr>
        <p:spPr>
          <a:xfrm>
            <a:off x="6172200" y="3394710"/>
            <a:ext cx="2640330" cy="788670"/>
          </a:xfrm>
          <a:prstGeom prst="roundRect">
            <a:avLst>
              <a:gd fmla="val 6957" name="adj"/>
            </a:avLst>
          </a:prstGeom>
          <a:solidFill>
            <a:srgbClr val="F8F3EA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9"/>
          <p:cNvSpPr/>
          <p:nvPr/>
        </p:nvSpPr>
        <p:spPr>
          <a:xfrm>
            <a:off x="6323076" y="3597021"/>
            <a:ext cx="384048" cy="384048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9"/>
          <p:cNvSpPr/>
          <p:nvPr/>
        </p:nvSpPr>
        <p:spPr>
          <a:xfrm>
            <a:off x="6323076" y="3597021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9"/>
          <p:cNvSpPr/>
          <p:nvPr/>
        </p:nvSpPr>
        <p:spPr>
          <a:xfrm>
            <a:off x="6823710" y="3497580"/>
            <a:ext cx="16802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mbria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Leo T. Pate III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9"/>
          <p:cNvSpPr/>
          <p:nvPr/>
        </p:nvSpPr>
        <p:spPr>
          <a:xfrm>
            <a:off x="6823710" y="3771900"/>
            <a:ext cx="16802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NetSpi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9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Alumni outcomes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9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0"/>
          <p:cNvSpPr/>
          <p:nvPr/>
        </p:nvSpPr>
        <p:spPr>
          <a:xfrm>
            <a:off x="480060" y="288036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BEYOND THE CLUB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0"/>
          <p:cNvSpPr/>
          <p:nvPr/>
        </p:nvSpPr>
        <p:spPr>
          <a:xfrm>
            <a:off x="480060" y="493776"/>
            <a:ext cx="816102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Certifications &amp; support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0"/>
          <p:cNvSpPr/>
          <p:nvPr/>
        </p:nvSpPr>
        <p:spPr>
          <a:xfrm>
            <a:off x="480060" y="1440180"/>
            <a:ext cx="3703320" cy="2948940"/>
          </a:xfrm>
          <a:prstGeom prst="roundRect">
            <a:avLst>
              <a:gd fmla="val 1860" name="adj"/>
            </a:avLst>
          </a:prstGeom>
          <a:solidFill>
            <a:srgbClr val="E5F4F2"/>
          </a:solidFill>
          <a:ln>
            <a:noFill/>
          </a:ln>
          <a:effectLst>
            <a:outerShdw blurRad="101600" rotWithShape="0" algn="bl" dir="5400000" dist="25400">
              <a:srgbClr val="000000">
                <a:alpha val="7843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0"/>
          <p:cNvSpPr/>
          <p:nvPr/>
        </p:nvSpPr>
        <p:spPr>
          <a:xfrm>
            <a:off x="685800" y="1645920"/>
            <a:ext cx="514350" cy="51435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7" name="Google Shape;54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666" y="1712786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30"/>
          <p:cNvSpPr/>
          <p:nvPr/>
        </p:nvSpPr>
        <p:spPr>
          <a:xfrm>
            <a:off x="685800" y="2263140"/>
            <a:ext cx="32918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Certifications exist for every path, including networking, security, cloud, DevOps, privacy, and audit. We help members pick a starting point and study for it together.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0"/>
          <p:cNvSpPr/>
          <p:nvPr/>
        </p:nvSpPr>
        <p:spPr>
          <a:xfrm>
            <a:off x="685800" y="3223260"/>
            <a:ext cx="329184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alibri"/>
              <a:buNone/>
            </a:pPr>
            <a:r>
              <a:rPr b="1" i="1" lang="en" sz="9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Student and member discounts are available on many certification exams.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50" name="Google Shape;550;p30"/>
          <p:cNvGraphicFramePr/>
          <p:nvPr/>
        </p:nvGraphicFramePr>
        <p:xfrm>
          <a:off x="4457700" y="14401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{741ACCDA-5EB7-409F-95E6-AF4520835DE6}</a:tableStyleId>
              </a:tblPr>
              <a:tblGrid>
                <a:gridCol w="1988800"/>
                <a:gridCol w="891525"/>
                <a:gridCol w="1303000"/>
              </a:tblGrid>
              <a:tr h="37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Calibri"/>
                        <a:buNone/>
                      </a:pPr>
                      <a:r>
                        <a:rPr b="1" lang="en" sz="9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Certification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Calibri"/>
                        <a:buNone/>
                      </a:pPr>
                      <a:r>
                        <a:rPr b="1" lang="en" sz="9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Exam cost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Calibri"/>
                        <a:buNone/>
                      </a:pPr>
                      <a:r>
                        <a:rPr b="1" lang="en" sz="9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Notes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0000"/>
                    </a:solidFill>
                  </a:tcPr>
                </a:tc>
              </a:tr>
              <a:tr h="37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Certified in Cybersecurity (CC)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$199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experience required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CompTIA Security+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$425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Most common entry cert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Certified Ethical Hacker (CEH)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$950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years experience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1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GIAC Security Essentials (GSEC)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$999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1E1D"/>
                        </a:buClr>
                        <a:buSzPts val="900"/>
                        <a:buFont typeface="Calibri"/>
                        <a:buNone/>
                      </a:pPr>
                      <a:r>
                        <a:rPr lang="en" sz="900" u="none" cap="none" strike="noStrike">
                          <a:solidFill>
                            <a:srgbClr val="1B1E1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experience required</a:t>
                      </a:r>
                      <a:endParaRPr sz="9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6E1D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1" name="Google Shape;551;p30"/>
          <p:cNvSpPr/>
          <p:nvPr/>
        </p:nvSpPr>
        <p:spPr>
          <a:xfrm>
            <a:off x="4491963" y="3169825"/>
            <a:ext cx="41148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Forbes Advisor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0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Certifications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0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D0000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1"/>
          <p:cNvSpPr/>
          <p:nvPr/>
        </p:nvSpPr>
        <p:spPr>
          <a:xfrm>
            <a:off x="6583680" y="3154680"/>
            <a:ext cx="4114800" cy="4114800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./logo-stk-w.png" id="560" name="Google Shape;56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924" y="514350"/>
            <a:ext cx="720090" cy="654939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31"/>
          <p:cNvSpPr/>
          <p:nvPr/>
        </p:nvSpPr>
        <p:spPr>
          <a:xfrm>
            <a:off x="548640" y="137160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lang="en" sz="1100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Join the club!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31"/>
          <p:cNvSpPr/>
          <p:nvPr/>
        </p:nvSpPr>
        <p:spPr>
          <a:xfrm>
            <a:off x="548640" y="1645920"/>
            <a:ext cx="58293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Come to our next meeting.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b="1" i="0" lang="en" sz="2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experience required.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1"/>
          <p:cNvSpPr/>
          <p:nvPr/>
        </p:nvSpPr>
        <p:spPr>
          <a:xfrm>
            <a:off x="582930" y="3086100"/>
            <a:ext cx="329184" cy="329184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64" name="Google Shape;56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724" y="3128894"/>
            <a:ext cx="243596" cy="243596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31"/>
          <p:cNvSpPr/>
          <p:nvPr/>
        </p:nvSpPr>
        <p:spPr>
          <a:xfrm>
            <a:off x="1062990" y="3099816"/>
            <a:ext cx="507492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DE6DC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DE6DC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1"/>
          <p:cNvSpPr/>
          <p:nvPr/>
        </p:nvSpPr>
        <p:spPr>
          <a:xfrm>
            <a:off x="582930" y="3511296"/>
            <a:ext cx="329184" cy="329184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67" name="Google Shape;56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724" y="3554090"/>
            <a:ext cx="243596" cy="243596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31"/>
          <p:cNvSpPr/>
          <p:nvPr/>
        </p:nvSpPr>
        <p:spPr>
          <a:xfrm>
            <a:off x="1062990" y="3525012"/>
            <a:ext cx="507492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DE6DC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DE6D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1"/>
          <p:cNvSpPr/>
          <p:nvPr/>
        </p:nvSpPr>
        <p:spPr>
          <a:xfrm>
            <a:off x="582930" y="3936492"/>
            <a:ext cx="329184" cy="329184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0" name="Google Shape;570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5724" y="3979286"/>
            <a:ext cx="243596" cy="243596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31"/>
          <p:cNvSpPr/>
          <p:nvPr/>
        </p:nvSpPr>
        <p:spPr>
          <a:xfrm>
            <a:off x="1062990" y="3950208"/>
            <a:ext cx="507492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DE6DC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DE6DC"/>
                </a:solidFill>
                <a:latin typeface="Calibri"/>
                <a:ea typeface="Calibri"/>
                <a:cs typeface="Calibri"/>
                <a:sym typeface="Calibri"/>
              </a:rPr>
              <a:t>Join our Discord</a:t>
            </a:r>
            <a:r>
              <a:rPr lang="en" sz="1100">
                <a:solidFill>
                  <a:srgbClr val="EDE6DC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1"/>
          <p:cNvSpPr/>
          <p:nvPr/>
        </p:nvSpPr>
        <p:spPr>
          <a:xfrm>
            <a:off x="582930" y="4361688"/>
            <a:ext cx="329184" cy="329184"/>
          </a:xfrm>
          <a:prstGeom prst="ellipse">
            <a:avLst/>
          </a:prstGeom>
          <a:solidFill>
            <a:srgbClr val="4D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3" name="Google Shape;573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5724" y="4404482"/>
            <a:ext cx="243596" cy="243596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31"/>
          <p:cNvSpPr/>
          <p:nvPr/>
        </p:nvSpPr>
        <p:spPr>
          <a:xfrm>
            <a:off x="1062990" y="4375404"/>
            <a:ext cx="507492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DE6DC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DE6DC"/>
                </a:solidFill>
                <a:latin typeface="Calibri"/>
                <a:ea typeface="Calibri"/>
                <a:cs typeface="Calibri"/>
                <a:sym typeface="Calibri"/>
              </a:rPr>
              <a:t>Follow us on Instagram for updates!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1"/>
          <p:cNvSpPr/>
          <p:nvPr/>
        </p:nvSpPr>
        <p:spPr>
          <a:xfrm>
            <a:off x="7235190" y="720090"/>
            <a:ext cx="1268730" cy="1556766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000000">
                <a:alpha val="25098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./qr_instagram.png" id="576" name="Google Shape;576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38060" y="822960"/>
            <a:ext cx="1062990" cy="106299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31"/>
          <p:cNvSpPr/>
          <p:nvPr/>
        </p:nvSpPr>
        <p:spPr>
          <a:xfrm>
            <a:off x="7235190" y="1927098"/>
            <a:ext cx="12687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Instagram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1"/>
          <p:cNvSpPr/>
          <p:nvPr/>
        </p:nvSpPr>
        <p:spPr>
          <a:xfrm>
            <a:off x="7235190" y="2468880"/>
            <a:ext cx="1268730" cy="1556766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000000">
                <a:alpha val="25098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./qr_college.png" id="579" name="Google Shape;579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38060" y="2571750"/>
            <a:ext cx="1062990" cy="106299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31"/>
          <p:cNvSpPr/>
          <p:nvPr/>
        </p:nvSpPr>
        <p:spPr>
          <a:xfrm>
            <a:off x="7235190" y="3675888"/>
            <a:ext cx="126873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lang="en" sz="8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Club Website and Discord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1"/>
          <p:cNvSpPr/>
          <p:nvPr/>
        </p:nvSpPr>
        <p:spPr>
          <a:xfrm>
            <a:off x="480060" y="4896612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Get involved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1"/>
          <p:cNvSpPr/>
          <p:nvPr/>
        </p:nvSpPr>
        <p:spPr>
          <a:xfrm>
            <a:off x="6261354" y="4896612"/>
            <a:ext cx="24003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C0B4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C9C0B4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7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DE6DC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DE6DC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C9C0B4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C9C0B4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C9C0B4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 Green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014C44"/>
      </a:lt2>
      <a:accent1>
        <a:srgbClr val="4AD4C4"/>
      </a:accent1>
      <a:accent2>
        <a:srgbClr val="154B2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